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40867-2050-6021-0225-D5F599F5136E}" v="4" dt="2025-07-10T19:55:17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6" autoAdjust="0"/>
    <p:restoredTop sz="89796"/>
  </p:normalViewPr>
  <p:slideViewPr>
    <p:cSldViewPr snapToGrid="0">
      <p:cViewPr varScale="1">
        <p:scale>
          <a:sx n="112" d="100"/>
          <a:sy n="112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AB6B3-1F2E-BB40-9653-05BDF50BE5B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006C-A53D-2C44-AB1F-FD45C8D7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venir Next LT Pro"/>
              </a:rPr>
              <a:t>Caregiving can be rewarding, but it also comes with moments of uncertainty, stress, and emotional strain, especially when supporting loved ones with unique or complex needs. </a:t>
            </a:r>
            <a:br>
              <a:rPr lang="en-CA" dirty="0">
                <a:latin typeface="Avenir Next LT Pro" panose="020B0504020202020204" pitchFamily="34" charset="77"/>
              </a:rPr>
            </a:br>
            <a:br>
              <a:rPr lang="en-CA" dirty="0">
                <a:latin typeface="Avenir Next LT Pro" panose="020B0504020202020204" pitchFamily="34" charset="77"/>
              </a:rPr>
            </a:br>
            <a:r>
              <a:rPr lang="en-CA" dirty="0">
                <a:latin typeface="Avenir Next LT Pro"/>
              </a:rPr>
              <a:t>For Q3, Torchlight’s expert-led resources are here to offer guidance on navigating behaviors, developmental conditions, and emotional wellbeing. The programs also help you build a strong support network. Whether you’re caring for a child, an aging parent, or someone in between, you’ll find practical tools and support to help you feel more prepared and less alone.</a:t>
            </a:r>
            <a:endParaRPr lang="en-US" dirty="0">
              <a:latin typeface="Avenir Next LT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0006C-A53D-2C44-AB1F-FD45C8D7D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elder.torchlight.care/video_files/1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child.torchlight.care/video_files/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child.torchlight.care/video_files/69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child.torchlight.care/webinars/469" TargetMode="External"/><Relationship Id="rId10" Type="http://schemas.openxmlformats.org/officeDocument/2006/relationships/hyperlink" Target="https://elder.torchlight.care/video_files/1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elder.torchlight.care/video_files/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person and person sitting on the floor with a computer and a yellow couch&#10;&#10;AI-generated content may be incorrect.">
            <a:extLst>
              <a:ext uri="{FF2B5EF4-FFF2-40B4-BE49-F238E27FC236}">
                <a16:creationId xmlns:a16="http://schemas.microsoft.com/office/drawing/2014/main" id="{49FA03EF-694C-3427-1B56-C1C107C5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r="5594"/>
          <a:stretch>
            <a:fillRect/>
          </a:stretch>
        </p:blipFill>
        <p:spPr>
          <a:xfrm>
            <a:off x="9707304" y="3583577"/>
            <a:ext cx="2314123" cy="1861200"/>
          </a:xfrm>
          <a:prstGeom prst="rect">
            <a:avLst/>
          </a:prstGeom>
        </p:spPr>
      </p:pic>
      <p:pic>
        <p:nvPicPr>
          <p:cNvPr id="52" name="Picture 51" descr="A group of women smiling&#10;&#10;AI-generated content may be incorrect.">
            <a:extLst>
              <a:ext uri="{FF2B5EF4-FFF2-40B4-BE49-F238E27FC236}">
                <a16:creationId xmlns:a16="http://schemas.microsoft.com/office/drawing/2014/main" id="{F1724BB1-7297-6BB6-7336-D8C3EB1A9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>
            <a:fillRect/>
          </a:stretch>
        </p:blipFill>
        <p:spPr>
          <a:xfrm>
            <a:off x="4648177" y="3583525"/>
            <a:ext cx="2314124" cy="1861252"/>
          </a:xfrm>
          <a:prstGeom prst="rect">
            <a:avLst/>
          </a:prstGeom>
        </p:spPr>
      </p:pic>
      <p:pic>
        <p:nvPicPr>
          <p:cNvPr id="49" name="Picture 48" descr="A person pointing at a child's face&#10;&#10;AI-generated content may be incorrect.">
            <a:extLst>
              <a:ext uri="{FF2B5EF4-FFF2-40B4-BE49-F238E27FC236}">
                <a16:creationId xmlns:a16="http://schemas.microsoft.com/office/drawing/2014/main" id="{6DF7AA3A-5152-1DAB-8605-A83D6AE09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r="11207"/>
          <a:stretch>
            <a:fillRect/>
          </a:stretch>
        </p:blipFill>
        <p:spPr>
          <a:xfrm>
            <a:off x="7179536" y="779462"/>
            <a:ext cx="2314124" cy="1861252"/>
          </a:xfrm>
          <a:prstGeom prst="rect">
            <a:avLst/>
          </a:prstGeom>
        </p:spPr>
      </p:pic>
      <p:pic>
        <p:nvPicPr>
          <p:cNvPr id="45" name="Picture 44" descr="A piece of paper with writing on it&#10;&#10;AI-generated content may be incorrect.">
            <a:extLst>
              <a:ext uri="{FF2B5EF4-FFF2-40B4-BE49-F238E27FC236}">
                <a16:creationId xmlns:a16="http://schemas.microsoft.com/office/drawing/2014/main" id="{35D6F6B2-F15F-5FEE-6EBA-CAECE376D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9070"/>
          <a:stretch>
            <a:fillRect/>
          </a:stretch>
        </p:blipFill>
        <p:spPr>
          <a:xfrm>
            <a:off x="9707305" y="785931"/>
            <a:ext cx="2314123" cy="1861253"/>
          </a:xfrm>
          <a:prstGeom prst="rect">
            <a:avLst/>
          </a:prstGeom>
        </p:spPr>
      </p:pic>
      <p:pic>
        <p:nvPicPr>
          <p:cNvPr id="43" name="Picture 42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955AC61E-E34B-BEB1-70BC-FE07272F6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/>
          <a:stretch>
            <a:fillRect/>
          </a:stretch>
        </p:blipFill>
        <p:spPr>
          <a:xfrm>
            <a:off x="7158795" y="3583524"/>
            <a:ext cx="2314123" cy="1861253"/>
          </a:xfrm>
          <a:prstGeom prst="rect">
            <a:avLst/>
          </a:prstGeom>
        </p:spPr>
      </p:pic>
      <p:pic>
        <p:nvPicPr>
          <p:cNvPr id="3" name="Picture 2" descr="A group of women with a cat&#10;&#10;AI-generated content may be incorrect.">
            <a:extLst>
              <a:ext uri="{FF2B5EF4-FFF2-40B4-BE49-F238E27FC236}">
                <a16:creationId xmlns:a16="http://schemas.microsoft.com/office/drawing/2014/main" id="{D38A9DA8-DCCD-C564-0C6A-CCBCE6BC4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7606"/>
          <a:stretch>
            <a:fillRect/>
          </a:stretch>
        </p:blipFill>
        <p:spPr>
          <a:xfrm>
            <a:off x="4648177" y="779462"/>
            <a:ext cx="2314124" cy="1861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EA899F-81A9-8E4A-3385-AB911B9DB2B2}"/>
              </a:ext>
            </a:extLst>
          </p:cNvPr>
          <p:cNvSpPr/>
          <p:nvPr/>
        </p:nvSpPr>
        <p:spPr>
          <a:xfrm>
            <a:off x="0" y="0"/>
            <a:ext cx="4451683" cy="6858000"/>
          </a:xfrm>
          <a:prstGeom prst="rect">
            <a:avLst/>
          </a:prstGeom>
          <a:solidFill>
            <a:srgbClr val="1C2C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E9753521-7C3A-4888-0085-FF5158CC2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03" y="6082463"/>
            <a:ext cx="1869060" cy="523472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C396E262-6CCB-9658-6084-9A314EB1EDB2}"/>
              </a:ext>
            </a:extLst>
          </p:cNvPr>
          <p:cNvSpPr txBox="1"/>
          <p:nvPr/>
        </p:nvSpPr>
        <p:spPr>
          <a:xfrm>
            <a:off x="267585" y="1956967"/>
            <a:ext cx="362995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solidFill>
                  <a:schemeClr val="bg1"/>
                </a:solidFill>
                <a:latin typeface="Avenir Next LT Pro"/>
                <a:cs typeface="Segoe UI"/>
              </a:rPr>
              <a:t>Caregiving comes with unique challenges, but you don’t have to face them alone. This quarter, we offer expert guidance to help you navigate complex needs with confidence, compassion and support.</a:t>
            </a:r>
            <a:endParaRPr lang="en-CA" sz="1600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8" name="Complementary to Your EAP">
            <a:extLst>
              <a:ext uri="{FF2B5EF4-FFF2-40B4-BE49-F238E27FC236}">
                <a16:creationId xmlns:a16="http://schemas.microsoft.com/office/drawing/2014/main" id="{E2F95E5F-04EA-DF43-0092-53BC034227CC}"/>
              </a:ext>
            </a:extLst>
          </p:cNvPr>
          <p:cNvSpPr txBox="1"/>
          <p:nvPr/>
        </p:nvSpPr>
        <p:spPr>
          <a:xfrm>
            <a:off x="382603" y="601970"/>
            <a:ext cx="3514938" cy="121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8000" b="1" kern="1200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4200" kern="0" dirty="0">
                <a:solidFill>
                  <a:schemeClr val="bg1"/>
                </a:solidFill>
                <a:latin typeface="Avenir Next LT Pro"/>
              </a:rPr>
              <a:t>New Content Q3 - 2025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5E8B7043-55FA-98CC-3D51-0EF94FD29BD0}"/>
              </a:ext>
            </a:extLst>
          </p:cNvPr>
          <p:cNvSpPr txBox="1"/>
          <p:nvPr/>
        </p:nvSpPr>
        <p:spPr>
          <a:xfrm>
            <a:off x="4653739" y="2757779"/>
            <a:ext cx="2250659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11F53"/>
                </a:solidFill>
                <a:latin typeface="Avenir Next LT Pro"/>
                <a:hlinkClick r:id="rId10"/>
              </a:rPr>
              <a:t>Building a Caregiving Team</a:t>
            </a:r>
            <a:endParaRPr lang="en-US" sz="1300" b="1" dirty="0">
              <a:latin typeface="Avenir Next LT Pro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A1C0AEE4-F249-DD81-8A0E-C5471F4724DA}"/>
              </a:ext>
            </a:extLst>
          </p:cNvPr>
          <p:cNvSpPr txBox="1"/>
          <p:nvPr/>
        </p:nvSpPr>
        <p:spPr>
          <a:xfrm>
            <a:off x="7158506" y="2757779"/>
            <a:ext cx="234319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Understanding and Addressing Your Child's Challenging Behaviors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81F55B29-F165-D154-93F0-467096CAC83D}"/>
              </a:ext>
            </a:extLst>
          </p:cNvPr>
          <p:cNvSpPr txBox="1"/>
          <p:nvPr/>
        </p:nvSpPr>
        <p:spPr>
          <a:xfrm>
            <a:off x="9683695" y="2778968"/>
            <a:ext cx="2290808" cy="2923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2"/>
              </a:rPr>
              <a:t>Understanding ADHD</a:t>
            </a:r>
            <a:endParaRPr lang="en-CA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CF16713-E3DA-3F3A-4BE8-72CEF0F7F48E}"/>
              </a:ext>
            </a:extLst>
          </p:cNvPr>
          <p:cNvSpPr txBox="1"/>
          <p:nvPr/>
        </p:nvSpPr>
        <p:spPr>
          <a:xfrm>
            <a:off x="4653740" y="5592868"/>
            <a:ext cx="2464554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11F53"/>
                </a:solidFill>
                <a:latin typeface="Avenir Next LT Pro"/>
                <a:hlinkClick r:id="rId13"/>
              </a:rPr>
              <a:t>How to Support an Older Loved One who is Neurodiverse</a:t>
            </a:r>
            <a:endParaRPr lang="en-US" sz="1300" dirty="0">
              <a:solidFill>
                <a:srgbClr val="111F53"/>
              </a:solidFill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C96495E9-E4EA-256D-D924-D31F210288C1}"/>
              </a:ext>
            </a:extLst>
          </p:cNvPr>
          <p:cNvSpPr txBox="1"/>
          <p:nvPr/>
        </p:nvSpPr>
        <p:spPr>
          <a:xfrm>
            <a:off x="7137765" y="5571679"/>
            <a:ext cx="220943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How to Support a Loved One with Anxiety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E56BE8FD-FE91-413A-1D4C-DDC0254EBCDB}"/>
              </a:ext>
            </a:extLst>
          </p:cNvPr>
          <p:cNvSpPr txBox="1"/>
          <p:nvPr/>
        </p:nvSpPr>
        <p:spPr>
          <a:xfrm>
            <a:off x="9692770" y="5571679"/>
            <a:ext cx="234319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5"/>
              </a:rPr>
              <a:t>Supporting Sexual Health and Wellbeing for Young People with Disabilities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D667BF69384E9AF378DF0344A843" ma:contentTypeVersion="22" ma:contentTypeDescription="Create a new document." ma:contentTypeScope="" ma:versionID="624edc8336f4a3c19f95bcb43a215909">
  <xsd:schema xmlns:xsd="http://www.w3.org/2001/XMLSchema" xmlns:xs="http://www.w3.org/2001/XMLSchema" xmlns:p="http://schemas.microsoft.com/office/2006/metadata/properties" xmlns:ns1="http://schemas.microsoft.com/sharepoint/v3" xmlns:ns2="56590ad3-9c91-4b45-a023-9d56e7259124" xmlns:ns3="e630b573-bf5a-46f0-8617-d672a07900f4" targetNamespace="http://schemas.microsoft.com/office/2006/metadata/properties" ma:root="true" ma:fieldsID="038308d82d3de023ce78996144e053c3" ns1:_="" ns2:_="" ns3:_="">
    <xsd:import namespace="http://schemas.microsoft.com/sharepoint/v3"/>
    <xsd:import namespace="56590ad3-9c91-4b45-a023-9d56e7259124"/>
    <xsd:import namespace="e630b573-bf5a-46f0-8617-d672a07900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Owner" minOccurs="0"/>
                <xsd:element ref="ns3: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90ad3-9c91-4b45-a023-9d56e7259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b2e945-9370-4434-b10e-5aad321f5e86}" ma:internalName="TaxCatchAll" ma:showField="CatchAllData" ma:web="56590ad3-9c91-4b45-a023-9d56e7259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0b573-bf5a-46f0-8617-d672a0790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4768de-7aad-49e4-b662-f8ca1ad3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wner" ma:index="25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26" nillable="true" ma:displayName="Status" ma:default="Open" ma:format="Dropdown" ma:internalName="Status">
      <xsd:simpleType>
        <xsd:union memberTypes="dms:Text">
          <xsd:simpleType>
            <xsd:restriction base="dms:Choice">
              <xsd:enumeration value="Open"/>
              <xsd:enumeration value="In-Progress"/>
              <xsd:enumeration value="Complete"/>
            </xsd:restriction>
          </xsd:simpleType>
        </xsd:un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630b573-bf5a-46f0-8617-d672a07900f4">Open</Status>
    <_ip_UnifiedCompliancePolicyUIAction xmlns="http://schemas.microsoft.com/sharepoint/v3" xsi:nil="true"/>
    <lcf76f155ced4ddcb4097134ff3c332f xmlns="e630b573-bf5a-46f0-8617-d672a07900f4">
      <Terms xmlns="http://schemas.microsoft.com/office/infopath/2007/PartnerControls"/>
    </lcf76f155ced4ddcb4097134ff3c332f>
    <Owner xmlns="e630b573-bf5a-46f0-8617-d672a07900f4">
      <UserInfo>
        <DisplayName/>
        <AccountId xsi:nil="true"/>
        <AccountType/>
      </UserInfo>
    </Owner>
    <_ip_UnifiedCompliancePolicyProperties xmlns="http://schemas.microsoft.com/sharepoint/v3" xsi:nil="true"/>
    <TaxCatchAll xmlns="56590ad3-9c91-4b45-a023-9d56e7259124" xsi:nil="true"/>
  </documentManagement>
</p:properties>
</file>

<file path=customXml/itemProps1.xml><?xml version="1.0" encoding="utf-8"?>
<ds:datastoreItem xmlns:ds="http://schemas.openxmlformats.org/officeDocument/2006/customXml" ds:itemID="{7B225EFA-681A-47A0-A79B-CC26155966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5DA49-5424-4665-AC9B-431344D53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590ad3-9c91-4b45-a023-9d56e7259124"/>
    <ds:schemaRef ds:uri="e630b573-bf5a-46f0-8617-d672a0790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997720-19AD-4BA6-89D2-F1E5C7C242E3}">
  <ds:schemaRefs>
    <ds:schemaRef ds:uri="http://schemas.microsoft.com/office/2006/metadata/properties"/>
    <ds:schemaRef ds:uri="http://schemas.microsoft.com/office/infopath/2007/PartnerControls"/>
    <ds:schemaRef ds:uri="e630b573-bf5a-46f0-8617-d672a07900f4"/>
    <ds:schemaRef ds:uri="http://schemas.microsoft.com/sharepoint/v3"/>
    <ds:schemaRef ds:uri="56590ad3-9c91-4b45-a023-9d56e72591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9994</TotalTime>
  <Words>180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Valeria Adrianzen</cp:lastModifiedBy>
  <cp:revision>49</cp:revision>
  <dcterms:created xsi:type="dcterms:W3CDTF">2025-06-24T18:07:44Z</dcterms:created>
  <dcterms:modified xsi:type="dcterms:W3CDTF">2025-08-28T17:33:45Z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0x010100AA24D667BF69384E9AF378DF0344A843</vt:lpwstr>
  </property>
  <property fmtid="{D5CDD505-2E9C-101B-9397-08002B2CF9AE}" pid="3" name="MediaServiceImageTags">
    <vt:lpwstr/>
  </property>
</Properties>
</file>