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7"/>
  </p:notesMasterIdLst>
  <p:sldIdLst>
    <p:sldId id="2053842347" r:id="rId5"/>
    <p:sldId id="2053842348"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74ABD14-223D-156D-9AD5-1FDE67A15136}" name="Emily De Oliveira" initials="ED" userId="S::EmilyDeOliveira@lifespeak.com::79aab9d4-6103-417f-a1b8-2940e5137e12" providerId="AD"/>
  <p188:author id="{AF7C9129-4761-5AB5-E63D-94D2B64403D6}" name="Valeria Adrianzen" initials="VA" userId="S::valeriaadrianzen@lifespeak.com::5222dacb-b167-4f65-860f-73422d93ed8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6FD3"/>
    <a:srgbClr val="111F53"/>
    <a:srgbClr val="02D0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52"/>
    <p:restoredTop sz="94712"/>
  </p:normalViewPr>
  <p:slideViewPr>
    <p:cSldViewPr snapToGrid="0">
      <p:cViewPr varScale="1">
        <p:scale>
          <a:sx n="141" d="100"/>
          <a:sy n="141" d="100"/>
        </p:scale>
        <p:origin x="76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notesMaster" Target="notesMasters/notesMaster1.xml"/><Relationship Id="rId12" Type="http://schemas.microsoft.com/office/2018/10/relationships/authors" Target="author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25AE8F-D60C-4530-AA74-1672FBE3A411}" type="datetimeFigureOut">
              <a:rPr lang="en-US" smtClean="0"/>
              <a:t>6/18/25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32B6C5-A2F4-4C07-B453-193CE0C7C559}" type="slidenum">
              <a:rPr lang="en-US" smtClean="0"/>
              <a:t>‹#›</a:t>
            </a:fld>
            <a:endParaRPr lang="en-US"/>
          </a:p>
        </p:txBody>
      </p:sp>
    </p:spTree>
    <p:extLst>
      <p:ext uri="{BB962C8B-B14F-4D97-AF65-F5344CB8AC3E}">
        <p14:creationId xmlns:p14="http://schemas.microsoft.com/office/powerpoint/2010/main" val="1845006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6B6E5E-A827-44C5-FE78-0A7C36F993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98DEA3-C1C7-0853-6843-C3A79F20A8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4375AE-B459-05A8-7E1E-8958E548D1C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venir Next LT Pro"/>
              </a:rPr>
              <a:t>Women’s health is dynamic, evolving and deeply personal. It isn’t one-size-fits-all, that’s why our classes and programs are thoughtfully designed to meet you where you are. Whether you’re embracing change, navigating new challenges, or simply looking to feel your best, our holistic approach and expert guidance are here to support you. Wherever you are in your journey, we’re here to walk alongside you.  Looking for the different ways </a:t>
            </a:r>
            <a:r>
              <a:rPr lang="en-US" sz="1200" err="1">
                <a:latin typeface="Avenir Next LT Pro"/>
              </a:rPr>
              <a:t>Wellbeats</a:t>
            </a:r>
            <a:r>
              <a:rPr lang="en-US" sz="1200">
                <a:latin typeface="Avenir Next LT Pro"/>
              </a:rPr>
              <a:t> Wellness support women’s health? We have curated women specific classes and programs with you in mind. Ready to start? </a:t>
            </a:r>
            <a:endParaRPr lang="en-US"/>
          </a:p>
        </p:txBody>
      </p:sp>
      <p:sp>
        <p:nvSpPr>
          <p:cNvPr id="4" name="Slide Number Placeholder 3">
            <a:extLst>
              <a:ext uri="{FF2B5EF4-FFF2-40B4-BE49-F238E27FC236}">
                <a16:creationId xmlns:a16="http://schemas.microsoft.com/office/drawing/2014/main" id="{A82308BC-9F59-87E0-F88E-31B6639BD248}"/>
              </a:ext>
            </a:extLst>
          </p:cNvPr>
          <p:cNvSpPr>
            <a:spLocks noGrp="1"/>
          </p:cNvSpPr>
          <p:nvPr>
            <p:ph type="sldNum" sz="quarter" idx="5"/>
          </p:nvPr>
        </p:nvSpPr>
        <p:spPr/>
        <p:txBody>
          <a:bodyPr/>
          <a:lstStyle/>
          <a:p>
            <a:fld id="{8B7092FB-BD56-4546-B9C2-A4EE02296165}" type="slidenum">
              <a:rPr lang="en-US" smtClean="0"/>
              <a:t>1</a:t>
            </a:fld>
            <a:endParaRPr lang="en-US"/>
          </a:p>
        </p:txBody>
      </p:sp>
    </p:spTree>
    <p:extLst>
      <p:ext uri="{BB962C8B-B14F-4D97-AF65-F5344CB8AC3E}">
        <p14:creationId xmlns:p14="http://schemas.microsoft.com/office/powerpoint/2010/main" val="2409665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94835E-CFD6-DF02-3055-98E493CADC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BFCCAC-313E-DB24-D32F-1AE219A5AC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CFE0F0-1E85-C5B1-F0F1-AB59A4BEB76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venir Next LT Pro"/>
              </a:rPr>
              <a:t>Women’s health is dynamic, evolving and deeply personal. It isn’t one-size-fits-all, that’s why our classes and programs are thoughtfully designed to meet you where you are. Whether you’re embracing change, navigating new challenges, or simply looking to feel your best, our holistic approach and expert guidance are here to support you. Wherever you are in your journey, we’re here to walk alongside you.  Looking for the different ways </a:t>
            </a:r>
            <a:r>
              <a:rPr lang="en-US" sz="1200" err="1">
                <a:latin typeface="Avenir Next LT Pro"/>
              </a:rPr>
              <a:t>Wellbeats</a:t>
            </a:r>
            <a:r>
              <a:rPr lang="en-US" sz="1200">
                <a:latin typeface="Avenir Next LT Pro"/>
              </a:rPr>
              <a:t> Wellness support women’s health? We have curated women specific classes and programs with you in mind. Ready to start? </a:t>
            </a:r>
            <a:endParaRPr lang="en-US"/>
          </a:p>
        </p:txBody>
      </p:sp>
      <p:sp>
        <p:nvSpPr>
          <p:cNvPr id="4" name="Slide Number Placeholder 3">
            <a:extLst>
              <a:ext uri="{FF2B5EF4-FFF2-40B4-BE49-F238E27FC236}">
                <a16:creationId xmlns:a16="http://schemas.microsoft.com/office/drawing/2014/main" id="{09F787FB-0668-8909-8700-16A9DEE8AFEF}"/>
              </a:ext>
            </a:extLst>
          </p:cNvPr>
          <p:cNvSpPr>
            <a:spLocks noGrp="1"/>
          </p:cNvSpPr>
          <p:nvPr>
            <p:ph type="sldNum" sz="quarter" idx="5"/>
          </p:nvPr>
        </p:nvSpPr>
        <p:spPr/>
        <p:txBody>
          <a:bodyPr/>
          <a:lstStyle/>
          <a:p>
            <a:fld id="{8B7092FB-BD56-4546-B9C2-A4EE02296165}" type="slidenum">
              <a:rPr lang="en-US" smtClean="0"/>
              <a:t>2</a:t>
            </a:fld>
            <a:endParaRPr lang="en-US"/>
          </a:p>
        </p:txBody>
      </p:sp>
    </p:spTree>
    <p:extLst>
      <p:ext uri="{BB962C8B-B14F-4D97-AF65-F5344CB8AC3E}">
        <p14:creationId xmlns:p14="http://schemas.microsoft.com/office/powerpoint/2010/main" val="23302741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6/18/25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DC158-6693-1848-9AAE-DAA0AD7E4B2D}"/>
              </a:ext>
            </a:extLst>
          </p:cNvPr>
          <p:cNvSpPr>
            <a:spLocks noGrp="1"/>
          </p:cNvSpPr>
          <p:nvPr>
            <p:ph type="title"/>
          </p:nvPr>
        </p:nvSpPr>
        <p:spPr/>
        <p:txBody>
          <a:bodyPr>
            <a:noAutofit/>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9B987C0-6E18-8B4E-AE1E-6F574A03167D}"/>
              </a:ext>
            </a:extLst>
          </p:cNvPr>
          <p:cNvSpPr>
            <a:spLocks noGrp="1"/>
          </p:cNvSpPr>
          <p:nvPr>
            <p:ph idx="1"/>
          </p:nvPr>
        </p:nvSpPr>
        <p:spPr>
          <a:xfrm>
            <a:off x="628073" y="2244436"/>
            <a:ext cx="10058400" cy="3932526"/>
          </a:xfrm>
        </p:spPr>
        <p:txBody>
          <a:bodyPr>
            <a:noAutofit/>
          </a:bodyPr>
          <a:lstStyle>
            <a:lvl1pPr>
              <a:defRPr b="0" i="0">
                <a:solidFill>
                  <a:schemeClr val="accent2"/>
                </a:solidFill>
                <a:latin typeface="Georgia" panose="02040502050405020303" pitchFamily="18" charset="0"/>
              </a:defRPr>
            </a:lvl1pPr>
            <a:lvl2pPr>
              <a:defRPr b="0" i="0">
                <a:solidFill>
                  <a:schemeClr val="accent2"/>
                </a:solidFill>
                <a:latin typeface="Georgia" panose="02040502050405020303" pitchFamily="18" charset="0"/>
              </a:defRPr>
            </a:lvl2pPr>
            <a:lvl3pPr>
              <a:defRPr b="0" i="0">
                <a:solidFill>
                  <a:schemeClr val="accent2"/>
                </a:solidFill>
                <a:latin typeface="Georgia" panose="02040502050405020303" pitchFamily="18" charset="0"/>
              </a:defRPr>
            </a:lvl3pPr>
            <a:lvl4pPr>
              <a:defRPr b="0" i="0">
                <a:solidFill>
                  <a:schemeClr val="accent2"/>
                </a:solidFill>
                <a:latin typeface="Georgia" panose="02040502050405020303" pitchFamily="18" charset="0"/>
              </a:defRPr>
            </a:lvl4pPr>
            <a:lvl5pPr>
              <a:defRPr b="0" i="0">
                <a:solidFill>
                  <a:schemeClr val="accent2"/>
                </a:solidFill>
                <a:latin typeface="Georgia" panose="020405020504050203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4">
            <a:extLst>
              <a:ext uri="{FF2B5EF4-FFF2-40B4-BE49-F238E27FC236}">
                <a16:creationId xmlns:a16="http://schemas.microsoft.com/office/drawing/2014/main" id="{96EC8D64-FBE6-E947-B4CC-E3F09D2E6101}"/>
              </a:ext>
            </a:extLst>
          </p:cNvPr>
          <p:cNvSpPr>
            <a:spLocks noGrp="1"/>
          </p:cNvSpPr>
          <p:nvPr>
            <p:ph type="body" sz="quarter" idx="13"/>
          </p:nvPr>
        </p:nvSpPr>
        <p:spPr>
          <a:xfrm>
            <a:off x="628074" y="844983"/>
            <a:ext cx="10058398" cy="346509"/>
          </a:xfrm>
        </p:spPr>
        <p:txBody>
          <a:bodyPr anchor="b">
            <a:noAutofit/>
          </a:bodyPr>
          <a:lstStyle>
            <a:lvl1pPr marL="0" indent="0">
              <a:buNone/>
              <a:defRPr sz="1200" b="1" i="0" cap="all" spc="200" baseline="0">
                <a:solidFill>
                  <a:schemeClr val="accent3"/>
                </a:solidFill>
                <a:latin typeface="Century Gothic" panose="020B0502020202020204" pitchFamily="34" charset="0"/>
                <a:cs typeface="Calibri Light" panose="020F0302020204030204" pitchFamily="34" charset="0"/>
              </a:defRPr>
            </a:lvl1pPr>
            <a:lvl2pPr marL="174634" indent="0">
              <a:buNone/>
              <a:defRPr/>
            </a:lvl2pPr>
          </a:lstStyle>
          <a:p>
            <a:pPr lvl="0"/>
            <a:r>
              <a:rPr lang="en-US"/>
              <a:t>Click to edit Master text styles</a:t>
            </a:r>
          </a:p>
        </p:txBody>
      </p:sp>
    </p:spTree>
    <p:extLst>
      <p:ext uri="{BB962C8B-B14F-4D97-AF65-F5344CB8AC3E}">
        <p14:creationId xmlns:p14="http://schemas.microsoft.com/office/powerpoint/2010/main" val="32161560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6/18/25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6/18/25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6/18/25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6/18/25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6/18/25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6/18/25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6/18/25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6/18/25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6.png"/><Relationship Id="rId18" Type="http://schemas.openxmlformats.org/officeDocument/2006/relationships/image" Target="../media/image10.png"/><Relationship Id="rId26" Type="http://schemas.openxmlformats.org/officeDocument/2006/relationships/image" Target="../media/image13.png"/><Relationship Id="rId3" Type="http://schemas.openxmlformats.org/officeDocument/2006/relationships/image" Target="../media/image1.png"/><Relationship Id="rId21" Type="http://schemas.openxmlformats.org/officeDocument/2006/relationships/hyperlink" Target="https://portal.wellbeats.com/search(m:class-detail/1655)#overview" TargetMode="External"/><Relationship Id="rId34" Type="http://schemas.openxmlformats.org/officeDocument/2006/relationships/image" Target="../media/image17.png"/><Relationship Id="rId7" Type="http://schemas.openxmlformats.org/officeDocument/2006/relationships/image" Target="../media/image4.png"/><Relationship Id="rId12" Type="http://schemas.openxmlformats.org/officeDocument/2006/relationships/hyperlink" Target="https://portal.wellbeats.com/search(m:class-detail/2925)#overview" TargetMode="External"/><Relationship Id="rId17" Type="http://schemas.openxmlformats.org/officeDocument/2006/relationships/image" Target="../media/image9.png"/><Relationship Id="rId25" Type="http://schemas.openxmlformats.org/officeDocument/2006/relationships/hyperlink" Target="https://portal.wellbeats.com/search(m:program-detail/2531)#overview" TargetMode="External"/><Relationship Id="rId33" Type="http://schemas.openxmlformats.org/officeDocument/2006/relationships/hyperlink" Target="https://portal.wellbeats.com/instructors/8(m:class-detail/654)#overview" TargetMode="External"/><Relationship Id="rId2" Type="http://schemas.openxmlformats.org/officeDocument/2006/relationships/notesSlide" Target="../notesSlides/notesSlide1.xml"/><Relationship Id="rId16" Type="http://schemas.openxmlformats.org/officeDocument/2006/relationships/image" Target="../media/image8.png"/><Relationship Id="rId20" Type="http://schemas.openxmlformats.org/officeDocument/2006/relationships/hyperlink" Target="https://portal.wellbeats.com/search(m:class-detail/1654)#overview" TargetMode="External"/><Relationship Id="rId29"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image" Target="../media/image3.png"/><Relationship Id="rId11" Type="http://schemas.openxmlformats.org/officeDocument/2006/relationships/hyperlink" Target="https://portal.wellbeats.com/search(m:class-detail/4303)#overview" TargetMode="External"/><Relationship Id="rId24" Type="http://schemas.openxmlformats.org/officeDocument/2006/relationships/image" Target="../media/image12.png"/><Relationship Id="rId32" Type="http://schemas.openxmlformats.org/officeDocument/2006/relationships/hyperlink" Target="https://portal.wellbeats.com/instructors/8(m:class-detail/653)#overview" TargetMode="External"/><Relationship Id="rId5" Type="http://schemas.openxmlformats.org/officeDocument/2006/relationships/image" Target="../media/image2.png"/><Relationship Id="rId15" Type="http://schemas.openxmlformats.org/officeDocument/2006/relationships/hyperlink" Target="https://portal.wellbeats.com/search(m:program-detail/1602)#overview" TargetMode="External"/><Relationship Id="rId23" Type="http://schemas.openxmlformats.org/officeDocument/2006/relationships/hyperlink" Target="https://portal.wellbeats.com/search(m:class-detail/1657)#overview" TargetMode="External"/><Relationship Id="rId28" Type="http://schemas.openxmlformats.org/officeDocument/2006/relationships/image" Target="../media/image15.png"/><Relationship Id="rId10" Type="http://schemas.openxmlformats.org/officeDocument/2006/relationships/hyperlink" Target="https://portal.wellbeats.com/search(m:class-detail/4305)#overview" TargetMode="External"/><Relationship Id="rId19" Type="http://schemas.openxmlformats.org/officeDocument/2006/relationships/image" Target="../media/image11.png"/><Relationship Id="rId31" Type="http://schemas.openxmlformats.org/officeDocument/2006/relationships/hyperlink" Target="https://portal.wellbeats.com/search(m:class-detail/652)#overview" TargetMode="External"/><Relationship Id="rId4" Type="http://schemas.openxmlformats.org/officeDocument/2006/relationships/hyperlink" Target="https://portal.wellbeats.com/search(m:class-detail/470)#overview" TargetMode="External"/><Relationship Id="rId9" Type="http://schemas.openxmlformats.org/officeDocument/2006/relationships/hyperlink" Target="https://portal.wellbeats.com/search(m:class-detail/4304)#overview" TargetMode="External"/><Relationship Id="rId14" Type="http://schemas.openxmlformats.org/officeDocument/2006/relationships/image" Target="../media/image7.png"/><Relationship Id="rId22" Type="http://schemas.openxmlformats.org/officeDocument/2006/relationships/hyperlink" Target="https://portal.wellbeats.com/search(m:class-detail/1656)#overview" TargetMode="External"/><Relationship Id="rId27" Type="http://schemas.openxmlformats.org/officeDocument/2006/relationships/image" Target="../media/image14.png"/><Relationship Id="rId30" Type="http://schemas.openxmlformats.org/officeDocument/2006/relationships/hyperlink" Target="https://portal.wellbeats.com/instructors/8(m:class-detail/295)#overview" TargetMode="External"/><Relationship Id="rId8"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8.png"/><Relationship Id="rId7" Type="http://schemas.openxmlformats.org/officeDocument/2006/relationships/hyperlink" Target="https://portal.wellbeats.com/instructors/280(m:class-detail/4299)#overview" TargetMode="External"/><Relationship Id="rId12" Type="http://schemas.openxmlformats.org/officeDocument/2006/relationships/hyperlink" Target="https://portal.wellbeats.com/search(m:program-detail/2702)#overview"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hyperlink" Target="https://portal.wellbeats.com/instructors/280(m:class-detail/4300)#overview" TargetMode="External"/><Relationship Id="rId11" Type="http://schemas.openxmlformats.org/officeDocument/2006/relationships/hyperlink" Target="https://portal.wellbeats.com/search(m:program-detail/2684)#instructors" TargetMode="External"/><Relationship Id="rId5" Type="http://schemas.openxmlformats.org/officeDocument/2006/relationships/image" Target="../media/image2.png"/><Relationship Id="rId10" Type="http://schemas.openxmlformats.org/officeDocument/2006/relationships/image" Target="../media/image21.jpeg"/><Relationship Id="rId4" Type="http://schemas.openxmlformats.org/officeDocument/2006/relationships/image" Target="../media/image19.png"/><Relationship Id="rId9"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1E27CF-E218-328E-04C1-4E3CEBBCF816}"/>
            </a:ext>
          </a:extLst>
        </p:cNvPr>
        <p:cNvGrpSpPr/>
        <p:nvPr/>
      </p:nvGrpSpPr>
      <p:grpSpPr>
        <a:xfrm>
          <a:off x="0" y="0"/>
          <a:ext cx="0" cy="0"/>
          <a:chOff x="0" y="0"/>
          <a:chExt cx="0" cy="0"/>
        </a:xfrm>
      </p:grpSpPr>
      <p:pic>
        <p:nvPicPr>
          <p:cNvPr id="16" name="Picture 15" descr="A person in a room with a wall and colorful squares&#10;&#10;AI-generated content may be incorrect.">
            <a:extLst>
              <a:ext uri="{FF2B5EF4-FFF2-40B4-BE49-F238E27FC236}">
                <a16:creationId xmlns:a16="http://schemas.microsoft.com/office/drawing/2014/main" id="{94886FB6-46FF-22B9-E4B8-BB4270D56A9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6171531" y="5158250"/>
            <a:ext cx="1294078" cy="1062000"/>
          </a:xfrm>
          <a:prstGeom prst="rect">
            <a:avLst/>
          </a:prstGeom>
        </p:spPr>
      </p:pic>
      <p:sp>
        <p:nvSpPr>
          <p:cNvPr id="17" name="TextBox 16">
            <a:extLst>
              <a:ext uri="{FF2B5EF4-FFF2-40B4-BE49-F238E27FC236}">
                <a16:creationId xmlns:a16="http://schemas.microsoft.com/office/drawing/2014/main" id="{F66C015F-7A12-14D0-B8D4-9DFBDFA3806D}"/>
              </a:ext>
            </a:extLst>
          </p:cNvPr>
          <p:cNvSpPr txBox="1"/>
          <p:nvPr/>
        </p:nvSpPr>
        <p:spPr>
          <a:xfrm>
            <a:off x="6138572" y="6267362"/>
            <a:ext cx="1466388" cy="447820"/>
          </a:xfrm>
          <a:prstGeom prst="rect">
            <a:avLst/>
          </a:prstGeom>
          <a:noFill/>
        </p:spPr>
        <p:txBody>
          <a:bodyPr wrap="square" lIns="91440" tIns="45720" rIns="91440" bIns="45720" anchor="t">
            <a:spAutoFit/>
          </a:bodyPr>
          <a:lstStyle/>
          <a:p>
            <a:r>
              <a:rPr lang="en-US" sz="1100" b="1">
                <a:solidFill>
                  <a:srgbClr val="111F53"/>
                </a:solidFill>
                <a:latin typeface="Avenir Next LT Pro"/>
                <a:hlinkClick r:id="rId4"/>
              </a:rPr>
              <a:t>Pre-Natal: Stretch &amp; Release</a:t>
            </a:r>
            <a:endParaRPr lang="en-US" sz="1100" b="1">
              <a:solidFill>
                <a:srgbClr val="111F53"/>
              </a:solidFill>
            </a:endParaRPr>
          </a:p>
        </p:txBody>
      </p:sp>
      <p:sp>
        <p:nvSpPr>
          <p:cNvPr id="6" name="Rectangle 5">
            <a:extLst>
              <a:ext uri="{FF2B5EF4-FFF2-40B4-BE49-F238E27FC236}">
                <a16:creationId xmlns:a16="http://schemas.microsoft.com/office/drawing/2014/main" id="{C3EA899F-81A9-8E4A-3385-AB911B9DB2B2}"/>
              </a:ext>
            </a:extLst>
          </p:cNvPr>
          <p:cNvSpPr/>
          <p:nvPr/>
        </p:nvSpPr>
        <p:spPr>
          <a:xfrm>
            <a:off x="0" y="0"/>
            <a:ext cx="4451683" cy="6858000"/>
          </a:xfrm>
          <a:prstGeom prst="rect">
            <a:avLst/>
          </a:prstGeom>
          <a:solidFill>
            <a:srgbClr val="1C2C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396E262-6CCB-9658-6084-9A314EB1EDB2}"/>
              </a:ext>
            </a:extLst>
          </p:cNvPr>
          <p:cNvSpPr txBox="1"/>
          <p:nvPr/>
        </p:nvSpPr>
        <p:spPr>
          <a:xfrm>
            <a:off x="382603" y="3249937"/>
            <a:ext cx="3514938" cy="1754326"/>
          </a:xfrm>
          <a:prstGeom prst="rect">
            <a:avLst/>
          </a:prstGeom>
          <a:noFill/>
        </p:spPr>
        <p:txBody>
          <a:bodyPr wrap="square" lIns="91440" tIns="45720" rIns="91440" bIns="45720" rtlCol="0" anchor="t">
            <a:spAutoFit/>
          </a:bodyPr>
          <a:lstStyle/>
          <a:p>
            <a:r>
              <a:rPr lang="en-US">
                <a:solidFill>
                  <a:schemeClr val="bg1"/>
                </a:solidFill>
                <a:latin typeface="Avenir Next LT Pro"/>
              </a:rPr>
              <a:t>Access robust content across a range of topics that supports every stage of women’s health. </a:t>
            </a:r>
          </a:p>
          <a:p>
            <a:endParaRPr lang="en-US">
              <a:solidFill>
                <a:schemeClr val="bg1"/>
              </a:solidFill>
              <a:latin typeface="Avenir Next LT Pro"/>
            </a:endParaRPr>
          </a:p>
          <a:p>
            <a:r>
              <a:rPr lang="en-US">
                <a:solidFill>
                  <a:schemeClr val="bg1"/>
                </a:solidFill>
                <a:latin typeface="Avenir Next LT Pro"/>
              </a:rPr>
              <a:t>Explore the complete catalog on Wellbeats. </a:t>
            </a:r>
          </a:p>
        </p:txBody>
      </p:sp>
      <p:sp>
        <p:nvSpPr>
          <p:cNvPr id="4" name="Complementary to Your EAP">
            <a:extLst>
              <a:ext uri="{FF2B5EF4-FFF2-40B4-BE49-F238E27FC236}">
                <a16:creationId xmlns:a16="http://schemas.microsoft.com/office/drawing/2014/main" id="{E2F95E5F-04EA-DF43-0092-53BC034227CC}"/>
              </a:ext>
            </a:extLst>
          </p:cNvPr>
          <p:cNvSpPr txBox="1"/>
          <p:nvPr/>
        </p:nvSpPr>
        <p:spPr>
          <a:xfrm>
            <a:off x="382603" y="601970"/>
            <a:ext cx="3444974" cy="248888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nchor="t">
            <a:spAutoFit/>
          </a:bodyPr>
          <a:lstStyle>
            <a:lvl1pPr algn="l">
              <a:lnSpc>
                <a:spcPct val="90000"/>
              </a:lnSpc>
              <a:defRPr sz="8000" b="1">
                <a:solidFill>
                  <a:srgbClr val="00D1B2"/>
                </a:solidFill>
                <a:latin typeface="Avenir Next Regular"/>
                <a:ea typeface="Avenir Next Regular"/>
                <a:cs typeface="Avenir Next Regular"/>
                <a:sym typeface="Avenir Next Regular"/>
              </a:defRPr>
            </a:lvl1pPr>
          </a:lstStyle>
          <a:p>
            <a:pPr defTabSz="1219169" hangingPunct="0"/>
            <a:r>
              <a:rPr lang="en-US" sz="4400" kern="0">
                <a:solidFill>
                  <a:schemeClr val="bg1"/>
                </a:solidFill>
                <a:latin typeface="Avenir Next LT Pro"/>
              </a:rPr>
              <a:t>Women’s Health Content Library</a:t>
            </a:r>
          </a:p>
        </p:txBody>
      </p:sp>
      <p:pic>
        <p:nvPicPr>
          <p:cNvPr id="27" name="Picture 26" descr="A black and white logo&#10;&#10;AI-generated content may be incorrect.">
            <a:extLst>
              <a:ext uri="{FF2B5EF4-FFF2-40B4-BE49-F238E27FC236}">
                <a16:creationId xmlns:a16="http://schemas.microsoft.com/office/drawing/2014/main" id="{16C4791E-1286-6ECE-0F68-9A4106D82A0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67184" y="6079263"/>
            <a:ext cx="1611246" cy="429398"/>
          </a:xfrm>
          <a:prstGeom prst="rect">
            <a:avLst/>
          </a:prstGeom>
        </p:spPr>
      </p:pic>
      <p:pic>
        <p:nvPicPr>
          <p:cNvPr id="7" name="Picture 6" descr="A person mixing food in a bowl&#10;&#10;AI-generated content may be incorrect.">
            <a:extLst>
              <a:ext uri="{FF2B5EF4-FFF2-40B4-BE49-F238E27FC236}">
                <a16:creationId xmlns:a16="http://schemas.microsoft.com/office/drawing/2014/main" id="{9B51BE0B-5FA0-62B7-9F34-52D47407915F}"/>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a:xfrm>
            <a:off x="6153269" y="649475"/>
            <a:ext cx="1294076" cy="1063514"/>
          </a:xfrm>
          <a:prstGeom prst="rect">
            <a:avLst/>
          </a:prstGeom>
          <a:ln>
            <a:noFill/>
          </a:ln>
        </p:spPr>
      </p:pic>
      <p:pic>
        <p:nvPicPr>
          <p:cNvPr id="12" name="Picture 11" descr="A person in a yellow shirt&#10;&#10;AI-generated content may be incorrect.">
            <a:extLst>
              <a:ext uri="{FF2B5EF4-FFF2-40B4-BE49-F238E27FC236}">
                <a16:creationId xmlns:a16="http://schemas.microsoft.com/office/drawing/2014/main" id="{B8F48357-6AC7-6FB4-25FF-90A3F8ECFCE9}"/>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a:xfrm>
            <a:off x="4668713" y="649475"/>
            <a:ext cx="1274635" cy="1063514"/>
          </a:xfrm>
          <a:prstGeom prst="rect">
            <a:avLst/>
          </a:prstGeom>
          <a:ln>
            <a:noFill/>
          </a:ln>
        </p:spPr>
      </p:pic>
      <p:pic>
        <p:nvPicPr>
          <p:cNvPr id="14" name="Picture 13" descr="A person in a striped shirt&#10;&#10;AI-generated content may be incorrect.">
            <a:extLst>
              <a:ext uri="{FF2B5EF4-FFF2-40B4-BE49-F238E27FC236}">
                <a16:creationId xmlns:a16="http://schemas.microsoft.com/office/drawing/2014/main" id="{508BA834-4272-5947-3F52-E94FA633D3BB}"/>
              </a:ext>
            </a:extLst>
          </p:cNvPr>
          <p:cNvPicPr>
            <a:picLocks noChangeAspect="1"/>
          </p:cNvPicPr>
          <p:nvPr/>
        </p:nvPicPr>
        <p:blipFill>
          <a:blip r:embed="rId8">
            <a:extLst>
              <a:ext uri="{28A0092B-C50C-407E-A947-70E740481C1C}">
                <a14:useLocalDpi xmlns:a14="http://schemas.microsoft.com/office/drawing/2010/main"/>
              </a:ext>
            </a:extLst>
          </a:blip>
          <a:srcRect/>
          <a:stretch>
            <a:fillRect/>
          </a:stretch>
        </p:blipFill>
        <p:spPr>
          <a:xfrm>
            <a:off x="9169635" y="658133"/>
            <a:ext cx="1278031" cy="1051625"/>
          </a:xfrm>
          <a:prstGeom prst="rect">
            <a:avLst/>
          </a:prstGeom>
          <a:ln>
            <a:noFill/>
          </a:ln>
        </p:spPr>
      </p:pic>
      <p:sp>
        <p:nvSpPr>
          <p:cNvPr id="24" name="TextBox 23">
            <a:extLst>
              <a:ext uri="{FF2B5EF4-FFF2-40B4-BE49-F238E27FC236}">
                <a16:creationId xmlns:a16="http://schemas.microsoft.com/office/drawing/2014/main" id="{B6A2C06F-1B6A-DAE9-CF86-D65464A0EDF6}"/>
              </a:ext>
            </a:extLst>
          </p:cNvPr>
          <p:cNvSpPr txBox="1"/>
          <p:nvPr/>
        </p:nvSpPr>
        <p:spPr>
          <a:xfrm>
            <a:off x="4945280" y="224404"/>
            <a:ext cx="3882426" cy="338554"/>
          </a:xfrm>
          <a:prstGeom prst="rect">
            <a:avLst/>
          </a:prstGeom>
          <a:noFill/>
        </p:spPr>
        <p:txBody>
          <a:bodyPr wrap="square" lIns="91440" tIns="45720" rIns="91440" bIns="45720" anchor="t">
            <a:spAutoFit/>
          </a:bodyPr>
          <a:lstStyle/>
          <a:p>
            <a:r>
              <a:rPr lang="en-US" sz="1600" b="1">
                <a:solidFill>
                  <a:srgbClr val="006FD3"/>
                </a:solidFill>
                <a:latin typeface="Avenir Next LT Pro"/>
              </a:rPr>
              <a:t>WOMEN’S NUTRITION | Classes</a:t>
            </a:r>
            <a:endParaRPr lang="en-US" sz="1600" b="1">
              <a:latin typeface="Avenir Next LT Pro"/>
            </a:endParaRPr>
          </a:p>
        </p:txBody>
      </p:sp>
      <p:sp>
        <p:nvSpPr>
          <p:cNvPr id="25" name="TextBox 24">
            <a:extLst>
              <a:ext uri="{FF2B5EF4-FFF2-40B4-BE49-F238E27FC236}">
                <a16:creationId xmlns:a16="http://schemas.microsoft.com/office/drawing/2014/main" id="{0C779C1D-3344-FE0D-0F03-3D223D227897}"/>
              </a:ext>
            </a:extLst>
          </p:cNvPr>
          <p:cNvSpPr txBox="1"/>
          <p:nvPr/>
        </p:nvSpPr>
        <p:spPr>
          <a:xfrm>
            <a:off x="10557552" y="224404"/>
            <a:ext cx="1224931" cy="338554"/>
          </a:xfrm>
          <a:prstGeom prst="rect">
            <a:avLst/>
          </a:prstGeom>
          <a:noFill/>
        </p:spPr>
        <p:txBody>
          <a:bodyPr wrap="square" lIns="91440" tIns="45720" rIns="91440" bIns="45720" anchor="t">
            <a:spAutoFit/>
          </a:bodyPr>
          <a:lstStyle/>
          <a:p>
            <a:r>
              <a:rPr lang="en-US" sz="1600" b="1" dirty="0">
                <a:solidFill>
                  <a:srgbClr val="006FD3"/>
                </a:solidFill>
                <a:latin typeface="Avenir Next LT Pro"/>
              </a:rPr>
              <a:t>Program</a:t>
            </a:r>
            <a:endParaRPr lang="en-US" sz="1600" b="1" dirty="0">
              <a:latin typeface="Avenir Next LT Pro"/>
            </a:endParaRPr>
          </a:p>
        </p:txBody>
      </p:sp>
      <p:sp>
        <p:nvSpPr>
          <p:cNvPr id="26" name="TextBox 25">
            <a:extLst>
              <a:ext uri="{FF2B5EF4-FFF2-40B4-BE49-F238E27FC236}">
                <a16:creationId xmlns:a16="http://schemas.microsoft.com/office/drawing/2014/main" id="{2F92771E-E3A4-E238-2EC4-956DBE9B2CA1}"/>
              </a:ext>
            </a:extLst>
          </p:cNvPr>
          <p:cNvSpPr txBox="1"/>
          <p:nvPr/>
        </p:nvSpPr>
        <p:spPr>
          <a:xfrm>
            <a:off x="4949815" y="2358762"/>
            <a:ext cx="4837337" cy="338554"/>
          </a:xfrm>
          <a:prstGeom prst="rect">
            <a:avLst/>
          </a:prstGeom>
          <a:noFill/>
        </p:spPr>
        <p:txBody>
          <a:bodyPr wrap="square" lIns="91440" tIns="45720" rIns="91440" bIns="45720" anchor="t">
            <a:spAutoFit/>
          </a:bodyPr>
          <a:lstStyle/>
          <a:p>
            <a:r>
              <a:rPr lang="en-US" sz="1600" b="1" dirty="0">
                <a:solidFill>
                  <a:srgbClr val="006FD3"/>
                </a:solidFill>
                <a:latin typeface="Avenir Next LT Pro"/>
              </a:rPr>
              <a:t>PRE &amp; POST-NATAL NUTRITION | Classes</a:t>
            </a:r>
            <a:endParaRPr lang="en-US" sz="1600" b="1" dirty="0">
              <a:latin typeface="Avenir Next LT Pro"/>
            </a:endParaRPr>
          </a:p>
        </p:txBody>
      </p:sp>
      <p:sp>
        <p:nvSpPr>
          <p:cNvPr id="28" name="TextBox 27">
            <a:extLst>
              <a:ext uri="{FF2B5EF4-FFF2-40B4-BE49-F238E27FC236}">
                <a16:creationId xmlns:a16="http://schemas.microsoft.com/office/drawing/2014/main" id="{0C384AB3-E9FC-6274-400A-75E8E1983BB6}"/>
              </a:ext>
            </a:extLst>
          </p:cNvPr>
          <p:cNvSpPr txBox="1"/>
          <p:nvPr/>
        </p:nvSpPr>
        <p:spPr>
          <a:xfrm>
            <a:off x="4656425" y="1765529"/>
            <a:ext cx="1306366" cy="261610"/>
          </a:xfrm>
          <a:prstGeom prst="rect">
            <a:avLst/>
          </a:prstGeom>
          <a:noFill/>
        </p:spPr>
        <p:txBody>
          <a:bodyPr wrap="square" lIns="91440" tIns="45720" rIns="91440" bIns="45720" anchor="t">
            <a:spAutoFit/>
          </a:bodyPr>
          <a:lstStyle/>
          <a:p>
            <a:pPr algn="ctr"/>
            <a:r>
              <a:rPr lang="en-US" sz="1100" b="1">
                <a:solidFill>
                  <a:srgbClr val="111F53"/>
                </a:solidFill>
                <a:latin typeface="Avenir Next LT Pro"/>
                <a:hlinkClick r:id="rId9"/>
              </a:rPr>
              <a:t>Nourished Mom</a:t>
            </a:r>
            <a:endParaRPr lang="en-US" sz="1100" b="1">
              <a:solidFill>
                <a:srgbClr val="111F53"/>
              </a:solidFill>
            </a:endParaRPr>
          </a:p>
        </p:txBody>
      </p:sp>
      <p:sp>
        <p:nvSpPr>
          <p:cNvPr id="29" name="TextBox 28">
            <a:extLst>
              <a:ext uri="{FF2B5EF4-FFF2-40B4-BE49-F238E27FC236}">
                <a16:creationId xmlns:a16="http://schemas.microsoft.com/office/drawing/2014/main" id="{5E8B7043-55FA-98CC-3D51-0EF94FD29BD0}"/>
              </a:ext>
            </a:extLst>
          </p:cNvPr>
          <p:cNvSpPr txBox="1"/>
          <p:nvPr/>
        </p:nvSpPr>
        <p:spPr>
          <a:xfrm>
            <a:off x="6153269" y="1765529"/>
            <a:ext cx="1294077" cy="430887"/>
          </a:xfrm>
          <a:prstGeom prst="rect">
            <a:avLst/>
          </a:prstGeom>
          <a:noFill/>
        </p:spPr>
        <p:txBody>
          <a:bodyPr wrap="square" lIns="91440" tIns="45720" rIns="91440" bIns="45720" anchor="t">
            <a:spAutoFit/>
          </a:bodyPr>
          <a:lstStyle/>
          <a:p>
            <a:r>
              <a:rPr lang="en-US" sz="1100" b="1">
                <a:solidFill>
                  <a:srgbClr val="111F53"/>
                </a:solidFill>
                <a:latin typeface="Avenir Next LT Pro"/>
                <a:hlinkClick r:id="rId10"/>
              </a:rPr>
              <a:t>Energy Bites for New Moms</a:t>
            </a:r>
            <a:endParaRPr lang="en-US" sz="1100" b="1">
              <a:solidFill>
                <a:srgbClr val="111F53"/>
              </a:solidFill>
            </a:endParaRPr>
          </a:p>
        </p:txBody>
      </p:sp>
      <p:sp>
        <p:nvSpPr>
          <p:cNvPr id="30" name="TextBox 29">
            <a:extLst>
              <a:ext uri="{FF2B5EF4-FFF2-40B4-BE49-F238E27FC236}">
                <a16:creationId xmlns:a16="http://schemas.microsoft.com/office/drawing/2014/main" id="{A1C0AEE4-F249-DD81-8A0E-C5471F4724DA}"/>
              </a:ext>
            </a:extLst>
          </p:cNvPr>
          <p:cNvSpPr txBox="1"/>
          <p:nvPr/>
        </p:nvSpPr>
        <p:spPr>
          <a:xfrm>
            <a:off x="7656332" y="1765529"/>
            <a:ext cx="1294078" cy="261610"/>
          </a:xfrm>
          <a:prstGeom prst="rect">
            <a:avLst/>
          </a:prstGeom>
          <a:noFill/>
        </p:spPr>
        <p:txBody>
          <a:bodyPr wrap="square" lIns="91440" tIns="45720" rIns="91440" bIns="45720" anchor="t">
            <a:spAutoFit/>
          </a:bodyPr>
          <a:lstStyle/>
          <a:p>
            <a:pPr algn="ctr"/>
            <a:r>
              <a:rPr lang="en-US" sz="1100" b="1">
                <a:solidFill>
                  <a:srgbClr val="111F53"/>
                </a:solidFill>
                <a:latin typeface="Avenir Next LT Pro"/>
                <a:hlinkClick r:id="rId11"/>
              </a:rPr>
              <a:t>Pregnancy Plate</a:t>
            </a:r>
            <a:endParaRPr lang="en-US" sz="1100" b="1">
              <a:solidFill>
                <a:srgbClr val="111F53"/>
              </a:solidFill>
            </a:endParaRPr>
          </a:p>
        </p:txBody>
      </p:sp>
      <p:sp>
        <p:nvSpPr>
          <p:cNvPr id="31" name="TextBox 30">
            <a:extLst>
              <a:ext uri="{FF2B5EF4-FFF2-40B4-BE49-F238E27FC236}">
                <a16:creationId xmlns:a16="http://schemas.microsoft.com/office/drawing/2014/main" id="{81F55B29-F165-D154-93F0-467096CAC83D}"/>
              </a:ext>
            </a:extLst>
          </p:cNvPr>
          <p:cNvSpPr txBox="1"/>
          <p:nvPr/>
        </p:nvSpPr>
        <p:spPr>
          <a:xfrm>
            <a:off x="9098262" y="1774188"/>
            <a:ext cx="1404217" cy="261610"/>
          </a:xfrm>
          <a:prstGeom prst="rect">
            <a:avLst/>
          </a:prstGeom>
          <a:noFill/>
        </p:spPr>
        <p:txBody>
          <a:bodyPr wrap="square" lIns="91440" tIns="45720" rIns="91440" bIns="45720" anchor="t">
            <a:spAutoFit/>
          </a:bodyPr>
          <a:lstStyle/>
          <a:p>
            <a:pPr algn="ctr"/>
            <a:r>
              <a:rPr lang="en-US" sz="1100" b="1">
                <a:solidFill>
                  <a:srgbClr val="111F53"/>
                </a:solidFill>
                <a:latin typeface="Avenir Next LT Pro"/>
                <a:hlinkClick r:id="rId12"/>
              </a:rPr>
              <a:t>Nutrition After 50</a:t>
            </a:r>
            <a:endParaRPr lang="en-US" sz="1100" b="1">
              <a:solidFill>
                <a:srgbClr val="111F53"/>
              </a:solidFill>
            </a:endParaRPr>
          </a:p>
        </p:txBody>
      </p:sp>
      <p:pic>
        <p:nvPicPr>
          <p:cNvPr id="35" name="Picture 34" descr="A person in a yellow shirt&#10;&#10;AI-generated content may be incorrect.">
            <a:extLst>
              <a:ext uri="{FF2B5EF4-FFF2-40B4-BE49-F238E27FC236}">
                <a16:creationId xmlns:a16="http://schemas.microsoft.com/office/drawing/2014/main" id="{FFDEA49E-D3A4-928D-9BE3-347B08478585}"/>
              </a:ext>
            </a:extLst>
          </p:cNvPr>
          <p:cNvPicPr>
            <a:picLocks noChangeAspect="1"/>
          </p:cNvPicPr>
          <p:nvPr/>
        </p:nvPicPr>
        <p:blipFill>
          <a:blip r:embed="rId13">
            <a:extLst>
              <a:ext uri="{28A0092B-C50C-407E-A947-70E740481C1C}">
                <a14:useLocalDpi xmlns:a14="http://schemas.microsoft.com/office/drawing/2010/main"/>
              </a:ext>
            </a:extLst>
          </a:blip>
          <a:srcRect/>
          <a:stretch>
            <a:fillRect/>
          </a:stretch>
        </p:blipFill>
        <p:spPr>
          <a:xfrm>
            <a:off x="7658546" y="646779"/>
            <a:ext cx="1299356" cy="1066552"/>
          </a:xfrm>
          <a:prstGeom prst="rect">
            <a:avLst/>
          </a:prstGeom>
          <a:ln>
            <a:noFill/>
          </a:ln>
        </p:spPr>
      </p:pic>
      <p:pic>
        <p:nvPicPr>
          <p:cNvPr id="37" name="Picture 36" descr="A person in a blue shirt&#10;&#10;AI-generated content may be incorrect.">
            <a:extLst>
              <a:ext uri="{FF2B5EF4-FFF2-40B4-BE49-F238E27FC236}">
                <a16:creationId xmlns:a16="http://schemas.microsoft.com/office/drawing/2014/main" id="{E1E76E0D-055F-D7A2-882E-63129D4D423B}"/>
              </a:ext>
            </a:extLst>
          </p:cNvPr>
          <p:cNvPicPr>
            <a:picLocks noChangeAspect="1"/>
          </p:cNvPicPr>
          <p:nvPr/>
        </p:nvPicPr>
        <p:blipFill>
          <a:blip r:embed="rId14">
            <a:extLst>
              <a:ext uri="{28A0092B-C50C-407E-A947-70E740481C1C}">
                <a14:useLocalDpi xmlns:a14="http://schemas.microsoft.com/office/drawing/2010/main"/>
              </a:ext>
            </a:extLst>
          </a:blip>
          <a:srcRect/>
          <a:stretch>
            <a:fillRect/>
          </a:stretch>
        </p:blipFill>
        <p:spPr>
          <a:xfrm>
            <a:off x="10654950" y="650770"/>
            <a:ext cx="1294077" cy="1062219"/>
          </a:xfrm>
          <a:prstGeom prst="rect">
            <a:avLst/>
          </a:prstGeom>
          <a:ln>
            <a:noFill/>
          </a:ln>
        </p:spPr>
      </p:pic>
      <p:sp>
        <p:nvSpPr>
          <p:cNvPr id="39" name="TextBox 38">
            <a:extLst>
              <a:ext uri="{FF2B5EF4-FFF2-40B4-BE49-F238E27FC236}">
                <a16:creationId xmlns:a16="http://schemas.microsoft.com/office/drawing/2014/main" id="{DCF16713-E3DA-3F3A-4BE8-72CEF0F7F48E}"/>
              </a:ext>
            </a:extLst>
          </p:cNvPr>
          <p:cNvSpPr txBox="1"/>
          <p:nvPr/>
        </p:nvSpPr>
        <p:spPr>
          <a:xfrm>
            <a:off x="10521008" y="1783888"/>
            <a:ext cx="1596820" cy="415498"/>
          </a:xfrm>
          <a:prstGeom prst="rect">
            <a:avLst/>
          </a:prstGeom>
          <a:noFill/>
        </p:spPr>
        <p:txBody>
          <a:bodyPr wrap="square" lIns="91440" tIns="45720" rIns="91440" bIns="45720" anchor="t">
            <a:spAutoFit/>
          </a:bodyPr>
          <a:lstStyle/>
          <a:p>
            <a:r>
              <a:rPr lang="en-US" sz="1100" b="1">
                <a:solidFill>
                  <a:srgbClr val="111F53"/>
                </a:solidFill>
                <a:latin typeface="Avenir Next LT Pro"/>
                <a:hlinkClick r:id="rId15"/>
              </a:rPr>
              <a:t>Women’s Hormones</a:t>
            </a:r>
            <a:br>
              <a:rPr lang="en-US" sz="1100" b="1">
                <a:latin typeface="Avenir Next LT Pro"/>
              </a:rPr>
            </a:br>
            <a:r>
              <a:rPr lang="en-US" sz="1000">
                <a:solidFill>
                  <a:srgbClr val="111F53"/>
                </a:solidFill>
                <a:latin typeface="Avenir Next LT Pro"/>
              </a:rPr>
              <a:t>41 Activities | 6 Weeks</a:t>
            </a:r>
            <a:endParaRPr lang="en-US" sz="1000">
              <a:solidFill>
                <a:srgbClr val="111F53"/>
              </a:solidFill>
            </a:endParaRPr>
          </a:p>
        </p:txBody>
      </p:sp>
      <p:pic>
        <p:nvPicPr>
          <p:cNvPr id="42" name="Picture 41" descr="A pregnant person eating a bowl of fruit&#10;&#10;AI-generated content may be incorrect.">
            <a:extLst>
              <a:ext uri="{FF2B5EF4-FFF2-40B4-BE49-F238E27FC236}">
                <a16:creationId xmlns:a16="http://schemas.microsoft.com/office/drawing/2014/main" id="{D86C24B1-4142-1C61-6870-AE8D08543647}"/>
              </a:ext>
            </a:extLst>
          </p:cNvPr>
          <p:cNvPicPr>
            <a:picLocks noChangeAspect="1"/>
          </p:cNvPicPr>
          <p:nvPr/>
        </p:nvPicPr>
        <p:blipFill>
          <a:blip r:embed="rId16">
            <a:extLst>
              <a:ext uri="{28A0092B-C50C-407E-A947-70E740481C1C}">
                <a14:useLocalDpi xmlns:a14="http://schemas.microsoft.com/office/drawing/2010/main"/>
              </a:ext>
            </a:extLst>
          </a:blip>
          <a:srcRect l="-2"/>
          <a:stretch>
            <a:fillRect/>
          </a:stretch>
        </p:blipFill>
        <p:spPr>
          <a:xfrm>
            <a:off x="6179245" y="2785795"/>
            <a:ext cx="1294077" cy="1069201"/>
          </a:xfrm>
          <a:prstGeom prst="rect">
            <a:avLst/>
          </a:prstGeom>
        </p:spPr>
      </p:pic>
      <p:pic>
        <p:nvPicPr>
          <p:cNvPr id="44" name="Picture 43" descr="A pregnant person holding her belly&#10;&#10;AI-generated content may be incorrect.">
            <a:extLst>
              <a:ext uri="{FF2B5EF4-FFF2-40B4-BE49-F238E27FC236}">
                <a16:creationId xmlns:a16="http://schemas.microsoft.com/office/drawing/2014/main" id="{2E286398-A3EE-9AA1-A59B-27C9A4987E63}"/>
              </a:ext>
            </a:extLst>
          </p:cNvPr>
          <p:cNvPicPr>
            <a:picLocks noChangeAspect="1"/>
          </p:cNvPicPr>
          <p:nvPr/>
        </p:nvPicPr>
        <p:blipFill>
          <a:blip r:embed="rId17">
            <a:extLst>
              <a:ext uri="{28A0092B-C50C-407E-A947-70E740481C1C}">
                <a14:useLocalDpi xmlns:a14="http://schemas.microsoft.com/office/drawing/2010/main"/>
              </a:ext>
            </a:extLst>
          </a:blip>
          <a:srcRect/>
          <a:stretch>
            <a:fillRect/>
          </a:stretch>
        </p:blipFill>
        <p:spPr>
          <a:xfrm>
            <a:off x="7690922" y="2785795"/>
            <a:ext cx="1294077" cy="1069200"/>
          </a:xfrm>
          <a:prstGeom prst="rect">
            <a:avLst/>
          </a:prstGeom>
        </p:spPr>
      </p:pic>
      <p:pic>
        <p:nvPicPr>
          <p:cNvPr id="46" name="Picture 45" descr="A person holding a baby&#10;&#10;AI-generated content may be incorrect.">
            <a:extLst>
              <a:ext uri="{FF2B5EF4-FFF2-40B4-BE49-F238E27FC236}">
                <a16:creationId xmlns:a16="http://schemas.microsoft.com/office/drawing/2014/main" id="{2D595AB8-F6A0-2A8E-B486-651901B71622}"/>
              </a:ext>
            </a:extLst>
          </p:cNvPr>
          <p:cNvPicPr>
            <a:picLocks noChangeAspect="1"/>
          </p:cNvPicPr>
          <p:nvPr/>
        </p:nvPicPr>
        <p:blipFill>
          <a:blip r:embed="rId18">
            <a:extLst>
              <a:ext uri="{28A0092B-C50C-407E-A947-70E740481C1C}">
                <a14:useLocalDpi xmlns:a14="http://schemas.microsoft.com/office/drawing/2010/main"/>
              </a:ext>
            </a:extLst>
          </a:blip>
          <a:srcRect/>
          <a:stretch>
            <a:fillRect/>
          </a:stretch>
        </p:blipFill>
        <p:spPr>
          <a:xfrm>
            <a:off x="9206638" y="2788376"/>
            <a:ext cx="1294077" cy="1069201"/>
          </a:xfrm>
          <a:prstGeom prst="rect">
            <a:avLst/>
          </a:prstGeom>
        </p:spPr>
      </p:pic>
      <p:pic>
        <p:nvPicPr>
          <p:cNvPr id="48" name="Picture 47" descr="A person in a striped shirt&#10;&#10;AI-generated content may be incorrect.">
            <a:extLst>
              <a:ext uri="{FF2B5EF4-FFF2-40B4-BE49-F238E27FC236}">
                <a16:creationId xmlns:a16="http://schemas.microsoft.com/office/drawing/2014/main" id="{FC04E0D4-C33E-0B6A-76B0-2B5634E76BB7}"/>
              </a:ext>
            </a:extLst>
          </p:cNvPr>
          <p:cNvPicPr>
            <a:picLocks noChangeAspect="1"/>
          </p:cNvPicPr>
          <p:nvPr/>
        </p:nvPicPr>
        <p:blipFill>
          <a:blip r:embed="rId19">
            <a:extLst>
              <a:ext uri="{28A0092B-C50C-407E-A947-70E740481C1C}">
                <a14:useLocalDpi xmlns:a14="http://schemas.microsoft.com/office/drawing/2010/main"/>
              </a:ext>
            </a:extLst>
          </a:blip>
          <a:srcRect/>
          <a:stretch>
            <a:fillRect/>
          </a:stretch>
        </p:blipFill>
        <p:spPr>
          <a:xfrm>
            <a:off x="4664312" y="2785796"/>
            <a:ext cx="1294077" cy="1069200"/>
          </a:xfrm>
          <a:prstGeom prst="rect">
            <a:avLst/>
          </a:prstGeom>
        </p:spPr>
      </p:pic>
      <p:sp>
        <p:nvSpPr>
          <p:cNvPr id="49" name="TextBox 48">
            <a:extLst>
              <a:ext uri="{FF2B5EF4-FFF2-40B4-BE49-F238E27FC236}">
                <a16:creationId xmlns:a16="http://schemas.microsoft.com/office/drawing/2014/main" id="{7BF8EB7D-C5D7-4FD9-07DF-CEE58F55470D}"/>
              </a:ext>
            </a:extLst>
          </p:cNvPr>
          <p:cNvSpPr txBox="1"/>
          <p:nvPr/>
        </p:nvSpPr>
        <p:spPr>
          <a:xfrm>
            <a:off x="4656425" y="3909257"/>
            <a:ext cx="1306366" cy="600164"/>
          </a:xfrm>
          <a:prstGeom prst="rect">
            <a:avLst/>
          </a:prstGeom>
          <a:noFill/>
        </p:spPr>
        <p:txBody>
          <a:bodyPr wrap="square" lIns="91440" tIns="45720" rIns="91440" bIns="45720" anchor="t">
            <a:spAutoFit/>
          </a:bodyPr>
          <a:lstStyle/>
          <a:p>
            <a:r>
              <a:rPr lang="en-US" sz="1100" b="1">
                <a:solidFill>
                  <a:srgbClr val="111F53"/>
                </a:solidFill>
                <a:latin typeface="Avenir Next LT Pro"/>
                <a:hlinkClick r:id="rId20"/>
              </a:rPr>
              <a:t>Pre-Natal Nutrition 1st Trimester</a:t>
            </a:r>
            <a:endParaRPr lang="en-US" sz="1100" b="1">
              <a:solidFill>
                <a:srgbClr val="111F53"/>
              </a:solidFill>
            </a:endParaRPr>
          </a:p>
        </p:txBody>
      </p:sp>
      <p:sp>
        <p:nvSpPr>
          <p:cNvPr id="50" name="TextBox 49">
            <a:extLst>
              <a:ext uri="{FF2B5EF4-FFF2-40B4-BE49-F238E27FC236}">
                <a16:creationId xmlns:a16="http://schemas.microsoft.com/office/drawing/2014/main" id="{2B257C59-90DE-9A15-9031-CAA43CC8EE25}"/>
              </a:ext>
            </a:extLst>
          </p:cNvPr>
          <p:cNvSpPr txBox="1"/>
          <p:nvPr/>
        </p:nvSpPr>
        <p:spPr>
          <a:xfrm>
            <a:off x="6096000" y="3909257"/>
            <a:ext cx="1294077" cy="600164"/>
          </a:xfrm>
          <a:prstGeom prst="rect">
            <a:avLst/>
          </a:prstGeom>
          <a:noFill/>
        </p:spPr>
        <p:txBody>
          <a:bodyPr wrap="square" lIns="91440" tIns="45720" rIns="91440" bIns="45720" anchor="t">
            <a:spAutoFit/>
          </a:bodyPr>
          <a:lstStyle/>
          <a:p>
            <a:r>
              <a:rPr lang="en-US" sz="1100" b="1">
                <a:solidFill>
                  <a:srgbClr val="111F53"/>
                </a:solidFill>
                <a:latin typeface="Avenir Next LT Pro"/>
                <a:hlinkClick r:id="rId21"/>
              </a:rPr>
              <a:t>Pre-Natal Nutrition 2nd Trimester</a:t>
            </a:r>
            <a:endParaRPr lang="en-US" sz="1100" b="1">
              <a:solidFill>
                <a:srgbClr val="111F53"/>
              </a:solidFill>
            </a:endParaRPr>
          </a:p>
        </p:txBody>
      </p:sp>
      <p:sp>
        <p:nvSpPr>
          <p:cNvPr id="51" name="TextBox 50">
            <a:extLst>
              <a:ext uri="{FF2B5EF4-FFF2-40B4-BE49-F238E27FC236}">
                <a16:creationId xmlns:a16="http://schemas.microsoft.com/office/drawing/2014/main" id="{52C562D0-6B9A-BB7A-432C-D64D9E1CC6D2}"/>
              </a:ext>
            </a:extLst>
          </p:cNvPr>
          <p:cNvSpPr txBox="1"/>
          <p:nvPr/>
        </p:nvSpPr>
        <p:spPr>
          <a:xfrm>
            <a:off x="7671362" y="3909257"/>
            <a:ext cx="1294078" cy="600164"/>
          </a:xfrm>
          <a:prstGeom prst="rect">
            <a:avLst/>
          </a:prstGeom>
          <a:noFill/>
        </p:spPr>
        <p:txBody>
          <a:bodyPr wrap="square" lIns="91440" tIns="45720" rIns="91440" bIns="45720" anchor="t">
            <a:spAutoFit/>
          </a:bodyPr>
          <a:lstStyle/>
          <a:p>
            <a:r>
              <a:rPr lang="en-US" sz="1100" b="1">
                <a:solidFill>
                  <a:srgbClr val="111F53"/>
                </a:solidFill>
                <a:latin typeface="Avenir Next LT Pro"/>
                <a:hlinkClick r:id="rId22"/>
              </a:rPr>
              <a:t>Pre-Natal Nutrition 3rd Trimester</a:t>
            </a:r>
            <a:endParaRPr lang="en-US" sz="1100" b="1">
              <a:solidFill>
                <a:srgbClr val="111F53"/>
              </a:solidFill>
            </a:endParaRPr>
          </a:p>
        </p:txBody>
      </p:sp>
      <p:sp>
        <p:nvSpPr>
          <p:cNvPr id="52" name="TextBox 51">
            <a:extLst>
              <a:ext uri="{FF2B5EF4-FFF2-40B4-BE49-F238E27FC236}">
                <a16:creationId xmlns:a16="http://schemas.microsoft.com/office/drawing/2014/main" id="{239C35E5-A886-3419-6448-21C711B6A227}"/>
              </a:ext>
            </a:extLst>
          </p:cNvPr>
          <p:cNvSpPr txBox="1"/>
          <p:nvPr/>
        </p:nvSpPr>
        <p:spPr>
          <a:xfrm>
            <a:off x="9171955" y="3878951"/>
            <a:ext cx="1308966" cy="600164"/>
          </a:xfrm>
          <a:prstGeom prst="rect">
            <a:avLst/>
          </a:prstGeom>
          <a:noFill/>
        </p:spPr>
        <p:txBody>
          <a:bodyPr wrap="square" lIns="91440" tIns="45720" rIns="91440" bIns="45720" anchor="t">
            <a:spAutoFit/>
          </a:bodyPr>
          <a:lstStyle/>
          <a:p>
            <a:r>
              <a:rPr lang="en-US" sz="1100" b="1">
                <a:solidFill>
                  <a:srgbClr val="111F53"/>
                </a:solidFill>
                <a:latin typeface="Avenir Next LT Pro"/>
                <a:hlinkClick r:id="rId23"/>
              </a:rPr>
              <a:t>Pre-Natal Nutrition 4th Trimester</a:t>
            </a:r>
            <a:endParaRPr lang="en-US" sz="1100" b="1">
              <a:solidFill>
                <a:srgbClr val="111F53"/>
              </a:solidFill>
            </a:endParaRPr>
          </a:p>
        </p:txBody>
      </p:sp>
      <p:pic>
        <p:nvPicPr>
          <p:cNvPr id="54" name="Picture 53" descr="A person in a pink shirt&#10;&#10;AI-generated content may be incorrect.">
            <a:extLst>
              <a:ext uri="{FF2B5EF4-FFF2-40B4-BE49-F238E27FC236}">
                <a16:creationId xmlns:a16="http://schemas.microsoft.com/office/drawing/2014/main" id="{7E9D0CC9-3835-D58C-1DB7-DEFED7A3D7CA}"/>
              </a:ext>
            </a:extLst>
          </p:cNvPr>
          <p:cNvPicPr>
            <a:picLocks noChangeAspect="1"/>
          </p:cNvPicPr>
          <p:nvPr/>
        </p:nvPicPr>
        <p:blipFill>
          <a:blip r:embed="rId24">
            <a:extLst>
              <a:ext uri="{28A0092B-C50C-407E-A947-70E740481C1C}">
                <a14:useLocalDpi xmlns:a14="http://schemas.microsoft.com/office/drawing/2010/main"/>
              </a:ext>
            </a:extLst>
          </a:blip>
          <a:srcRect/>
          <a:stretch>
            <a:fillRect/>
          </a:stretch>
        </p:blipFill>
        <p:spPr>
          <a:xfrm>
            <a:off x="10669850" y="2788376"/>
            <a:ext cx="1286016" cy="1069200"/>
          </a:xfrm>
          <a:prstGeom prst="rect">
            <a:avLst/>
          </a:prstGeom>
        </p:spPr>
      </p:pic>
      <p:sp>
        <p:nvSpPr>
          <p:cNvPr id="56" name="TextBox 55">
            <a:extLst>
              <a:ext uri="{FF2B5EF4-FFF2-40B4-BE49-F238E27FC236}">
                <a16:creationId xmlns:a16="http://schemas.microsoft.com/office/drawing/2014/main" id="{7C669D2F-0F6F-DA84-2617-5EB3FC76CC7B}"/>
              </a:ext>
            </a:extLst>
          </p:cNvPr>
          <p:cNvSpPr txBox="1"/>
          <p:nvPr/>
        </p:nvSpPr>
        <p:spPr>
          <a:xfrm>
            <a:off x="10606387" y="2358762"/>
            <a:ext cx="1224931" cy="338554"/>
          </a:xfrm>
          <a:prstGeom prst="rect">
            <a:avLst/>
          </a:prstGeom>
          <a:noFill/>
        </p:spPr>
        <p:txBody>
          <a:bodyPr wrap="square" lIns="91440" tIns="45720" rIns="91440" bIns="45720" anchor="t">
            <a:spAutoFit/>
          </a:bodyPr>
          <a:lstStyle/>
          <a:p>
            <a:r>
              <a:rPr lang="en-US" sz="1600" b="1">
                <a:solidFill>
                  <a:srgbClr val="006FD3"/>
                </a:solidFill>
                <a:latin typeface="Avenir Next LT Pro"/>
              </a:rPr>
              <a:t>Program</a:t>
            </a:r>
            <a:endParaRPr lang="en-US" sz="1600" b="1">
              <a:latin typeface="Avenir Next LT Pro"/>
            </a:endParaRPr>
          </a:p>
        </p:txBody>
      </p:sp>
      <p:sp>
        <p:nvSpPr>
          <p:cNvPr id="57" name="TextBox 56">
            <a:extLst>
              <a:ext uri="{FF2B5EF4-FFF2-40B4-BE49-F238E27FC236}">
                <a16:creationId xmlns:a16="http://schemas.microsoft.com/office/drawing/2014/main" id="{6463DE5F-38DC-B37F-58AE-411F088B5A16}"/>
              </a:ext>
            </a:extLst>
          </p:cNvPr>
          <p:cNvSpPr txBox="1"/>
          <p:nvPr/>
        </p:nvSpPr>
        <p:spPr>
          <a:xfrm>
            <a:off x="10580851" y="3874894"/>
            <a:ext cx="1471263" cy="415498"/>
          </a:xfrm>
          <a:prstGeom prst="rect">
            <a:avLst/>
          </a:prstGeom>
          <a:noFill/>
        </p:spPr>
        <p:txBody>
          <a:bodyPr wrap="square" lIns="91440" tIns="45720" rIns="91440" bIns="45720" anchor="t">
            <a:spAutoFit/>
          </a:bodyPr>
          <a:lstStyle/>
          <a:p>
            <a:r>
              <a:rPr lang="en-US" sz="1100" b="1">
                <a:solidFill>
                  <a:srgbClr val="111F53"/>
                </a:solidFill>
                <a:latin typeface="Avenir Next LT Pro"/>
                <a:hlinkClick r:id="rId25"/>
              </a:rPr>
              <a:t>Prenatal Nutrition</a:t>
            </a:r>
            <a:br>
              <a:rPr lang="en-US" sz="1100" b="1">
                <a:latin typeface="Avenir Next LT Pro"/>
              </a:rPr>
            </a:br>
            <a:r>
              <a:rPr lang="en-US" sz="1000">
                <a:solidFill>
                  <a:srgbClr val="111F53"/>
                </a:solidFill>
                <a:latin typeface="Avenir Next LT Pro"/>
              </a:rPr>
              <a:t>19 Activities | 4 Weeks</a:t>
            </a:r>
            <a:endParaRPr lang="en-US" sz="1000">
              <a:solidFill>
                <a:srgbClr val="111F53"/>
              </a:solidFill>
            </a:endParaRPr>
          </a:p>
        </p:txBody>
      </p:sp>
      <p:pic>
        <p:nvPicPr>
          <p:cNvPr id="3" name="Spark.psd" descr="Spark.psd">
            <a:extLst>
              <a:ext uri="{FF2B5EF4-FFF2-40B4-BE49-F238E27FC236}">
                <a16:creationId xmlns:a16="http://schemas.microsoft.com/office/drawing/2014/main" id="{8E11425D-9679-5C3F-B8A6-90E526486E05}"/>
              </a:ext>
            </a:extLst>
          </p:cNvPr>
          <p:cNvPicPr>
            <a:picLocks noChangeAspect="1"/>
          </p:cNvPicPr>
          <p:nvPr/>
        </p:nvPicPr>
        <p:blipFill>
          <a:blip r:embed="rId26"/>
          <a:stretch>
            <a:fillRect/>
          </a:stretch>
        </p:blipFill>
        <p:spPr>
          <a:xfrm>
            <a:off x="4653740" y="262827"/>
            <a:ext cx="297660" cy="297660"/>
          </a:xfrm>
          <a:prstGeom prst="rect">
            <a:avLst/>
          </a:prstGeom>
          <a:ln w="12700">
            <a:miter lim="400000"/>
          </a:ln>
        </p:spPr>
      </p:pic>
      <p:pic>
        <p:nvPicPr>
          <p:cNvPr id="9" name="Spark.psd" descr="Spark.psd">
            <a:extLst>
              <a:ext uri="{FF2B5EF4-FFF2-40B4-BE49-F238E27FC236}">
                <a16:creationId xmlns:a16="http://schemas.microsoft.com/office/drawing/2014/main" id="{780A3001-9AE4-3295-06AC-C2E6C920ABA8}"/>
              </a:ext>
            </a:extLst>
          </p:cNvPr>
          <p:cNvPicPr>
            <a:picLocks noChangeAspect="1"/>
          </p:cNvPicPr>
          <p:nvPr/>
        </p:nvPicPr>
        <p:blipFill>
          <a:blip r:embed="rId26"/>
          <a:stretch>
            <a:fillRect/>
          </a:stretch>
        </p:blipFill>
        <p:spPr>
          <a:xfrm>
            <a:off x="4667347" y="2395201"/>
            <a:ext cx="297660" cy="297660"/>
          </a:xfrm>
          <a:prstGeom prst="rect">
            <a:avLst/>
          </a:prstGeom>
          <a:ln w="12700">
            <a:miter lim="400000"/>
          </a:ln>
        </p:spPr>
      </p:pic>
      <p:pic>
        <p:nvPicPr>
          <p:cNvPr id="61" name="Picture 60" descr="A person holding a skipping rope&#10;&#10;AI-generated content may be incorrect.">
            <a:extLst>
              <a:ext uri="{FF2B5EF4-FFF2-40B4-BE49-F238E27FC236}">
                <a16:creationId xmlns:a16="http://schemas.microsoft.com/office/drawing/2014/main" id="{78DB2FAE-8352-69B8-F521-8EB2A4716F30}"/>
              </a:ext>
            </a:extLst>
          </p:cNvPr>
          <p:cNvPicPr>
            <a:picLocks noChangeAspect="1"/>
          </p:cNvPicPr>
          <p:nvPr/>
        </p:nvPicPr>
        <p:blipFill>
          <a:blip r:embed="rId27">
            <a:extLst>
              <a:ext uri="{28A0092B-C50C-407E-A947-70E740481C1C}">
                <a14:useLocalDpi xmlns:a14="http://schemas.microsoft.com/office/drawing/2010/main"/>
              </a:ext>
            </a:extLst>
          </a:blip>
          <a:srcRect/>
          <a:stretch>
            <a:fillRect/>
          </a:stretch>
        </p:blipFill>
        <p:spPr>
          <a:xfrm>
            <a:off x="9182985" y="5157717"/>
            <a:ext cx="1294078" cy="1062000"/>
          </a:xfrm>
          <a:prstGeom prst="rect">
            <a:avLst/>
          </a:prstGeom>
          <a:ln>
            <a:noFill/>
          </a:ln>
        </p:spPr>
      </p:pic>
      <p:pic>
        <p:nvPicPr>
          <p:cNvPr id="53" name="Picture 52" descr="A person in black tank top and floral pants&#10;&#10;AI-generated content may be incorrect.">
            <a:extLst>
              <a:ext uri="{FF2B5EF4-FFF2-40B4-BE49-F238E27FC236}">
                <a16:creationId xmlns:a16="http://schemas.microsoft.com/office/drawing/2014/main" id="{F34C32C7-0E41-12F1-87CF-FC981C46A029}"/>
              </a:ext>
            </a:extLst>
          </p:cNvPr>
          <p:cNvPicPr>
            <a:picLocks noChangeAspect="1"/>
          </p:cNvPicPr>
          <p:nvPr/>
        </p:nvPicPr>
        <p:blipFill>
          <a:blip r:embed="rId28">
            <a:extLst>
              <a:ext uri="{28A0092B-C50C-407E-A947-70E740481C1C}">
                <a14:useLocalDpi xmlns:a14="http://schemas.microsoft.com/office/drawing/2010/main"/>
              </a:ext>
            </a:extLst>
          </a:blip>
          <a:srcRect/>
          <a:stretch>
            <a:fillRect/>
          </a:stretch>
        </p:blipFill>
        <p:spPr>
          <a:xfrm>
            <a:off x="10665712" y="5150948"/>
            <a:ext cx="1289074" cy="1062000"/>
          </a:xfrm>
          <a:prstGeom prst="rect">
            <a:avLst/>
          </a:prstGeom>
        </p:spPr>
      </p:pic>
      <p:pic>
        <p:nvPicPr>
          <p:cNvPr id="45" name="Picture 44" descr="A person in a blue tank top and black pants running on a step board&#10;&#10;AI-generated content may be incorrect.">
            <a:extLst>
              <a:ext uri="{FF2B5EF4-FFF2-40B4-BE49-F238E27FC236}">
                <a16:creationId xmlns:a16="http://schemas.microsoft.com/office/drawing/2014/main" id="{5510313C-E3DD-77DE-2263-EBA6861254F4}"/>
              </a:ext>
            </a:extLst>
          </p:cNvPr>
          <p:cNvPicPr>
            <a:picLocks noChangeAspect="1"/>
          </p:cNvPicPr>
          <p:nvPr/>
        </p:nvPicPr>
        <p:blipFill>
          <a:blip r:embed="rId29">
            <a:extLst>
              <a:ext uri="{28A0092B-C50C-407E-A947-70E740481C1C}">
                <a14:useLocalDpi xmlns:a14="http://schemas.microsoft.com/office/drawing/2010/main"/>
              </a:ext>
            </a:extLst>
          </a:blip>
          <a:srcRect/>
          <a:stretch>
            <a:fillRect/>
          </a:stretch>
        </p:blipFill>
        <p:spPr>
          <a:xfrm>
            <a:off x="4656234" y="5155849"/>
            <a:ext cx="1294078" cy="1062000"/>
          </a:xfrm>
          <a:prstGeom prst="rect">
            <a:avLst/>
          </a:prstGeom>
        </p:spPr>
      </p:pic>
      <p:sp>
        <p:nvSpPr>
          <p:cNvPr id="2" name="TextBox 1">
            <a:extLst>
              <a:ext uri="{FF2B5EF4-FFF2-40B4-BE49-F238E27FC236}">
                <a16:creationId xmlns:a16="http://schemas.microsoft.com/office/drawing/2014/main" id="{6ACE9D51-87FD-E430-C547-19B547730A70}"/>
              </a:ext>
            </a:extLst>
          </p:cNvPr>
          <p:cNvSpPr txBox="1"/>
          <p:nvPr/>
        </p:nvSpPr>
        <p:spPr>
          <a:xfrm>
            <a:off x="4935376" y="4712520"/>
            <a:ext cx="4440319" cy="338554"/>
          </a:xfrm>
          <a:prstGeom prst="rect">
            <a:avLst/>
          </a:prstGeom>
          <a:noFill/>
        </p:spPr>
        <p:txBody>
          <a:bodyPr wrap="square" lIns="91440" tIns="45720" rIns="91440" bIns="45720" anchor="t">
            <a:spAutoFit/>
          </a:bodyPr>
          <a:lstStyle/>
          <a:p>
            <a:r>
              <a:rPr lang="en-US" sz="1600" b="1" dirty="0">
                <a:solidFill>
                  <a:srgbClr val="006FD3"/>
                </a:solidFill>
                <a:latin typeface="Avenir Next LT Pro"/>
              </a:rPr>
              <a:t>PRE &amp; POST NATAL FITNESS | Classes</a:t>
            </a:r>
            <a:endParaRPr lang="en-US" sz="1600" b="1" dirty="0">
              <a:latin typeface="Avenir Next LT Pro"/>
            </a:endParaRPr>
          </a:p>
        </p:txBody>
      </p:sp>
      <p:sp>
        <p:nvSpPr>
          <p:cNvPr id="8" name="TextBox 7">
            <a:extLst>
              <a:ext uri="{FF2B5EF4-FFF2-40B4-BE49-F238E27FC236}">
                <a16:creationId xmlns:a16="http://schemas.microsoft.com/office/drawing/2014/main" id="{F95B4F72-8A29-152E-104E-2BB56C9D10CF}"/>
              </a:ext>
            </a:extLst>
          </p:cNvPr>
          <p:cNvSpPr txBox="1"/>
          <p:nvPr/>
        </p:nvSpPr>
        <p:spPr>
          <a:xfrm>
            <a:off x="4650090" y="6275551"/>
            <a:ext cx="1306366" cy="430887"/>
          </a:xfrm>
          <a:prstGeom prst="rect">
            <a:avLst/>
          </a:prstGeom>
          <a:noFill/>
        </p:spPr>
        <p:txBody>
          <a:bodyPr wrap="square" lIns="91440" tIns="45720" rIns="91440" bIns="45720" anchor="t">
            <a:spAutoFit/>
          </a:bodyPr>
          <a:lstStyle/>
          <a:p>
            <a:r>
              <a:rPr lang="en-US" sz="1100" b="1">
                <a:solidFill>
                  <a:srgbClr val="111F53"/>
                </a:solidFill>
                <a:latin typeface="Avenir Next LT Pro"/>
                <a:hlinkClick r:id="rId30"/>
              </a:rPr>
              <a:t>Pre-Natal: Strong Mama</a:t>
            </a:r>
            <a:r>
              <a:rPr lang="en-US" sz="1100" b="1">
                <a:solidFill>
                  <a:srgbClr val="111F53"/>
                </a:solidFill>
                <a:latin typeface="Avenir Next LT Pro"/>
              </a:rPr>
              <a:t> </a:t>
            </a:r>
            <a:endParaRPr lang="en-US" sz="1100" b="1">
              <a:solidFill>
                <a:srgbClr val="111F53"/>
              </a:solidFill>
            </a:endParaRPr>
          </a:p>
        </p:txBody>
      </p:sp>
      <p:sp>
        <p:nvSpPr>
          <p:cNvPr id="10" name="TextBox 9">
            <a:extLst>
              <a:ext uri="{FF2B5EF4-FFF2-40B4-BE49-F238E27FC236}">
                <a16:creationId xmlns:a16="http://schemas.microsoft.com/office/drawing/2014/main" id="{640F332C-7B6B-E650-8B77-E10D5046D32D}"/>
              </a:ext>
            </a:extLst>
          </p:cNvPr>
          <p:cNvSpPr txBox="1"/>
          <p:nvPr/>
        </p:nvSpPr>
        <p:spPr>
          <a:xfrm>
            <a:off x="10632121" y="6275551"/>
            <a:ext cx="1373254" cy="430887"/>
          </a:xfrm>
          <a:prstGeom prst="rect">
            <a:avLst/>
          </a:prstGeom>
          <a:noFill/>
        </p:spPr>
        <p:txBody>
          <a:bodyPr wrap="square" lIns="91440" tIns="45720" rIns="91440" bIns="45720" anchor="t">
            <a:spAutoFit/>
          </a:bodyPr>
          <a:lstStyle/>
          <a:p>
            <a:r>
              <a:rPr lang="en-US" sz="1100" b="1">
                <a:solidFill>
                  <a:srgbClr val="111F53"/>
                </a:solidFill>
                <a:latin typeface="Avenir Next LT Pro"/>
                <a:hlinkClick r:id="rId31"/>
              </a:rPr>
              <a:t>Post-Natal: Cardio Blast</a:t>
            </a:r>
            <a:r>
              <a:rPr lang="en-US" sz="1100" b="1">
                <a:solidFill>
                  <a:srgbClr val="111F53"/>
                </a:solidFill>
                <a:latin typeface="Avenir Next LT Pro"/>
              </a:rPr>
              <a:t> </a:t>
            </a:r>
            <a:endParaRPr lang="en-US" sz="1100" b="1">
              <a:solidFill>
                <a:srgbClr val="111F53"/>
              </a:solidFill>
            </a:endParaRPr>
          </a:p>
        </p:txBody>
      </p:sp>
      <p:sp>
        <p:nvSpPr>
          <p:cNvPr id="11" name="TextBox 10">
            <a:extLst>
              <a:ext uri="{FF2B5EF4-FFF2-40B4-BE49-F238E27FC236}">
                <a16:creationId xmlns:a16="http://schemas.microsoft.com/office/drawing/2014/main" id="{30B3C5B5-F7F5-9F76-C669-9C13B0CE0513}"/>
              </a:ext>
            </a:extLst>
          </p:cNvPr>
          <p:cNvSpPr txBox="1"/>
          <p:nvPr/>
        </p:nvSpPr>
        <p:spPr>
          <a:xfrm>
            <a:off x="7668470" y="6275551"/>
            <a:ext cx="1294078" cy="430887"/>
          </a:xfrm>
          <a:prstGeom prst="rect">
            <a:avLst/>
          </a:prstGeom>
          <a:noFill/>
        </p:spPr>
        <p:txBody>
          <a:bodyPr wrap="square" lIns="91440" tIns="45720" rIns="91440" bIns="45720" anchor="t">
            <a:spAutoFit/>
          </a:bodyPr>
          <a:lstStyle/>
          <a:p>
            <a:r>
              <a:rPr lang="en-US" sz="1100" b="1">
                <a:solidFill>
                  <a:srgbClr val="111F53"/>
                </a:solidFill>
                <a:latin typeface="Avenir Next LT Pro"/>
                <a:hlinkClick r:id="rId32"/>
              </a:rPr>
              <a:t>Post-Natal: Core Rebuild</a:t>
            </a:r>
            <a:r>
              <a:rPr lang="en-US" sz="1100" b="1">
                <a:solidFill>
                  <a:srgbClr val="111F53"/>
                </a:solidFill>
                <a:latin typeface="Avenir Next LT Pro"/>
              </a:rPr>
              <a:t> </a:t>
            </a:r>
            <a:endParaRPr lang="en-US" sz="1100" b="1">
              <a:solidFill>
                <a:srgbClr val="111F53"/>
              </a:solidFill>
            </a:endParaRPr>
          </a:p>
        </p:txBody>
      </p:sp>
      <p:sp>
        <p:nvSpPr>
          <p:cNvPr id="13" name="TextBox 12">
            <a:extLst>
              <a:ext uri="{FF2B5EF4-FFF2-40B4-BE49-F238E27FC236}">
                <a16:creationId xmlns:a16="http://schemas.microsoft.com/office/drawing/2014/main" id="{F9719625-7F64-EB37-8983-8D07165C76DF}"/>
              </a:ext>
            </a:extLst>
          </p:cNvPr>
          <p:cNvSpPr txBox="1"/>
          <p:nvPr/>
        </p:nvSpPr>
        <p:spPr>
          <a:xfrm>
            <a:off x="9091928" y="6275551"/>
            <a:ext cx="1499465" cy="430887"/>
          </a:xfrm>
          <a:prstGeom prst="rect">
            <a:avLst/>
          </a:prstGeom>
          <a:noFill/>
        </p:spPr>
        <p:txBody>
          <a:bodyPr wrap="square" lIns="91440" tIns="45720" rIns="91440" bIns="45720" anchor="t">
            <a:spAutoFit/>
          </a:bodyPr>
          <a:lstStyle/>
          <a:p>
            <a:r>
              <a:rPr lang="en-US" sz="1100" b="1">
                <a:solidFill>
                  <a:srgbClr val="111F53"/>
                </a:solidFill>
                <a:latin typeface="Avenir Next LT Pro"/>
                <a:hlinkClick r:id="rId33"/>
              </a:rPr>
              <a:t>Post-Natal: Muscle Conditioning</a:t>
            </a:r>
            <a:r>
              <a:rPr lang="en-US" sz="1100" b="1">
                <a:solidFill>
                  <a:srgbClr val="111F53"/>
                </a:solidFill>
                <a:latin typeface="Avenir Next LT Pro"/>
              </a:rPr>
              <a:t> </a:t>
            </a:r>
            <a:endParaRPr lang="en-US" sz="1100" b="1">
              <a:solidFill>
                <a:srgbClr val="111F53"/>
              </a:solidFill>
            </a:endParaRPr>
          </a:p>
        </p:txBody>
      </p:sp>
      <p:pic>
        <p:nvPicPr>
          <p:cNvPr id="59" name="Picture 58" descr="A person sitting on a yoga mat&#10;&#10;AI-generated content may be incorrect.">
            <a:extLst>
              <a:ext uri="{FF2B5EF4-FFF2-40B4-BE49-F238E27FC236}">
                <a16:creationId xmlns:a16="http://schemas.microsoft.com/office/drawing/2014/main" id="{77B02AAB-DF89-E076-606C-C0AC864EEA7E}"/>
              </a:ext>
            </a:extLst>
          </p:cNvPr>
          <p:cNvPicPr>
            <a:picLocks noChangeAspect="1"/>
          </p:cNvPicPr>
          <p:nvPr/>
        </p:nvPicPr>
        <p:blipFill>
          <a:blip r:embed="rId34">
            <a:extLst>
              <a:ext uri="{28A0092B-C50C-407E-A947-70E740481C1C}">
                <a14:useLocalDpi xmlns:a14="http://schemas.microsoft.com/office/drawing/2010/main"/>
              </a:ext>
            </a:extLst>
          </a:blip>
          <a:srcRect/>
          <a:stretch>
            <a:fillRect/>
          </a:stretch>
        </p:blipFill>
        <p:spPr>
          <a:xfrm>
            <a:off x="7666622" y="5150948"/>
            <a:ext cx="1297826" cy="1062000"/>
          </a:xfrm>
          <a:prstGeom prst="rect">
            <a:avLst/>
          </a:prstGeom>
        </p:spPr>
      </p:pic>
      <p:pic>
        <p:nvPicPr>
          <p:cNvPr id="15" name="Spark.psd" descr="Spark.psd">
            <a:extLst>
              <a:ext uri="{FF2B5EF4-FFF2-40B4-BE49-F238E27FC236}">
                <a16:creationId xmlns:a16="http://schemas.microsoft.com/office/drawing/2014/main" id="{E3AA505B-965F-2571-FB04-0127AB6FEF12}"/>
              </a:ext>
            </a:extLst>
          </p:cNvPr>
          <p:cNvPicPr>
            <a:picLocks noChangeAspect="1"/>
          </p:cNvPicPr>
          <p:nvPr/>
        </p:nvPicPr>
        <p:blipFill>
          <a:blip r:embed="rId26"/>
          <a:stretch>
            <a:fillRect/>
          </a:stretch>
        </p:blipFill>
        <p:spPr>
          <a:xfrm>
            <a:off x="4639301" y="4750943"/>
            <a:ext cx="297660" cy="297660"/>
          </a:xfrm>
          <a:prstGeom prst="rect">
            <a:avLst/>
          </a:prstGeom>
          <a:ln w="12700">
            <a:miter lim="400000"/>
          </a:ln>
        </p:spPr>
      </p:pic>
    </p:spTree>
    <p:extLst>
      <p:ext uri="{BB962C8B-B14F-4D97-AF65-F5344CB8AC3E}">
        <p14:creationId xmlns:p14="http://schemas.microsoft.com/office/powerpoint/2010/main" val="93768016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D05E0-AD00-0B16-31D3-C536AE1D9A9F}"/>
            </a:ext>
          </a:extLst>
        </p:cNvPr>
        <p:cNvGrpSpPr/>
        <p:nvPr/>
      </p:nvGrpSpPr>
      <p:grpSpPr>
        <a:xfrm>
          <a:off x="0" y="0"/>
          <a:ext cx="0" cy="0"/>
          <a:chOff x="0" y="0"/>
          <a:chExt cx="0" cy="0"/>
        </a:xfrm>
      </p:grpSpPr>
      <p:pic>
        <p:nvPicPr>
          <p:cNvPr id="67" name="Picture 66" descr="A person sitting at a counter&#10;&#10;AI-generated content may be incorrect.">
            <a:extLst>
              <a:ext uri="{FF2B5EF4-FFF2-40B4-BE49-F238E27FC236}">
                <a16:creationId xmlns:a16="http://schemas.microsoft.com/office/drawing/2014/main" id="{5D921E11-2C15-C8C5-11D9-0E68AF385622}"/>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4849956" y="777332"/>
            <a:ext cx="1294077" cy="1062000"/>
          </a:xfrm>
          <a:prstGeom prst="rect">
            <a:avLst/>
          </a:prstGeom>
        </p:spPr>
      </p:pic>
      <p:pic>
        <p:nvPicPr>
          <p:cNvPr id="69" name="Picture 68" descr="A person standing in a kitchen&#10;&#10;AI-generated content may be incorrect.">
            <a:extLst>
              <a:ext uri="{FF2B5EF4-FFF2-40B4-BE49-F238E27FC236}">
                <a16:creationId xmlns:a16="http://schemas.microsoft.com/office/drawing/2014/main" id="{0B4E58C5-2DB5-7573-6242-75E4539746EA}"/>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a:off x="6360642" y="781018"/>
            <a:ext cx="1294076" cy="1062000"/>
          </a:xfrm>
          <a:prstGeom prst="rect">
            <a:avLst/>
          </a:prstGeom>
        </p:spPr>
      </p:pic>
      <p:sp>
        <p:nvSpPr>
          <p:cNvPr id="6" name="Rectangle 5">
            <a:extLst>
              <a:ext uri="{FF2B5EF4-FFF2-40B4-BE49-F238E27FC236}">
                <a16:creationId xmlns:a16="http://schemas.microsoft.com/office/drawing/2014/main" id="{0DABDE80-AB5B-843E-F565-EBF9FE2031FA}"/>
              </a:ext>
            </a:extLst>
          </p:cNvPr>
          <p:cNvSpPr/>
          <p:nvPr/>
        </p:nvSpPr>
        <p:spPr>
          <a:xfrm>
            <a:off x="0" y="0"/>
            <a:ext cx="4451683" cy="6858000"/>
          </a:xfrm>
          <a:prstGeom prst="rect">
            <a:avLst/>
          </a:prstGeom>
          <a:solidFill>
            <a:srgbClr val="1C2C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A black and white logo&#10;&#10;AI-generated content may be incorrect.">
            <a:extLst>
              <a:ext uri="{FF2B5EF4-FFF2-40B4-BE49-F238E27FC236}">
                <a16:creationId xmlns:a16="http://schemas.microsoft.com/office/drawing/2014/main" id="{1BA565A1-8DAC-AAF4-ADBF-6B8F7FB2D48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67184" y="6079263"/>
            <a:ext cx="1611246" cy="429398"/>
          </a:xfrm>
          <a:prstGeom prst="rect">
            <a:avLst/>
          </a:prstGeom>
        </p:spPr>
      </p:pic>
      <p:sp>
        <p:nvSpPr>
          <p:cNvPr id="26" name="TextBox 25">
            <a:extLst>
              <a:ext uri="{FF2B5EF4-FFF2-40B4-BE49-F238E27FC236}">
                <a16:creationId xmlns:a16="http://schemas.microsoft.com/office/drawing/2014/main" id="{55D450D2-5D19-FD96-C804-DC05B4EF89A9}"/>
              </a:ext>
            </a:extLst>
          </p:cNvPr>
          <p:cNvSpPr txBox="1"/>
          <p:nvPr/>
        </p:nvSpPr>
        <p:spPr>
          <a:xfrm>
            <a:off x="5150808" y="390902"/>
            <a:ext cx="1789337" cy="338554"/>
          </a:xfrm>
          <a:prstGeom prst="rect">
            <a:avLst/>
          </a:prstGeom>
          <a:noFill/>
        </p:spPr>
        <p:txBody>
          <a:bodyPr wrap="square" lIns="91440" tIns="45720" rIns="91440" bIns="45720" anchor="t">
            <a:spAutoFit/>
          </a:bodyPr>
          <a:lstStyle/>
          <a:p>
            <a:r>
              <a:rPr lang="en-US" sz="1600" b="1">
                <a:solidFill>
                  <a:srgbClr val="006FD3"/>
                </a:solidFill>
                <a:latin typeface="Avenir Next LT Pro"/>
              </a:rPr>
              <a:t>PCOS Classes</a:t>
            </a:r>
            <a:endParaRPr lang="en-US" sz="1600" b="1">
              <a:latin typeface="Avenir Next LT Pro"/>
            </a:endParaRPr>
          </a:p>
        </p:txBody>
      </p:sp>
      <p:sp>
        <p:nvSpPr>
          <p:cNvPr id="49" name="TextBox 48">
            <a:extLst>
              <a:ext uri="{FF2B5EF4-FFF2-40B4-BE49-F238E27FC236}">
                <a16:creationId xmlns:a16="http://schemas.microsoft.com/office/drawing/2014/main" id="{B43BA54D-56E5-9EA4-478F-F458B1D4BAB9}"/>
              </a:ext>
            </a:extLst>
          </p:cNvPr>
          <p:cNvSpPr txBox="1"/>
          <p:nvPr/>
        </p:nvSpPr>
        <p:spPr>
          <a:xfrm>
            <a:off x="4843811" y="1900576"/>
            <a:ext cx="1306366" cy="430887"/>
          </a:xfrm>
          <a:prstGeom prst="rect">
            <a:avLst/>
          </a:prstGeom>
          <a:noFill/>
        </p:spPr>
        <p:txBody>
          <a:bodyPr wrap="square" lIns="91440" tIns="45720" rIns="91440" bIns="45720" anchor="t">
            <a:spAutoFit/>
          </a:bodyPr>
          <a:lstStyle/>
          <a:p>
            <a:r>
              <a:rPr lang="en-US" sz="1100" b="1">
                <a:solidFill>
                  <a:srgbClr val="111F53"/>
                </a:solidFill>
                <a:latin typeface="Avenir Next LT Pro"/>
                <a:ea typeface="+mn-lt"/>
                <a:cs typeface="+mn-lt"/>
                <a:hlinkClick r:id="rId6"/>
              </a:rPr>
              <a:t>Understanding PCOS</a:t>
            </a:r>
            <a:endParaRPr lang="en-US" sz="1100" b="1">
              <a:solidFill>
                <a:srgbClr val="111F53"/>
              </a:solidFill>
            </a:endParaRPr>
          </a:p>
        </p:txBody>
      </p:sp>
      <p:sp>
        <p:nvSpPr>
          <p:cNvPr id="50" name="TextBox 49">
            <a:extLst>
              <a:ext uri="{FF2B5EF4-FFF2-40B4-BE49-F238E27FC236}">
                <a16:creationId xmlns:a16="http://schemas.microsoft.com/office/drawing/2014/main" id="{53C79712-683A-5C4C-40AB-0D8A92BDB265}"/>
              </a:ext>
            </a:extLst>
          </p:cNvPr>
          <p:cNvSpPr txBox="1"/>
          <p:nvPr/>
        </p:nvSpPr>
        <p:spPr>
          <a:xfrm>
            <a:off x="6286694" y="1924388"/>
            <a:ext cx="1425045" cy="261610"/>
          </a:xfrm>
          <a:prstGeom prst="rect">
            <a:avLst/>
          </a:prstGeom>
          <a:noFill/>
        </p:spPr>
        <p:txBody>
          <a:bodyPr wrap="square" lIns="91440" tIns="45720" rIns="91440" bIns="45720" anchor="t">
            <a:spAutoFit/>
          </a:bodyPr>
          <a:lstStyle/>
          <a:p>
            <a:r>
              <a:rPr lang="en-US" sz="1100" b="1">
                <a:solidFill>
                  <a:srgbClr val="111F53"/>
                </a:solidFill>
                <a:latin typeface="Avenir Next LT Pro"/>
                <a:hlinkClick r:id="rId7"/>
              </a:rPr>
              <a:t>Navigating PCOS</a:t>
            </a:r>
            <a:r>
              <a:rPr lang="en-US" sz="1100" b="1">
                <a:solidFill>
                  <a:srgbClr val="111F53"/>
                </a:solidFill>
                <a:latin typeface="Avenir Next LT Pro"/>
              </a:rPr>
              <a:t> </a:t>
            </a:r>
            <a:endParaRPr lang="en-US" sz="1100" b="1">
              <a:solidFill>
                <a:srgbClr val="111F53"/>
              </a:solidFill>
            </a:endParaRPr>
          </a:p>
        </p:txBody>
      </p:sp>
      <p:pic>
        <p:nvPicPr>
          <p:cNvPr id="8" name="Spark.psd" descr="Spark.psd">
            <a:extLst>
              <a:ext uri="{FF2B5EF4-FFF2-40B4-BE49-F238E27FC236}">
                <a16:creationId xmlns:a16="http://schemas.microsoft.com/office/drawing/2014/main" id="{3F94263B-86F8-56D6-2FD6-1916F5973472}"/>
              </a:ext>
            </a:extLst>
          </p:cNvPr>
          <p:cNvPicPr>
            <a:picLocks noChangeAspect="1"/>
          </p:cNvPicPr>
          <p:nvPr/>
        </p:nvPicPr>
        <p:blipFill>
          <a:blip r:embed="rId8"/>
          <a:stretch>
            <a:fillRect/>
          </a:stretch>
        </p:blipFill>
        <p:spPr>
          <a:xfrm>
            <a:off x="4854733" y="386520"/>
            <a:ext cx="297660" cy="297660"/>
          </a:xfrm>
          <a:prstGeom prst="rect">
            <a:avLst/>
          </a:prstGeom>
          <a:ln w="12700">
            <a:miter lim="400000"/>
          </a:ln>
        </p:spPr>
      </p:pic>
      <p:sp>
        <p:nvSpPr>
          <p:cNvPr id="2" name="TextBox 1">
            <a:extLst>
              <a:ext uri="{FF2B5EF4-FFF2-40B4-BE49-F238E27FC236}">
                <a16:creationId xmlns:a16="http://schemas.microsoft.com/office/drawing/2014/main" id="{21D8F9F0-4CFF-689E-0161-D7D07EE1B33D}"/>
              </a:ext>
            </a:extLst>
          </p:cNvPr>
          <p:cNvSpPr txBox="1"/>
          <p:nvPr/>
        </p:nvSpPr>
        <p:spPr>
          <a:xfrm>
            <a:off x="382603" y="3249937"/>
            <a:ext cx="3514938" cy="1754326"/>
          </a:xfrm>
          <a:prstGeom prst="rect">
            <a:avLst/>
          </a:prstGeom>
          <a:noFill/>
        </p:spPr>
        <p:txBody>
          <a:bodyPr wrap="square" lIns="91440" tIns="45720" rIns="91440" bIns="45720" rtlCol="0" anchor="t">
            <a:spAutoFit/>
          </a:bodyPr>
          <a:lstStyle/>
          <a:p>
            <a:r>
              <a:rPr lang="en-US">
                <a:solidFill>
                  <a:schemeClr val="bg1"/>
                </a:solidFill>
                <a:latin typeface="Avenir Next LT Pro"/>
              </a:rPr>
              <a:t>Access robust content across a range of topics that supports every stage of women’s health. </a:t>
            </a:r>
          </a:p>
          <a:p>
            <a:endParaRPr lang="en-US">
              <a:solidFill>
                <a:schemeClr val="bg1"/>
              </a:solidFill>
              <a:latin typeface="Avenir Next LT Pro"/>
            </a:endParaRPr>
          </a:p>
          <a:p>
            <a:r>
              <a:rPr lang="en-US">
                <a:solidFill>
                  <a:schemeClr val="bg1"/>
                </a:solidFill>
                <a:latin typeface="Avenir Next LT Pro"/>
              </a:rPr>
              <a:t>Explore the complete catalog on Wellbeats. </a:t>
            </a:r>
          </a:p>
        </p:txBody>
      </p:sp>
      <p:sp>
        <p:nvSpPr>
          <p:cNvPr id="7" name="Complementary to Your EAP">
            <a:extLst>
              <a:ext uri="{FF2B5EF4-FFF2-40B4-BE49-F238E27FC236}">
                <a16:creationId xmlns:a16="http://schemas.microsoft.com/office/drawing/2014/main" id="{02EB0127-C8B1-7504-EAFC-76FA48599B2C}"/>
              </a:ext>
            </a:extLst>
          </p:cNvPr>
          <p:cNvSpPr txBox="1"/>
          <p:nvPr/>
        </p:nvSpPr>
        <p:spPr>
          <a:xfrm>
            <a:off x="382603" y="601970"/>
            <a:ext cx="3444974" cy="248888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nchor="t">
            <a:spAutoFit/>
          </a:bodyPr>
          <a:lstStyle>
            <a:lvl1pPr algn="l">
              <a:lnSpc>
                <a:spcPct val="90000"/>
              </a:lnSpc>
              <a:defRPr sz="8000" b="1">
                <a:solidFill>
                  <a:srgbClr val="00D1B2"/>
                </a:solidFill>
                <a:latin typeface="Avenir Next Regular"/>
                <a:ea typeface="Avenir Next Regular"/>
                <a:cs typeface="Avenir Next Regular"/>
                <a:sym typeface="Avenir Next Regular"/>
              </a:defRPr>
            </a:lvl1pPr>
          </a:lstStyle>
          <a:p>
            <a:pPr defTabSz="1219169" hangingPunct="0"/>
            <a:r>
              <a:rPr lang="en-US" sz="4400" kern="0">
                <a:solidFill>
                  <a:schemeClr val="bg1"/>
                </a:solidFill>
                <a:latin typeface="Avenir Next LT Pro"/>
              </a:rPr>
              <a:t>Women’s Health Content Library</a:t>
            </a:r>
          </a:p>
        </p:txBody>
      </p:sp>
      <p:sp>
        <p:nvSpPr>
          <p:cNvPr id="15" name="TextBox 14">
            <a:extLst>
              <a:ext uri="{FF2B5EF4-FFF2-40B4-BE49-F238E27FC236}">
                <a16:creationId xmlns:a16="http://schemas.microsoft.com/office/drawing/2014/main" id="{A3A90D6D-BB89-432E-4E08-BCEC8D5F335F}"/>
              </a:ext>
            </a:extLst>
          </p:cNvPr>
          <p:cNvSpPr txBox="1"/>
          <p:nvPr/>
        </p:nvSpPr>
        <p:spPr>
          <a:xfrm>
            <a:off x="5150808" y="2627592"/>
            <a:ext cx="5107617" cy="338554"/>
          </a:xfrm>
          <a:prstGeom prst="rect">
            <a:avLst/>
          </a:prstGeom>
          <a:noFill/>
        </p:spPr>
        <p:txBody>
          <a:bodyPr wrap="square" lIns="91440" tIns="45720" rIns="91440" bIns="45720" anchor="t">
            <a:spAutoFit/>
          </a:bodyPr>
          <a:lstStyle/>
          <a:p>
            <a:r>
              <a:rPr lang="en-US" sz="1600" b="1">
                <a:solidFill>
                  <a:srgbClr val="006FD3"/>
                </a:solidFill>
                <a:latin typeface="Avenir Next LT Pro"/>
              </a:rPr>
              <a:t>NEW! WOMEN’S HORMONES &amp; FITNESS</a:t>
            </a:r>
            <a:endParaRPr lang="en-US" sz="1600" b="1">
              <a:latin typeface="Avenir Next LT Pro"/>
            </a:endParaRPr>
          </a:p>
        </p:txBody>
      </p:sp>
      <p:pic>
        <p:nvPicPr>
          <p:cNvPr id="16" name="Spark.psd" descr="Spark.psd">
            <a:extLst>
              <a:ext uri="{FF2B5EF4-FFF2-40B4-BE49-F238E27FC236}">
                <a16:creationId xmlns:a16="http://schemas.microsoft.com/office/drawing/2014/main" id="{8FEFD3B5-6E29-D654-E2C2-E985558755E0}"/>
              </a:ext>
            </a:extLst>
          </p:cNvPr>
          <p:cNvPicPr>
            <a:picLocks noChangeAspect="1"/>
          </p:cNvPicPr>
          <p:nvPr/>
        </p:nvPicPr>
        <p:blipFill>
          <a:blip r:embed="rId8"/>
          <a:stretch>
            <a:fillRect/>
          </a:stretch>
        </p:blipFill>
        <p:spPr>
          <a:xfrm>
            <a:off x="4854733" y="2623209"/>
            <a:ext cx="297660" cy="297660"/>
          </a:xfrm>
          <a:prstGeom prst="rect">
            <a:avLst/>
          </a:prstGeom>
          <a:ln w="12700">
            <a:miter lim="400000"/>
          </a:ln>
        </p:spPr>
      </p:pic>
      <p:pic>
        <p:nvPicPr>
          <p:cNvPr id="17" name="Picture 16" descr="A person doing a sit up exercise&#10;&#10;AI-generated content may be incorrect.">
            <a:extLst>
              <a:ext uri="{FF2B5EF4-FFF2-40B4-BE49-F238E27FC236}">
                <a16:creationId xmlns:a16="http://schemas.microsoft.com/office/drawing/2014/main" id="{4761FD0B-2943-4250-A978-DFCB1BF6B2C9}"/>
              </a:ext>
            </a:extLst>
          </p:cNvPr>
          <p:cNvPicPr>
            <a:picLocks noChangeAspect="1"/>
          </p:cNvPicPr>
          <p:nvPr/>
        </p:nvPicPr>
        <p:blipFill>
          <a:blip r:embed="rId9"/>
          <a:srcRect l="2947" t="-699" r="5108" b="2904"/>
          <a:stretch>
            <a:fillRect/>
          </a:stretch>
        </p:blipFill>
        <p:spPr>
          <a:xfrm>
            <a:off x="4870965" y="3042931"/>
            <a:ext cx="2787096" cy="1976248"/>
          </a:xfrm>
          <a:prstGeom prst="rect">
            <a:avLst/>
          </a:prstGeom>
        </p:spPr>
      </p:pic>
      <p:pic>
        <p:nvPicPr>
          <p:cNvPr id="18" name="Picture 17" descr="A person lifting weights in a room&#10;&#10;AI-generated content may be incorrect.">
            <a:extLst>
              <a:ext uri="{FF2B5EF4-FFF2-40B4-BE49-F238E27FC236}">
                <a16:creationId xmlns:a16="http://schemas.microsoft.com/office/drawing/2014/main" id="{18A4067B-65AA-B907-5185-34B6D769C1F2}"/>
              </a:ext>
            </a:extLst>
          </p:cNvPr>
          <p:cNvPicPr>
            <a:picLocks noChangeAspect="1"/>
          </p:cNvPicPr>
          <p:nvPr/>
        </p:nvPicPr>
        <p:blipFill>
          <a:blip r:embed="rId10"/>
          <a:srcRect l="2627" t="2649" r="5305" b="-612"/>
          <a:stretch>
            <a:fillRect/>
          </a:stretch>
        </p:blipFill>
        <p:spPr>
          <a:xfrm>
            <a:off x="8382722" y="3040697"/>
            <a:ext cx="2790814" cy="1979654"/>
          </a:xfrm>
          <a:prstGeom prst="rect">
            <a:avLst/>
          </a:prstGeom>
        </p:spPr>
      </p:pic>
      <p:sp>
        <p:nvSpPr>
          <p:cNvPr id="20" name="TextBox 19">
            <a:extLst>
              <a:ext uri="{FF2B5EF4-FFF2-40B4-BE49-F238E27FC236}">
                <a16:creationId xmlns:a16="http://schemas.microsoft.com/office/drawing/2014/main" id="{EF1C1E1C-4706-B920-E6FC-EA1A199522E2}"/>
              </a:ext>
            </a:extLst>
          </p:cNvPr>
          <p:cNvSpPr txBox="1"/>
          <p:nvPr/>
        </p:nvSpPr>
        <p:spPr>
          <a:xfrm>
            <a:off x="4852592" y="5222215"/>
            <a:ext cx="2817360" cy="10926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b="1">
                <a:solidFill>
                  <a:srgbClr val="006FD3"/>
                </a:solidFill>
                <a:latin typeface="Avenir Next LT Pro"/>
                <a:hlinkClick r:id="rId11"/>
              </a:rPr>
              <a:t>PERI POWER</a:t>
            </a:r>
            <a:br>
              <a:rPr lang="en-US" sz="1700" b="1">
                <a:latin typeface="Avenir Next LT Pro"/>
              </a:rPr>
            </a:br>
            <a:r>
              <a:rPr lang="en-US" sz="1000">
                <a:solidFill>
                  <a:srgbClr val="006FD3"/>
                </a:solidFill>
                <a:latin typeface="Avenir Next LT Pro"/>
              </a:rPr>
              <a:t>14 Activities | 2 weeks</a:t>
            </a:r>
            <a:br>
              <a:rPr lang="en-US" sz="1700" b="1">
                <a:latin typeface="Avenir Next LT Pro"/>
              </a:rPr>
            </a:br>
            <a:endParaRPr lang="en-US" sz="600" b="1">
              <a:latin typeface="Avenir Next LT Pro"/>
            </a:endParaRPr>
          </a:p>
          <a:p>
            <a:r>
              <a:rPr lang="en-US" sz="1200">
                <a:latin typeface="Avenir Next LT Pro"/>
              </a:rPr>
              <a:t>Work with your hormones while supporting your strength, flexibility, and energy during perimenopause.</a:t>
            </a:r>
            <a:endParaRPr lang="en-US" sz="1600">
              <a:latin typeface="Avenir Next LT Pro"/>
            </a:endParaRPr>
          </a:p>
        </p:txBody>
      </p:sp>
      <p:sp>
        <p:nvSpPr>
          <p:cNvPr id="21" name="TextBox 20">
            <a:extLst>
              <a:ext uri="{FF2B5EF4-FFF2-40B4-BE49-F238E27FC236}">
                <a16:creationId xmlns:a16="http://schemas.microsoft.com/office/drawing/2014/main" id="{02AC0295-88F9-1279-5A90-DAE3FDE4FB00}"/>
              </a:ext>
            </a:extLst>
          </p:cNvPr>
          <p:cNvSpPr txBox="1"/>
          <p:nvPr/>
        </p:nvSpPr>
        <p:spPr>
          <a:xfrm>
            <a:off x="8390894" y="5219505"/>
            <a:ext cx="2809264" cy="11233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b="1">
                <a:solidFill>
                  <a:srgbClr val="006FD3"/>
                </a:solidFill>
                <a:latin typeface="Avenir Next LT Pro"/>
                <a:hlinkClick r:id="rId12"/>
              </a:rPr>
              <a:t>PRIME POWER</a:t>
            </a:r>
            <a:br>
              <a:rPr lang="en-US" sz="1700" b="1">
                <a:latin typeface="Avenir Next LT Pro"/>
              </a:rPr>
            </a:br>
            <a:r>
              <a:rPr lang="en-US" sz="1000">
                <a:solidFill>
                  <a:srgbClr val="006FD3"/>
                </a:solidFill>
                <a:latin typeface="Avenir Next LT Pro"/>
              </a:rPr>
              <a:t>14 Activities | 2 weeks</a:t>
            </a:r>
            <a:br>
              <a:rPr lang="en-US" sz="1700" b="1">
                <a:latin typeface="Avenir Next LT Pro"/>
              </a:rPr>
            </a:br>
            <a:endParaRPr lang="en-US" sz="800" b="1">
              <a:latin typeface="Avenir Next LT Pro"/>
            </a:endParaRPr>
          </a:p>
          <a:p>
            <a:r>
              <a:rPr lang="en-US" sz="1200">
                <a:latin typeface="Avenir Next LT Pro"/>
                <a:ea typeface="+mn-lt"/>
                <a:cs typeface="+mn-lt"/>
              </a:rPr>
              <a:t>Improve strength, mobility and endurance to work with what your body needs during post menopause.</a:t>
            </a:r>
          </a:p>
        </p:txBody>
      </p:sp>
    </p:spTree>
    <p:extLst>
      <p:ext uri="{BB962C8B-B14F-4D97-AF65-F5344CB8AC3E}">
        <p14:creationId xmlns:p14="http://schemas.microsoft.com/office/powerpoint/2010/main" val="111622179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24D667BF69384E9AF378DF0344A843" ma:contentTypeVersion="22" ma:contentTypeDescription="Create a new document." ma:contentTypeScope="" ma:versionID="624edc8336f4a3c19f95bcb43a215909">
  <xsd:schema xmlns:xsd="http://www.w3.org/2001/XMLSchema" xmlns:xs="http://www.w3.org/2001/XMLSchema" xmlns:p="http://schemas.microsoft.com/office/2006/metadata/properties" xmlns:ns1="http://schemas.microsoft.com/sharepoint/v3" xmlns:ns2="56590ad3-9c91-4b45-a023-9d56e7259124" xmlns:ns3="e630b573-bf5a-46f0-8617-d672a07900f4" targetNamespace="http://schemas.microsoft.com/office/2006/metadata/properties" ma:root="true" ma:fieldsID="038308d82d3de023ce78996144e053c3" ns1:_="" ns2:_="" ns3:_="">
    <xsd:import namespace="http://schemas.microsoft.com/sharepoint/v3"/>
    <xsd:import namespace="56590ad3-9c91-4b45-a023-9d56e7259124"/>
    <xsd:import namespace="e630b573-bf5a-46f0-8617-d672a07900f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Location" minOccurs="0"/>
                <xsd:element ref="ns1:_ip_UnifiedCompliancePolicyProperties" minOccurs="0"/>
                <xsd:element ref="ns1:_ip_UnifiedCompliancePolicyUIAction" minOccurs="0"/>
                <xsd:element ref="ns3:MediaServiceObjectDetectorVersions" minOccurs="0"/>
                <xsd:element ref="ns3:MediaServiceSearchProperties" minOccurs="0"/>
                <xsd:element ref="ns3:Owner" minOccurs="0"/>
                <xsd:element ref="ns3:Statu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6590ad3-9c91-4b45-a023-9d56e725912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1ab2e945-9370-4434-b10e-5aad321f5e86}" ma:internalName="TaxCatchAll" ma:showField="CatchAllData" ma:web="56590ad3-9c91-4b45-a023-9d56e725912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630b573-bf5a-46f0-8617-d672a07900f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b34768de-7aad-49e4-b662-f8ca1ad3c1d6"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Owner" ma:index="25" nillable="true" ma:displayName="Owner" ma:format="Dropdown" ma:list="UserInfo" ma:SharePointGroup="0"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atus" ma:index="26" nillable="true" ma:displayName="Status" ma:default="Open" ma:format="Dropdown" ma:internalName="Status">
      <xsd:simpleType>
        <xsd:union memberTypes="dms:Text">
          <xsd:simpleType>
            <xsd:restriction base="dms:Choice">
              <xsd:enumeration value="Open"/>
              <xsd:enumeration value="In-Progress"/>
              <xsd:enumeration value="Complete"/>
            </xsd:restriction>
          </xsd:simpleType>
        </xsd:union>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e630b573-bf5a-46f0-8617-d672a07900f4">Open</Status>
    <_ip_UnifiedCompliancePolicyUIAction xmlns="http://schemas.microsoft.com/sharepoint/v3" xsi:nil="true"/>
    <lcf76f155ced4ddcb4097134ff3c332f xmlns="e630b573-bf5a-46f0-8617-d672a07900f4">
      <Terms xmlns="http://schemas.microsoft.com/office/infopath/2007/PartnerControls"/>
    </lcf76f155ced4ddcb4097134ff3c332f>
    <Owner xmlns="e630b573-bf5a-46f0-8617-d672a07900f4">
      <UserInfo>
        <DisplayName/>
        <AccountId xsi:nil="true"/>
        <AccountType/>
      </UserInfo>
    </Owner>
    <_ip_UnifiedCompliancePolicyProperties xmlns="http://schemas.microsoft.com/sharepoint/v3" xsi:nil="true"/>
    <TaxCatchAll xmlns="56590ad3-9c91-4b45-a023-9d56e7259124" xsi:nil="true"/>
  </documentManagement>
</p:properties>
</file>

<file path=customXml/itemProps1.xml><?xml version="1.0" encoding="utf-8"?>
<ds:datastoreItem xmlns:ds="http://schemas.openxmlformats.org/officeDocument/2006/customXml" ds:itemID="{31974032-BEEB-4805-AA57-5DDBB7F65C13}">
  <ds:schemaRefs>
    <ds:schemaRef ds:uri="56590ad3-9c91-4b45-a023-9d56e7259124"/>
    <ds:schemaRef ds:uri="e630b573-bf5a-46f0-8617-d672a07900f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DFFE4DE-88C2-459A-966B-5A575B0FCB78}">
  <ds:schemaRefs>
    <ds:schemaRef ds:uri="http://schemas.microsoft.com/sharepoint/v3/contenttype/forms"/>
  </ds:schemaRefs>
</ds:datastoreItem>
</file>

<file path=customXml/itemProps3.xml><?xml version="1.0" encoding="utf-8"?>
<ds:datastoreItem xmlns:ds="http://schemas.openxmlformats.org/officeDocument/2006/customXml" ds:itemID="{2A46E665-0F64-40BB-96B6-478D77211D29}">
  <ds:schemaRefs>
    <ds:schemaRef ds:uri="http://schemas.microsoft.com/office/2006/metadata/properties"/>
    <ds:schemaRef ds:uri="http://schemas.microsoft.com/sharepoint/v3"/>
    <ds:schemaRef ds:uri="http://purl.org/dc/dcmitype/"/>
    <ds:schemaRef ds:uri="56590ad3-9c91-4b45-a023-9d56e7259124"/>
    <ds:schemaRef ds:uri="http://schemas.microsoft.com/office/2006/documentManagement/types"/>
    <ds:schemaRef ds:uri="http://www.w3.org/XML/1998/namespace"/>
    <ds:schemaRef ds:uri="http://purl.org/dc/terms/"/>
    <ds:schemaRef ds:uri="e630b573-bf5a-46f0-8617-d672a07900f4"/>
    <ds:schemaRef ds:uri="http://purl.org/dc/elements/1.1/"/>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office theme</Template>
  <TotalTime>2</TotalTime>
  <Words>405</Words>
  <Application>Microsoft Macintosh PowerPoint</Application>
  <PresentationFormat>Widescreen</PresentationFormat>
  <Paragraphs>40</Paragraphs>
  <Slides>2</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vt:i4>
      </vt:variant>
    </vt:vector>
  </HeadingPairs>
  <TitlesOfParts>
    <vt:vector size="9" baseType="lpstr">
      <vt:lpstr>Aptos</vt:lpstr>
      <vt:lpstr>Aptos Display</vt:lpstr>
      <vt:lpstr>Arial</vt:lpstr>
      <vt:lpstr>Avenir Next LT Pro</vt:lpstr>
      <vt:lpstr>Century Gothic</vt:lpstr>
      <vt:lpstr>Georgia</vt:lpstr>
      <vt:lpstr>office theme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MC Singer</cp:lastModifiedBy>
  <cp:revision>5</cp:revision>
  <dcterms:created xsi:type="dcterms:W3CDTF">2025-03-13T14:15:30Z</dcterms:created>
  <dcterms:modified xsi:type="dcterms:W3CDTF">2025-06-18T18:06:11Z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0x010100AA24D667BF69384E9AF378DF0344A843</vt:lpwstr>
  </property>
  <property fmtid="{D5CDD505-2E9C-101B-9397-08002B2CF9AE}" pid="3" name="MediaServiceImageTags">
    <vt:lpwstr/>
  </property>
</Properties>
</file>