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05384234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4ABD14-223D-156D-9AD5-1FDE67A15136}" name="Emily De Oliveira" initials="ED" userId="S::EmilyDeOliveira@lifespeak.com::79aab9d4-6103-417f-a1b8-2940e5137e12" providerId="AD"/>
  <p188:author id="{AF7C9129-4761-5AB5-E63D-94D2B64403D6}" name="Valeria Adrianzen" initials="VA" userId="S::valeriaadrianzen@lifespeak.com::5222dacb-b167-4f65-860f-73422d93ed8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11F53"/>
    <a:srgbClr val="006FD3"/>
    <a:srgbClr val="02D0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9AAC1B-290D-1CE0-B1DC-DB30604C1089}" v="1" dt="2025-06-17T19:45:30.237"/>
    <p1510:client id="{32530590-FF49-CAF8-CB99-BFC8706EE199}" v="1" dt="2025-06-16T21:08:36.052"/>
    <p1510:client id="{3EC9619A-2F72-4EA4-9DB1-8EFA4915CA92}" v="75" dt="2025-06-17T16:48:46.895"/>
    <p1510:client id="{A3ECE267-A1F7-7C53-B90D-4E780BF8EC33}" v="94" dt="2025-06-17T18:15:21.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5AE8F-D60C-4530-AA74-1672FBE3A411}" type="datetimeFigureOut">
              <a:rPr lang="en-US" smtClean="0"/>
              <a:t>6/17/2025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2B6C5-A2F4-4C07-B453-193CE0C7C559}" type="slidenum">
              <a:rPr lang="en-US" smtClean="0"/>
              <a:t>‹#›</a:t>
            </a:fld>
            <a:endParaRPr lang="en-US"/>
          </a:p>
        </p:txBody>
      </p:sp>
    </p:spTree>
    <p:extLst>
      <p:ext uri="{BB962C8B-B14F-4D97-AF65-F5344CB8AC3E}">
        <p14:creationId xmlns:p14="http://schemas.microsoft.com/office/powerpoint/2010/main" val="184500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B6E5E-A827-44C5-FE78-0A7C36F993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98DEA3-C1C7-0853-6843-C3A79F20A8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4375AE-B459-05A8-7E1E-8958E548D1C3}"/>
              </a:ext>
            </a:extLst>
          </p:cNvPr>
          <p:cNvSpPr>
            <a:spLocks noGrp="1"/>
          </p:cNvSpPr>
          <p:nvPr>
            <p:ph type="body" idx="1"/>
          </p:nvPr>
        </p:nvSpPr>
        <p:spPr/>
        <p:txBody>
          <a:bodyPr/>
          <a:lstStyle/>
          <a:p>
            <a:r>
              <a:rPr lang="en-CA" sz="1200" kern="1200">
                <a:solidFill>
                  <a:schemeClr val="tx1"/>
                </a:solidFill>
                <a:effectLst/>
                <a:latin typeface="+mn-lt"/>
                <a:ea typeface="+mn-ea"/>
                <a:cs typeface="+mn-cs"/>
              </a:rPr>
              <a:t>At </a:t>
            </a:r>
            <a:r>
              <a:rPr lang="en-CA" sz="1200" kern="1200" err="1">
                <a:solidFill>
                  <a:schemeClr val="tx1"/>
                </a:solidFill>
                <a:effectLst/>
                <a:latin typeface="+mn-lt"/>
                <a:ea typeface="+mn-ea"/>
                <a:cs typeface="+mn-cs"/>
              </a:rPr>
              <a:t>Wellbeats</a:t>
            </a:r>
            <a:r>
              <a:rPr lang="en-CA" sz="1200" kern="1200">
                <a:solidFill>
                  <a:schemeClr val="tx1"/>
                </a:solidFill>
                <a:effectLst/>
                <a:latin typeface="+mn-lt"/>
                <a:ea typeface="+mn-ea"/>
                <a:cs typeface="+mn-cs"/>
              </a:rPr>
              <a:t>, we believe wellness is for everyone. We offer a wealth of content to empower everyone on their health and wellbeing journey, including men’s health. While our content supports all individuals, some programs have gained significant popularity among men looking to boost their strength, enhance flexibility, manage stress, or simply relax. Discover some of the top picks that many men find both effective and inspiring on their path to optimal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A82308BC-9F59-87E0-F88E-31B6639BD248}"/>
              </a:ext>
            </a:extLst>
          </p:cNvPr>
          <p:cNvSpPr>
            <a:spLocks noGrp="1"/>
          </p:cNvSpPr>
          <p:nvPr>
            <p:ph type="sldNum" sz="quarter" idx="5"/>
          </p:nvPr>
        </p:nvSpPr>
        <p:spPr/>
        <p:txBody>
          <a:bodyPr/>
          <a:lstStyle/>
          <a:p>
            <a:fld id="{8B7092FB-BD56-4546-B9C2-A4EE02296165}" type="slidenum">
              <a:rPr lang="en-US" smtClean="0"/>
              <a:t>1</a:t>
            </a:fld>
            <a:endParaRPr lang="en-US"/>
          </a:p>
        </p:txBody>
      </p:sp>
    </p:spTree>
    <p:extLst>
      <p:ext uri="{BB962C8B-B14F-4D97-AF65-F5344CB8AC3E}">
        <p14:creationId xmlns:p14="http://schemas.microsoft.com/office/powerpoint/2010/main" val="2409665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DC158-6693-1848-9AAE-DAA0AD7E4B2D}"/>
              </a:ext>
            </a:extLst>
          </p:cNvPr>
          <p:cNvSpPr>
            <a:spLocks noGrp="1"/>
          </p:cNvSpPr>
          <p:nvPr>
            <p:ph type="title"/>
          </p:nvPr>
        </p:nvSpPr>
        <p:spPr/>
        <p:txBody>
          <a:bodyPr>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9B987C0-6E18-8B4E-AE1E-6F574A03167D}"/>
              </a:ext>
            </a:extLst>
          </p:cNvPr>
          <p:cNvSpPr>
            <a:spLocks noGrp="1"/>
          </p:cNvSpPr>
          <p:nvPr>
            <p:ph idx="1"/>
          </p:nvPr>
        </p:nvSpPr>
        <p:spPr>
          <a:xfrm>
            <a:off x="628073" y="2244436"/>
            <a:ext cx="10058400" cy="3932526"/>
          </a:xfrm>
        </p:spPr>
        <p:txBody>
          <a:bodyPr>
            <a:noAutofit/>
          </a:bodyPr>
          <a:lstStyle>
            <a:lvl1pPr>
              <a:defRPr b="0" i="0">
                <a:solidFill>
                  <a:schemeClr val="accent2"/>
                </a:solidFill>
                <a:latin typeface="Georgia" panose="02040502050405020303" pitchFamily="18" charset="0"/>
              </a:defRPr>
            </a:lvl1pPr>
            <a:lvl2pPr>
              <a:defRPr b="0" i="0">
                <a:solidFill>
                  <a:schemeClr val="accent2"/>
                </a:solidFill>
                <a:latin typeface="Georgia" panose="02040502050405020303" pitchFamily="18" charset="0"/>
              </a:defRPr>
            </a:lvl2pPr>
            <a:lvl3pPr>
              <a:defRPr b="0" i="0">
                <a:solidFill>
                  <a:schemeClr val="accent2"/>
                </a:solidFill>
                <a:latin typeface="Georgia" panose="02040502050405020303" pitchFamily="18" charset="0"/>
              </a:defRPr>
            </a:lvl3pPr>
            <a:lvl4pPr>
              <a:defRPr b="0" i="0">
                <a:solidFill>
                  <a:schemeClr val="accent2"/>
                </a:solidFill>
                <a:latin typeface="Georgia" panose="02040502050405020303" pitchFamily="18" charset="0"/>
              </a:defRPr>
            </a:lvl4pPr>
            <a:lvl5pPr>
              <a:defRPr b="0" i="0">
                <a:solidFill>
                  <a:schemeClr val="accent2"/>
                </a:solidFill>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96EC8D64-FBE6-E947-B4CC-E3F09D2E6101}"/>
              </a:ext>
            </a:extLst>
          </p:cNvPr>
          <p:cNvSpPr>
            <a:spLocks noGrp="1"/>
          </p:cNvSpPr>
          <p:nvPr>
            <p:ph type="body" sz="quarter" idx="13"/>
          </p:nvPr>
        </p:nvSpPr>
        <p:spPr>
          <a:xfrm>
            <a:off x="628074" y="844983"/>
            <a:ext cx="10058398" cy="346509"/>
          </a:xfrm>
        </p:spPr>
        <p:txBody>
          <a:bodyPr anchor="b">
            <a:noAutofit/>
          </a:bodyPr>
          <a:lstStyle>
            <a:lvl1pPr marL="0" indent="0">
              <a:buNone/>
              <a:defRPr sz="1200" b="1" i="0" cap="all" spc="200" baseline="0">
                <a:solidFill>
                  <a:schemeClr val="accent3"/>
                </a:solidFill>
                <a:latin typeface="Century Gothic" panose="020B0502020202020204" pitchFamily="34" charset="0"/>
                <a:cs typeface="Calibri Light" panose="020F0302020204030204" pitchFamily="34" charset="0"/>
              </a:defRPr>
            </a:lvl1pPr>
            <a:lvl2pPr marL="174634" indent="0">
              <a:buNone/>
              <a:defRPr/>
            </a:lvl2pPr>
          </a:lstStyle>
          <a:p>
            <a:pPr lvl="0"/>
            <a:r>
              <a:rPr lang="en-US"/>
              <a:t>Click to edit Master text styles</a:t>
            </a:r>
          </a:p>
        </p:txBody>
      </p:sp>
    </p:spTree>
    <p:extLst>
      <p:ext uri="{BB962C8B-B14F-4D97-AF65-F5344CB8AC3E}">
        <p14:creationId xmlns:p14="http://schemas.microsoft.com/office/powerpoint/2010/main" val="3216156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hyperlink" Target="https://portal.wellbeats.com/programs(m:program-detail/1585)#overview" TargetMode="External"/><Relationship Id="rId26" Type="http://schemas.openxmlformats.org/officeDocument/2006/relationships/hyperlink" Target="https://portal.wellbeats.com/search(m:program-detail/244)#overview" TargetMode="External"/><Relationship Id="rId3" Type="http://schemas.openxmlformats.org/officeDocument/2006/relationships/image" Target="../media/image1.jpeg"/><Relationship Id="rId21" Type="http://schemas.openxmlformats.org/officeDocument/2006/relationships/hyperlink" Target="https://portal.wellbeats.com/programs(m:program-detail/2523)#overview" TargetMode="External"/><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hyperlink" Target="https://portal.wellbeats.com/programs(m:program-detail/2526)#overview" TargetMode="External"/><Relationship Id="rId25" Type="http://schemas.openxmlformats.org/officeDocument/2006/relationships/hyperlink" Target="https://portal.wellbeats.com/programs(m:program-detail/2692)#overview" TargetMode="External"/><Relationship Id="rId2" Type="http://schemas.openxmlformats.org/officeDocument/2006/relationships/notesSlide" Target="../notesSlides/notesSlide1.xml"/><Relationship Id="rId16" Type="http://schemas.openxmlformats.org/officeDocument/2006/relationships/hyperlink" Target="https://portal.wellbeats.com/programs(m:program-detail/2694)#overview" TargetMode="External"/><Relationship Id="rId20"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hyperlink" Target="https://portal.wellbeats.com/programs(m:program-detail/2645)#overview" TargetMode="External"/><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hyperlink" Target="https://portal.wellbeats.com/programs(m:program-detail/2644)#overview" TargetMode="External"/><Relationship Id="rId28" Type="http://schemas.openxmlformats.org/officeDocument/2006/relationships/hyperlink" Target="https://portal.wellbeats.com/search(m:program-detail/277)#overview" TargetMode="External"/><Relationship Id="rId10" Type="http://schemas.openxmlformats.org/officeDocument/2006/relationships/image" Target="../media/image8.jpeg"/><Relationship Id="rId19" Type="http://schemas.openxmlformats.org/officeDocument/2006/relationships/hyperlink" Target="https://portal.wellbeats.com/programs(m:program-detail/2517)#overview" TargetMode="External"/><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hyperlink" Target="https://portal.wellbeats.com/programs(m:program-detail/116)#overview" TargetMode="External"/><Relationship Id="rId27" Type="http://schemas.openxmlformats.org/officeDocument/2006/relationships/hyperlink" Target="https://portal.wellbeats.com/programs(m:program-detail/2547)#over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E27CF-E218-328E-04C1-4E3CEBBCF816}"/>
            </a:ext>
          </a:extLst>
        </p:cNvPr>
        <p:cNvGrpSpPr/>
        <p:nvPr/>
      </p:nvGrpSpPr>
      <p:grpSpPr>
        <a:xfrm>
          <a:off x="0" y="0"/>
          <a:ext cx="0" cy="0"/>
          <a:chOff x="0" y="0"/>
          <a:chExt cx="0" cy="0"/>
        </a:xfrm>
      </p:grpSpPr>
      <p:pic>
        <p:nvPicPr>
          <p:cNvPr id="84" name="Picture 83" descr="A hand reaching for an egg in a carton of eggs&#10;&#10;AI-generated content may be incorrect.">
            <a:extLst>
              <a:ext uri="{FF2B5EF4-FFF2-40B4-BE49-F238E27FC236}">
                <a16:creationId xmlns:a16="http://schemas.microsoft.com/office/drawing/2014/main" id="{8F77AAE8-17F7-972A-C2BE-D7246E83C022}"/>
              </a:ext>
            </a:extLst>
          </p:cNvPr>
          <p:cNvPicPr>
            <a:picLocks noChangeAspect="1"/>
          </p:cNvPicPr>
          <p:nvPr/>
        </p:nvPicPr>
        <p:blipFill>
          <a:blip r:embed="rId3">
            <a:extLst>
              <a:ext uri="{28A0092B-C50C-407E-A947-70E740481C1C}">
                <a14:useLocalDpi xmlns:a14="http://schemas.microsoft.com/office/drawing/2010/main" val="0"/>
              </a:ext>
            </a:extLst>
          </a:blip>
          <a:srcRect t="8852" b="8890"/>
          <a:stretch>
            <a:fillRect/>
          </a:stretch>
        </p:blipFill>
        <p:spPr>
          <a:xfrm>
            <a:off x="10280716" y="2732957"/>
            <a:ext cx="1644100" cy="1352413"/>
          </a:xfrm>
          <a:prstGeom prst="rect">
            <a:avLst/>
          </a:prstGeom>
          <a:ln>
            <a:noFill/>
          </a:ln>
        </p:spPr>
      </p:pic>
      <p:pic>
        <p:nvPicPr>
          <p:cNvPr id="82" name="Picture 81" descr="A person lifting weights in a living room&#10;&#10;AI-generated content may be incorrect.">
            <a:extLst>
              <a:ext uri="{FF2B5EF4-FFF2-40B4-BE49-F238E27FC236}">
                <a16:creationId xmlns:a16="http://schemas.microsoft.com/office/drawing/2014/main" id="{39867698-218F-8D7F-782B-9ED50BEC4CB8}"/>
              </a:ext>
            </a:extLst>
          </p:cNvPr>
          <p:cNvPicPr>
            <a:picLocks noChangeAspect="1"/>
          </p:cNvPicPr>
          <p:nvPr/>
        </p:nvPicPr>
        <p:blipFill>
          <a:blip r:embed="rId4">
            <a:extLst>
              <a:ext uri="{28A0092B-C50C-407E-A947-70E740481C1C}">
                <a14:useLocalDpi xmlns:a14="http://schemas.microsoft.com/office/drawing/2010/main" val="0"/>
              </a:ext>
            </a:extLst>
          </a:blip>
          <a:srcRect b="18857"/>
          <a:stretch>
            <a:fillRect/>
          </a:stretch>
        </p:blipFill>
        <p:spPr>
          <a:xfrm>
            <a:off x="4652926" y="649087"/>
            <a:ext cx="1659217" cy="1346339"/>
          </a:xfrm>
          <a:prstGeom prst="rect">
            <a:avLst/>
          </a:prstGeom>
          <a:ln>
            <a:noFill/>
          </a:ln>
        </p:spPr>
      </p:pic>
      <p:pic>
        <p:nvPicPr>
          <p:cNvPr id="80" name="Picture 79" descr="A person swinging a golf club&#10;&#10;AI-generated content may be incorrect.">
            <a:extLst>
              <a:ext uri="{FF2B5EF4-FFF2-40B4-BE49-F238E27FC236}">
                <a16:creationId xmlns:a16="http://schemas.microsoft.com/office/drawing/2014/main" id="{77CBB73D-87F0-3319-9D42-0932A5E5E9C0}"/>
              </a:ext>
            </a:extLst>
          </p:cNvPr>
          <p:cNvPicPr>
            <a:picLocks noChangeAspect="1"/>
          </p:cNvPicPr>
          <p:nvPr/>
        </p:nvPicPr>
        <p:blipFill>
          <a:blip r:embed="rId5"/>
          <a:srcRect b="19128"/>
          <a:stretch>
            <a:fillRect/>
          </a:stretch>
        </p:blipFill>
        <p:spPr>
          <a:xfrm>
            <a:off x="6518407" y="641826"/>
            <a:ext cx="1673761" cy="1353600"/>
          </a:xfrm>
          <a:prstGeom prst="rect">
            <a:avLst/>
          </a:prstGeom>
          <a:ln>
            <a:noFill/>
          </a:ln>
        </p:spPr>
      </p:pic>
      <p:pic>
        <p:nvPicPr>
          <p:cNvPr id="78" name="Picture 77">
            <a:extLst>
              <a:ext uri="{FF2B5EF4-FFF2-40B4-BE49-F238E27FC236}">
                <a16:creationId xmlns:a16="http://schemas.microsoft.com/office/drawing/2014/main" id="{A807506A-D3C4-B5BC-6F02-38BFB9F98C85}"/>
              </a:ext>
            </a:extLst>
          </p:cNvPr>
          <p:cNvPicPr>
            <a:picLocks noChangeAspect="1"/>
          </p:cNvPicPr>
          <p:nvPr/>
        </p:nvPicPr>
        <p:blipFill>
          <a:blip r:embed="rId6">
            <a:extLst>
              <a:ext uri="{28A0092B-C50C-407E-A947-70E740481C1C}">
                <a14:useLocalDpi xmlns:a14="http://schemas.microsoft.com/office/drawing/2010/main" val="0"/>
              </a:ext>
            </a:extLst>
          </a:blip>
          <a:srcRect b="17778"/>
          <a:stretch>
            <a:fillRect/>
          </a:stretch>
        </p:blipFill>
        <p:spPr>
          <a:xfrm>
            <a:off x="4653740" y="2726496"/>
            <a:ext cx="1657542" cy="1362865"/>
          </a:xfrm>
          <a:prstGeom prst="rect">
            <a:avLst/>
          </a:prstGeom>
          <a:ln>
            <a:noFill/>
          </a:ln>
        </p:spPr>
      </p:pic>
      <p:pic>
        <p:nvPicPr>
          <p:cNvPr id="76" name="Picture 75" descr="A family cooking in the kitchen&#10;&#10;AI-generated content may be incorrect.">
            <a:extLst>
              <a:ext uri="{FF2B5EF4-FFF2-40B4-BE49-F238E27FC236}">
                <a16:creationId xmlns:a16="http://schemas.microsoft.com/office/drawing/2014/main" id="{2F085BA3-647C-A292-F4BA-9EBAE58BD977}"/>
              </a:ext>
            </a:extLst>
          </p:cNvPr>
          <p:cNvPicPr>
            <a:picLocks noChangeAspect="1"/>
          </p:cNvPicPr>
          <p:nvPr/>
        </p:nvPicPr>
        <p:blipFill>
          <a:blip r:embed="rId7">
            <a:extLst>
              <a:ext uri="{28A0092B-C50C-407E-A947-70E740481C1C}">
                <a14:useLocalDpi xmlns:a14="http://schemas.microsoft.com/office/drawing/2010/main" val="0"/>
              </a:ext>
            </a:extLst>
          </a:blip>
          <a:srcRect l="21925" t="8035" b="27879"/>
          <a:stretch>
            <a:fillRect/>
          </a:stretch>
        </p:blipFill>
        <p:spPr>
          <a:xfrm>
            <a:off x="8409161" y="2728967"/>
            <a:ext cx="1652475" cy="1356404"/>
          </a:xfrm>
          <a:prstGeom prst="rect">
            <a:avLst/>
          </a:prstGeom>
          <a:ln>
            <a:noFill/>
          </a:ln>
        </p:spPr>
      </p:pic>
      <p:pic>
        <p:nvPicPr>
          <p:cNvPr id="74" name="Picture 73" descr="A person smiling with a bag&#10;&#10;AI-generated content may be incorrect.">
            <a:extLst>
              <a:ext uri="{FF2B5EF4-FFF2-40B4-BE49-F238E27FC236}">
                <a16:creationId xmlns:a16="http://schemas.microsoft.com/office/drawing/2014/main" id="{C312942E-B429-56EE-1BE9-0DE8DEC29E73}"/>
              </a:ext>
            </a:extLst>
          </p:cNvPr>
          <p:cNvPicPr>
            <a:picLocks noChangeAspect="1"/>
          </p:cNvPicPr>
          <p:nvPr/>
        </p:nvPicPr>
        <p:blipFill>
          <a:blip r:embed="rId8"/>
          <a:srcRect l="26522" r="9193"/>
          <a:stretch>
            <a:fillRect/>
          </a:stretch>
        </p:blipFill>
        <p:spPr>
          <a:xfrm>
            <a:off x="6533083" y="4799217"/>
            <a:ext cx="1651295" cy="1353600"/>
          </a:xfrm>
          <a:prstGeom prst="rect">
            <a:avLst/>
          </a:prstGeom>
          <a:ln>
            <a:noFill/>
          </a:ln>
        </p:spPr>
      </p:pic>
      <p:pic>
        <p:nvPicPr>
          <p:cNvPr id="72" name="Picture 71" descr="A person sitting in front of a computer&#10;&#10;AI-generated content may be incorrect.">
            <a:extLst>
              <a:ext uri="{FF2B5EF4-FFF2-40B4-BE49-F238E27FC236}">
                <a16:creationId xmlns:a16="http://schemas.microsoft.com/office/drawing/2014/main" id="{D2303F6F-CA94-B47D-BE76-1D944284C561}"/>
              </a:ext>
            </a:extLst>
          </p:cNvPr>
          <p:cNvPicPr>
            <a:picLocks noChangeAspect="1"/>
          </p:cNvPicPr>
          <p:nvPr/>
        </p:nvPicPr>
        <p:blipFill>
          <a:blip r:embed="rId9">
            <a:extLst>
              <a:ext uri="{28A0092B-C50C-407E-A947-70E740481C1C}">
                <a14:useLocalDpi xmlns:a14="http://schemas.microsoft.com/office/drawing/2010/main" val="0"/>
              </a:ext>
            </a:extLst>
          </a:blip>
          <a:srcRect l="11625" r="7027"/>
          <a:stretch>
            <a:fillRect/>
          </a:stretch>
        </p:blipFill>
        <p:spPr>
          <a:xfrm>
            <a:off x="8404506" y="4799218"/>
            <a:ext cx="1657133" cy="1358058"/>
          </a:xfrm>
          <a:prstGeom prst="rect">
            <a:avLst/>
          </a:prstGeom>
          <a:ln>
            <a:noFill/>
          </a:ln>
        </p:spPr>
      </p:pic>
      <p:pic>
        <p:nvPicPr>
          <p:cNvPr id="70" name="Picture 69" descr="A person holding his eyeglasses while looking at a computer&#10;&#10;AI-generated content may be incorrect.">
            <a:extLst>
              <a:ext uri="{FF2B5EF4-FFF2-40B4-BE49-F238E27FC236}">
                <a16:creationId xmlns:a16="http://schemas.microsoft.com/office/drawing/2014/main" id="{1B0D6144-54D5-7902-91D6-CF13BDBB9C31}"/>
              </a:ext>
            </a:extLst>
          </p:cNvPr>
          <p:cNvPicPr>
            <a:picLocks noChangeAspect="1"/>
          </p:cNvPicPr>
          <p:nvPr/>
        </p:nvPicPr>
        <p:blipFill>
          <a:blip r:embed="rId10"/>
          <a:srcRect r="18297"/>
          <a:stretch>
            <a:fillRect/>
          </a:stretch>
        </p:blipFill>
        <p:spPr>
          <a:xfrm>
            <a:off x="4653740" y="4802833"/>
            <a:ext cx="1659215" cy="1355262"/>
          </a:xfrm>
          <a:prstGeom prst="rect">
            <a:avLst/>
          </a:prstGeom>
          <a:ln>
            <a:noFill/>
          </a:ln>
        </p:spPr>
      </p:pic>
      <p:pic>
        <p:nvPicPr>
          <p:cNvPr id="68" name="Picture 67" descr="A person doing exercise on a mat&#10;&#10;AI-generated content may be incorrect.">
            <a:extLst>
              <a:ext uri="{FF2B5EF4-FFF2-40B4-BE49-F238E27FC236}">
                <a16:creationId xmlns:a16="http://schemas.microsoft.com/office/drawing/2014/main" id="{AA26018F-9814-35CB-A86F-35424E8515C9}"/>
              </a:ext>
            </a:extLst>
          </p:cNvPr>
          <p:cNvPicPr>
            <a:picLocks noChangeAspect="1"/>
          </p:cNvPicPr>
          <p:nvPr/>
        </p:nvPicPr>
        <p:blipFill>
          <a:blip r:embed="rId11">
            <a:extLst>
              <a:ext uri="{28A0092B-C50C-407E-A947-70E740481C1C}">
                <a14:useLocalDpi xmlns:a14="http://schemas.microsoft.com/office/drawing/2010/main" val="0"/>
              </a:ext>
            </a:extLst>
          </a:blip>
          <a:srcRect b="18250"/>
          <a:stretch>
            <a:fillRect/>
          </a:stretch>
        </p:blipFill>
        <p:spPr>
          <a:xfrm>
            <a:off x="10276059" y="649329"/>
            <a:ext cx="1659217" cy="1356404"/>
          </a:xfrm>
          <a:prstGeom prst="rect">
            <a:avLst/>
          </a:prstGeom>
          <a:ln>
            <a:noFill/>
          </a:ln>
        </p:spPr>
      </p:pic>
      <p:pic>
        <p:nvPicPr>
          <p:cNvPr id="66" name="Picture 65" descr="A person stretching her arms&#10;&#10;AI-generated content may be incorrect.">
            <a:extLst>
              <a:ext uri="{FF2B5EF4-FFF2-40B4-BE49-F238E27FC236}">
                <a16:creationId xmlns:a16="http://schemas.microsoft.com/office/drawing/2014/main" id="{87B08A1B-9956-E919-01CE-D7FC3176B2C9}"/>
              </a:ext>
            </a:extLst>
          </p:cNvPr>
          <p:cNvPicPr>
            <a:picLocks noChangeAspect="1"/>
          </p:cNvPicPr>
          <p:nvPr/>
        </p:nvPicPr>
        <p:blipFill>
          <a:blip r:embed="rId12">
            <a:extLst>
              <a:ext uri="{28A0092B-C50C-407E-A947-70E740481C1C}">
                <a14:useLocalDpi xmlns:a14="http://schemas.microsoft.com/office/drawing/2010/main" val="0"/>
              </a:ext>
            </a:extLst>
          </a:blip>
          <a:srcRect t="664" b="17486"/>
          <a:stretch>
            <a:fillRect/>
          </a:stretch>
        </p:blipFill>
        <p:spPr>
          <a:xfrm>
            <a:off x="6527244" y="2728967"/>
            <a:ext cx="1659215" cy="1358057"/>
          </a:xfrm>
          <a:prstGeom prst="rect">
            <a:avLst/>
          </a:prstGeom>
          <a:ln>
            <a:noFill/>
          </a:ln>
        </p:spPr>
      </p:pic>
      <p:pic>
        <p:nvPicPr>
          <p:cNvPr id="64" name="Picture 63" descr="A candle on a rock&#10;&#10;AI-generated content may be incorrect.">
            <a:extLst>
              <a:ext uri="{FF2B5EF4-FFF2-40B4-BE49-F238E27FC236}">
                <a16:creationId xmlns:a16="http://schemas.microsoft.com/office/drawing/2014/main" id="{65A1D93A-5C4B-7F48-B20E-97A32520E3F6}"/>
              </a:ext>
            </a:extLst>
          </p:cNvPr>
          <p:cNvPicPr>
            <a:picLocks noChangeAspect="1"/>
          </p:cNvPicPr>
          <p:nvPr/>
        </p:nvPicPr>
        <p:blipFill>
          <a:blip r:embed="rId13">
            <a:extLst>
              <a:ext uri="{28A0092B-C50C-407E-A947-70E740481C1C}">
                <a14:useLocalDpi xmlns:a14="http://schemas.microsoft.com/office/drawing/2010/main" val="0"/>
              </a:ext>
            </a:extLst>
          </a:blip>
          <a:srcRect t="9968" b="8282"/>
          <a:stretch>
            <a:fillRect/>
          </a:stretch>
        </p:blipFill>
        <p:spPr>
          <a:xfrm>
            <a:off x="10281767" y="4800138"/>
            <a:ext cx="1659215" cy="1356403"/>
          </a:xfrm>
          <a:prstGeom prst="rect">
            <a:avLst/>
          </a:prstGeom>
          <a:ln>
            <a:noFill/>
          </a:ln>
        </p:spPr>
      </p:pic>
      <p:pic>
        <p:nvPicPr>
          <p:cNvPr id="62" name="Picture 61" descr="A person jumping over a hurdle&#10;&#10;AI-generated content may be incorrect.">
            <a:extLst>
              <a:ext uri="{FF2B5EF4-FFF2-40B4-BE49-F238E27FC236}">
                <a16:creationId xmlns:a16="http://schemas.microsoft.com/office/drawing/2014/main" id="{2F2FFA1B-1A00-DA68-CB3D-8D00FF116B66}"/>
              </a:ext>
            </a:extLst>
          </p:cNvPr>
          <p:cNvPicPr>
            <a:picLocks noChangeAspect="1"/>
          </p:cNvPicPr>
          <p:nvPr/>
        </p:nvPicPr>
        <p:blipFill>
          <a:blip r:embed="rId14">
            <a:extLst>
              <a:ext uri="{28A0092B-C50C-407E-A947-70E740481C1C}">
                <a14:useLocalDpi xmlns:a14="http://schemas.microsoft.com/office/drawing/2010/main" val="0"/>
              </a:ext>
            </a:extLst>
          </a:blip>
          <a:srcRect t="13891" b="4359"/>
          <a:stretch>
            <a:fillRect/>
          </a:stretch>
        </p:blipFill>
        <p:spPr>
          <a:xfrm>
            <a:off x="8404506" y="641825"/>
            <a:ext cx="1659216" cy="1356403"/>
          </a:xfrm>
          <a:prstGeom prst="rect">
            <a:avLst/>
          </a:prstGeom>
          <a:ln>
            <a:noFill/>
          </a:ln>
        </p:spPr>
      </p:pic>
      <p:sp>
        <p:nvSpPr>
          <p:cNvPr id="6" name="Rectangle 5">
            <a:extLst>
              <a:ext uri="{FF2B5EF4-FFF2-40B4-BE49-F238E27FC236}">
                <a16:creationId xmlns:a16="http://schemas.microsoft.com/office/drawing/2014/main" id="{C3EA899F-81A9-8E4A-3385-AB911B9DB2B2}"/>
              </a:ext>
            </a:extLst>
          </p:cNvPr>
          <p:cNvSpPr/>
          <p:nvPr/>
        </p:nvSpPr>
        <p:spPr>
          <a:xfrm>
            <a:off x="0" y="0"/>
            <a:ext cx="4451683" cy="6858000"/>
          </a:xfrm>
          <a:prstGeom prst="rect">
            <a:avLst/>
          </a:prstGeom>
          <a:solidFill>
            <a:srgbClr val="1C2C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396E262-6CCB-9658-6084-9A314EB1EDB2}"/>
              </a:ext>
            </a:extLst>
          </p:cNvPr>
          <p:cNvSpPr txBox="1"/>
          <p:nvPr/>
        </p:nvSpPr>
        <p:spPr>
          <a:xfrm>
            <a:off x="267585" y="1810071"/>
            <a:ext cx="3629956" cy="2585323"/>
          </a:xfrm>
          <a:prstGeom prst="rect">
            <a:avLst/>
          </a:prstGeom>
          <a:noFill/>
        </p:spPr>
        <p:txBody>
          <a:bodyPr wrap="square" lIns="91440" tIns="45720" rIns="91440" bIns="45720" rtlCol="0" anchor="t">
            <a:spAutoFit/>
          </a:bodyPr>
          <a:lstStyle/>
          <a:p>
            <a:r>
              <a:rPr lang="en-CA">
                <a:solidFill>
                  <a:schemeClr val="bg1"/>
                </a:solidFill>
                <a:latin typeface="Avenir Next LT Pro"/>
                <a:cs typeface="Segoe UI"/>
              </a:rPr>
              <a:t>Wellness is for everyone at </a:t>
            </a:r>
            <a:r>
              <a:rPr lang="en-CA" err="1">
                <a:solidFill>
                  <a:schemeClr val="bg1"/>
                </a:solidFill>
                <a:latin typeface="Avenir Next LT Pro"/>
                <a:cs typeface="Segoe UI"/>
              </a:rPr>
              <a:t>Wellbeats</a:t>
            </a:r>
            <a:r>
              <a:rPr lang="en-CA">
                <a:solidFill>
                  <a:schemeClr val="bg1"/>
                </a:solidFill>
                <a:latin typeface="Avenir Next LT Pro"/>
                <a:cs typeface="Segoe UI"/>
              </a:rPr>
              <a:t>. We offer diverse content to empower every health and wellbeing journey. Discover popular programs for strength, flexibility, stress management, or relaxation that many men find effective and inspiring</a:t>
            </a:r>
            <a:r>
              <a:rPr lang="en-CA">
                <a:solidFill>
                  <a:schemeClr val="bg1"/>
                </a:solidFill>
                <a:latin typeface="Avenir Next LT Pro"/>
              </a:rPr>
              <a:t>.</a:t>
            </a:r>
          </a:p>
        </p:txBody>
      </p:sp>
      <p:sp>
        <p:nvSpPr>
          <p:cNvPr id="4" name="Complementary to Your EAP">
            <a:extLst>
              <a:ext uri="{FF2B5EF4-FFF2-40B4-BE49-F238E27FC236}">
                <a16:creationId xmlns:a16="http://schemas.microsoft.com/office/drawing/2014/main" id="{E2F95E5F-04EA-DF43-0092-53BC034227CC}"/>
              </a:ext>
            </a:extLst>
          </p:cNvPr>
          <p:cNvSpPr txBox="1"/>
          <p:nvPr/>
        </p:nvSpPr>
        <p:spPr>
          <a:xfrm>
            <a:off x="382603" y="601970"/>
            <a:ext cx="3514938" cy="121469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t">
            <a:spAutoFit/>
          </a:bodyPr>
          <a:lstStyle>
            <a:lvl1pPr algn="l">
              <a:lnSpc>
                <a:spcPct val="90000"/>
              </a:lnSpc>
              <a:defRPr sz="8000" b="1">
                <a:solidFill>
                  <a:srgbClr val="00D1B2"/>
                </a:solidFill>
                <a:latin typeface="Avenir Next Regular"/>
                <a:ea typeface="Avenir Next Regular"/>
                <a:cs typeface="Avenir Next Regular"/>
                <a:sym typeface="Avenir Next Regular"/>
              </a:defRPr>
            </a:lvl1pPr>
          </a:lstStyle>
          <a:p>
            <a:pPr defTabSz="1219169" hangingPunct="0"/>
            <a:r>
              <a:rPr lang="en-US" sz="4200" kern="0">
                <a:solidFill>
                  <a:schemeClr val="bg1"/>
                </a:solidFill>
                <a:latin typeface="Avenir Next LT Pro"/>
              </a:rPr>
              <a:t>Empowering Men’s Health</a:t>
            </a:r>
          </a:p>
        </p:txBody>
      </p:sp>
      <p:pic>
        <p:nvPicPr>
          <p:cNvPr id="27" name="Picture 26" descr="A black and white logo&#10;&#10;AI-generated content may be incorrect.">
            <a:extLst>
              <a:ext uri="{FF2B5EF4-FFF2-40B4-BE49-F238E27FC236}">
                <a16:creationId xmlns:a16="http://schemas.microsoft.com/office/drawing/2014/main" id="{16C4791E-1286-6ECE-0F68-9A4106D82A0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67184" y="6079263"/>
            <a:ext cx="1611246" cy="429398"/>
          </a:xfrm>
          <a:prstGeom prst="rect">
            <a:avLst/>
          </a:prstGeom>
        </p:spPr>
      </p:pic>
      <p:sp>
        <p:nvSpPr>
          <p:cNvPr id="24" name="TextBox 23">
            <a:extLst>
              <a:ext uri="{FF2B5EF4-FFF2-40B4-BE49-F238E27FC236}">
                <a16:creationId xmlns:a16="http://schemas.microsoft.com/office/drawing/2014/main" id="{B6A2C06F-1B6A-DAE9-CF86-D65464A0EDF6}"/>
              </a:ext>
            </a:extLst>
          </p:cNvPr>
          <p:cNvSpPr txBox="1"/>
          <p:nvPr/>
        </p:nvSpPr>
        <p:spPr>
          <a:xfrm>
            <a:off x="4945280" y="224404"/>
            <a:ext cx="1652473" cy="338554"/>
          </a:xfrm>
          <a:prstGeom prst="rect">
            <a:avLst/>
          </a:prstGeom>
          <a:noFill/>
        </p:spPr>
        <p:txBody>
          <a:bodyPr wrap="square" lIns="91440" tIns="45720" rIns="91440" bIns="45720" anchor="t">
            <a:spAutoFit/>
          </a:bodyPr>
          <a:lstStyle/>
          <a:p>
            <a:r>
              <a:rPr lang="en-US" sz="1600" b="1">
                <a:solidFill>
                  <a:srgbClr val="006FD3"/>
                </a:solidFill>
                <a:latin typeface="Avenir Next LT Pro"/>
              </a:rPr>
              <a:t>PROGRAMS</a:t>
            </a:r>
            <a:endParaRPr lang="en-US" sz="1600" b="1">
              <a:latin typeface="Avenir Next LT Pro"/>
            </a:endParaRPr>
          </a:p>
        </p:txBody>
      </p:sp>
      <p:sp>
        <p:nvSpPr>
          <p:cNvPr id="29" name="TextBox 28">
            <a:extLst>
              <a:ext uri="{FF2B5EF4-FFF2-40B4-BE49-F238E27FC236}">
                <a16:creationId xmlns:a16="http://schemas.microsoft.com/office/drawing/2014/main" id="{5E8B7043-55FA-98CC-3D51-0EF94FD29BD0}"/>
              </a:ext>
            </a:extLst>
          </p:cNvPr>
          <p:cNvSpPr txBox="1"/>
          <p:nvPr/>
        </p:nvSpPr>
        <p:spPr>
          <a:xfrm>
            <a:off x="4681109" y="2068363"/>
            <a:ext cx="1628090" cy="430887"/>
          </a:xfrm>
          <a:prstGeom prst="rect">
            <a:avLst/>
          </a:prstGeom>
          <a:noFill/>
        </p:spPr>
        <p:txBody>
          <a:bodyPr wrap="square" lIns="91440" tIns="45720" rIns="91440" bIns="45720" anchor="t">
            <a:spAutoFit/>
          </a:bodyPr>
          <a:lstStyle/>
          <a:p>
            <a:r>
              <a:rPr lang="en-US" sz="1100" b="1">
                <a:solidFill>
                  <a:srgbClr val="111F53"/>
                </a:solidFill>
                <a:latin typeface="Avenir Next LT Pro"/>
                <a:hlinkClick r:id="rId16"/>
              </a:rPr>
              <a:t>Get Stronger</a:t>
            </a:r>
            <a:br>
              <a:rPr lang="en-US" sz="1100" b="1">
                <a:solidFill>
                  <a:srgbClr val="111F53"/>
                </a:solidFill>
                <a:latin typeface="Avenir Next LT Pro"/>
              </a:rPr>
            </a:br>
            <a:r>
              <a:rPr lang="en-US" sz="1100">
                <a:solidFill>
                  <a:srgbClr val="111F53"/>
                </a:solidFill>
                <a:latin typeface="Avenir Next LT Pro"/>
              </a:rPr>
              <a:t>8 Activities | 2 Weeks</a:t>
            </a:r>
            <a:endParaRPr lang="en-US" sz="1100" b="1">
              <a:solidFill>
                <a:srgbClr val="111F53"/>
              </a:solidFill>
            </a:endParaRPr>
          </a:p>
        </p:txBody>
      </p:sp>
      <p:sp>
        <p:nvSpPr>
          <p:cNvPr id="30" name="TextBox 29">
            <a:extLst>
              <a:ext uri="{FF2B5EF4-FFF2-40B4-BE49-F238E27FC236}">
                <a16:creationId xmlns:a16="http://schemas.microsoft.com/office/drawing/2014/main" id="{A1C0AEE4-F249-DD81-8A0E-C5471F4724DA}"/>
              </a:ext>
            </a:extLst>
          </p:cNvPr>
          <p:cNvSpPr txBox="1"/>
          <p:nvPr/>
        </p:nvSpPr>
        <p:spPr>
          <a:xfrm>
            <a:off x="6529328" y="2068363"/>
            <a:ext cx="1657132" cy="430887"/>
          </a:xfrm>
          <a:prstGeom prst="rect">
            <a:avLst/>
          </a:prstGeom>
          <a:noFill/>
        </p:spPr>
        <p:txBody>
          <a:bodyPr wrap="square" lIns="91440" tIns="45720" rIns="91440" bIns="45720" anchor="t">
            <a:spAutoFit/>
          </a:bodyPr>
          <a:lstStyle/>
          <a:p>
            <a:r>
              <a:rPr lang="en-US" sz="1100" b="1">
                <a:solidFill>
                  <a:srgbClr val="111F53"/>
                </a:solidFill>
                <a:latin typeface="Avenir Next LT Pro"/>
                <a:hlinkClick r:id="rId17"/>
              </a:rPr>
              <a:t>Game on: Golf</a:t>
            </a:r>
            <a:br>
              <a:rPr lang="en-US" sz="1100" b="1">
                <a:solidFill>
                  <a:srgbClr val="111F53"/>
                </a:solidFill>
                <a:latin typeface="Avenir Next LT Pro"/>
              </a:rPr>
            </a:br>
            <a:r>
              <a:rPr lang="en-US" sz="1100">
                <a:solidFill>
                  <a:srgbClr val="111F53"/>
                </a:solidFill>
                <a:latin typeface="Avenir Next LT Pro"/>
              </a:rPr>
              <a:t>18 Activities | 3 Weeks</a:t>
            </a:r>
            <a:endParaRPr lang="en-US" sz="1100" b="1">
              <a:solidFill>
                <a:srgbClr val="111F53"/>
              </a:solidFill>
            </a:endParaRPr>
          </a:p>
        </p:txBody>
      </p:sp>
      <p:sp>
        <p:nvSpPr>
          <p:cNvPr id="31" name="TextBox 30">
            <a:extLst>
              <a:ext uri="{FF2B5EF4-FFF2-40B4-BE49-F238E27FC236}">
                <a16:creationId xmlns:a16="http://schemas.microsoft.com/office/drawing/2014/main" id="{81F55B29-F165-D154-93F0-467096CAC83D}"/>
              </a:ext>
            </a:extLst>
          </p:cNvPr>
          <p:cNvSpPr txBox="1"/>
          <p:nvPr/>
        </p:nvSpPr>
        <p:spPr>
          <a:xfrm>
            <a:off x="8406589" y="2089552"/>
            <a:ext cx="1657133" cy="430887"/>
          </a:xfrm>
          <a:prstGeom prst="rect">
            <a:avLst/>
          </a:prstGeom>
          <a:noFill/>
        </p:spPr>
        <p:txBody>
          <a:bodyPr wrap="square" lIns="91440" tIns="45720" rIns="91440" bIns="45720" anchor="t">
            <a:spAutoFit/>
          </a:bodyPr>
          <a:lstStyle/>
          <a:p>
            <a:r>
              <a:rPr lang="en-CA" sz="1100" b="1">
                <a:solidFill>
                  <a:srgbClr val="111F53"/>
                </a:solidFill>
                <a:latin typeface="Avenir Next LT Pro" panose="020B0504020202020204" pitchFamily="34" charset="77"/>
                <a:hlinkClick r:id="rId18"/>
              </a:rPr>
              <a:t>Athletic Performance</a:t>
            </a:r>
            <a:br>
              <a:rPr lang="en-CA" sz="1100" b="1">
                <a:solidFill>
                  <a:srgbClr val="111F53"/>
                </a:solidFill>
                <a:latin typeface="Avenir Next LT Pro" panose="020B0504020202020204" pitchFamily="34" charset="77"/>
              </a:rPr>
            </a:br>
            <a:r>
              <a:rPr lang="en-US" sz="1100">
                <a:solidFill>
                  <a:srgbClr val="111F53"/>
                </a:solidFill>
                <a:latin typeface="Avenir Next LT Pro"/>
              </a:rPr>
              <a:t>21 Activities | 3 Weeks</a:t>
            </a:r>
            <a:endParaRPr lang="en-CA" sz="1100" b="1">
              <a:solidFill>
                <a:srgbClr val="111F53"/>
              </a:solidFill>
              <a:latin typeface="Avenir Next LT Pro" panose="020B0504020202020204" pitchFamily="34" charset="77"/>
            </a:endParaRPr>
          </a:p>
        </p:txBody>
      </p:sp>
      <p:sp>
        <p:nvSpPr>
          <p:cNvPr id="39" name="TextBox 38">
            <a:extLst>
              <a:ext uri="{FF2B5EF4-FFF2-40B4-BE49-F238E27FC236}">
                <a16:creationId xmlns:a16="http://schemas.microsoft.com/office/drawing/2014/main" id="{DCF16713-E3DA-3F3A-4BE8-72CEF0F7F48E}"/>
              </a:ext>
            </a:extLst>
          </p:cNvPr>
          <p:cNvSpPr txBox="1"/>
          <p:nvPr/>
        </p:nvSpPr>
        <p:spPr>
          <a:xfrm>
            <a:off x="10282802" y="2089552"/>
            <a:ext cx="1736599" cy="415498"/>
          </a:xfrm>
          <a:prstGeom prst="rect">
            <a:avLst/>
          </a:prstGeom>
          <a:noFill/>
        </p:spPr>
        <p:txBody>
          <a:bodyPr wrap="square" lIns="91440" tIns="45720" rIns="91440" bIns="45720" anchor="t">
            <a:spAutoFit/>
          </a:bodyPr>
          <a:lstStyle/>
          <a:p>
            <a:r>
              <a:rPr lang="en-US" sz="1100" b="1">
                <a:solidFill>
                  <a:srgbClr val="111F53"/>
                </a:solidFill>
                <a:latin typeface="Avenir Next LT Pro"/>
                <a:hlinkClick r:id="rId19"/>
              </a:rPr>
              <a:t>Foam Roller Recovery</a:t>
            </a:r>
            <a:br>
              <a:rPr lang="en-US" sz="1100" b="1">
                <a:latin typeface="Avenir Next LT Pro"/>
              </a:rPr>
            </a:br>
            <a:r>
              <a:rPr lang="en-US" sz="1000">
                <a:solidFill>
                  <a:srgbClr val="111F53"/>
                </a:solidFill>
                <a:latin typeface="Avenir Next LT Pro"/>
              </a:rPr>
              <a:t>7 Activities | 2 Weeks</a:t>
            </a:r>
            <a:endParaRPr lang="en-US" sz="1000">
              <a:solidFill>
                <a:srgbClr val="111F53"/>
              </a:solidFill>
            </a:endParaRPr>
          </a:p>
        </p:txBody>
      </p:sp>
      <p:pic>
        <p:nvPicPr>
          <p:cNvPr id="3" name="Spark.psd" descr="Spark.psd">
            <a:extLst>
              <a:ext uri="{FF2B5EF4-FFF2-40B4-BE49-F238E27FC236}">
                <a16:creationId xmlns:a16="http://schemas.microsoft.com/office/drawing/2014/main" id="{8E11425D-9679-5C3F-B8A6-90E526486E05}"/>
              </a:ext>
            </a:extLst>
          </p:cNvPr>
          <p:cNvPicPr>
            <a:picLocks noChangeAspect="1"/>
          </p:cNvPicPr>
          <p:nvPr/>
        </p:nvPicPr>
        <p:blipFill>
          <a:blip r:embed="rId20"/>
          <a:stretch>
            <a:fillRect/>
          </a:stretch>
        </p:blipFill>
        <p:spPr>
          <a:xfrm>
            <a:off x="4653740" y="262827"/>
            <a:ext cx="297660" cy="297660"/>
          </a:xfrm>
          <a:prstGeom prst="rect">
            <a:avLst/>
          </a:prstGeom>
          <a:ln w="12700">
            <a:miter lim="400000"/>
          </a:ln>
        </p:spPr>
      </p:pic>
      <p:sp>
        <p:nvSpPr>
          <p:cNvPr id="21" name="TextBox 20">
            <a:extLst>
              <a:ext uri="{FF2B5EF4-FFF2-40B4-BE49-F238E27FC236}">
                <a16:creationId xmlns:a16="http://schemas.microsoft.com/office/drawing/2014/main" id="{8875808B-CF3B-9FB7-9291-82AF40A062C3}"/>
              </a:ext>
            </a:extLst>
          </p:cNvPr>
          <p:cNvSpPr txBox="1"/>
          <p:nvPr/>
        </p:nvSpPr>
        <p:spPr>
          <a:xfrm>
            <a:off x="4681109" y="4150551"/>
            <a:ext cx="1628090" cy="430887"/>
          </a:xfrm>
          <a:prstGeom prst="rect">
            <a:avLst/>
          </a:prstGeom>
          <a:noFill/>
        </p:spPr>
        <p:txBody>
          <a:bodyPr wrap="square" lIns="91440" tIns="45720" rIns="91440" bIns="45720" anchor="t">
            <a:spAutoFit/>
          </a:bodyPr>
          <a:lstStyle/>
          <a:p>
            <a:r>
              <a:rPr lang="en-US" sz="1100" b="1">
                <a:solidFill>
                  <a:srgbClr val="111F53"/>
                </a:solidFill>
                <a:latin typeface="Avenir Next LT Pro"/>
                <a:hlinkClick r:id="rId21"/>
              </a:rPr>
              <a:t>Improve Flexibility</a:t>
            </a:r>
            <a:br>
              <a:rPr lang="en-US" sz="1100" b="1">
                <a:solidFill>
                  <a:srgbClr val="111F53"/>
                </a:solidFill>
                <a:latin typeface="Avenir Next LT Pro"/>
              </a:rPr>
            </a:br>
            <a:r>
              <a:rPr lang="en-US" sz="1100">
                <a:solidFill>
                  <a:srgbClr val="111F53"/>
                </a:solidFill>
                <a:latin typeface="Avenir Next LT Pro"/>
              </a:rPr>
              <a:t>9 Activities | 3 Weeks</a:t>
            </a:r>
            <a:endParaRPr lang="en-US" sz="1100" b="1">
              <a:solidFill>
                <a:srgbClr val="111F53"/>
              </a:solidFill>
            </a:endParaRPr>
          </a:p>
        </p:txBody>
      </p:sp>
      <p:sp>
        <p:nvSpPr>
          <p:cNvPr id="22" name="TextBox 21">
            <a:extLst>
              <a:ext uri="{FF2B5EF4-FFF2-40B4-BE49-F238E27FC236}">
                <a16:creationId xmlns:a16="http://schemas.microsoft.com/office/drawing/2014/main" id="{5C6D048F-CC48-1B26-636A-63F019DE3CB6}"/>
              </a:ext>
            </a:extLst>
          </p:cNvPr>
          <p:cNvSpPr txBox="1"/>
          <p:nvPr/>
        </p:nvSpPr>
        <p:spPr>
          <a:xfrm>
            <a:off x="6529328" y="4150551"/>
            <a:ext cx="1657132" cy="430887"/>
          </a:xfrm>
          <a:prstGeom prst="rect">
            <a:avLst/>
          </a:prstGeom>
          <a:noFill/>
        </p:spPr>
        <p:txBody>
          <a:bodyPr wrap="square" lIns="91440" tIns="45720" rIns="91440" bIns="45720" anchor="t">
            <a:spAutoFit/>
          </a:bodyPr>
          <a:lstStyle/>
          <a:p>
            <a:r>
              <a:rPr lang="en-US" sz="1100" b="1">
                <a:solidFill>
                  <a:srgbClr val="111F53"/>
                </a:solidFill>
                <a:latin typeface="Avenir Next LT Pro"/>
                <a:hlinkClick r:id="rId22"/>
              </a:rPr>
              <a:t>Healthy Back</a:t>
            </a:r>
            <a:br>
              <a:rPr lang="en-US" sz="1100" b="1">
                <a:solidFill>
                  <a:srgbClr val="111F53"/>
                </a:solidFill>
                <a:latin typeface="Avenir Next LT Pro"/>
              </a:rPr>
            </a:br>
            <a:r>
              <a:rPr lang="en-US" sz="1100">
                <a:solidFill>
                  <a:srgbClr val="111F53"/>
                </a:solidFill>
                <a:latin typeface="Avenir Next LT Pro"/>
              </a:rPr>
              <a:t>20 Activities | 4 Weeks</a:t>
            </a:r>
            <a:endParaRPr lang="en-US" sz="1100" b="1">
              <a:solidFill>
                <a:srgbClr val="111F53"/>
              </a:solidFill>
            </a:endParaRPr>
          </a:p>
        </p:txBody>
      </p:sp>
      <p:sp>
        <p:nvSpPr>
          <p:cNvPr id="23" name="TextBox 22">
            <a:extLst>
              <a:ext uri="{FF2B5EF4-FFF2-40B4-BE49-F238E27FC236}">
                <a16:creationId xmlns:a16="http://schemas.microsoft.com/office/drawing/2014/main" id="{7843D7D2-7123-A69F-B42B-7B2EA6E7D70D}"/>
              </a:ext>
            </a:extLst>
          </p:cNvPr>
          <p:cNvSpPr txBox="1"/>
          <p:nvPr/>
        </p:nvSpPr>
        <p:spPr>
          <a:xfrm>
            <a:off x="8406589" y="4171740"/>
            <a:ext cx="1657133" cy="430887"/>
          </a:xfrm>
          <a:prstGeom prst="rect">
            <a:avLst/>
          </a:prstGeom>
          <a:noFill/>
        </p:spPr>
        <p:txBody>
          <a:bodyPr wrap="square" lIns="91440" tIns="45720" rIns="91440" bIns="45720" anchor="t">
            <a:spAutoFit/>
          </a:bodyPr>
          <a:lstStyle/>
          <a:p>
            <a:r>
              <a:rPr lang="en-CA" sz="1100" b="1">
                <a:solidFill>
                  <a:srgbClr val="111F53"/>
                </a:solidFill>
                <a:latin typeface="Avenir Next LT Pro" panose="020B0504020202020204" pitchFamily="34" charset="77"/>
                <a:hlinkClick r:id="rId23"/>
              </a:rPr>
              <a:t>Simply Prepped</a:t>
            </a:r>
            <a:br>
              <a:rPr lang="en-CA" sz="1100" b="1">
                <a:solidFill>
                  <a:srgbClr val="111F53"/>
                </a:solidFill>
                <a:latin typeface="Avenir Next LT Pro" panose="020B0504020202020204" pitchFamily="34" charset="77"/>
              </a:rPr>
            </a:br>
            <a:r>
              <a:rPr lang="en-US" sz="1100">
                <a:solidFill>
                  <a:srgbClr val="111F53"/>
                </a:solidFill>
                <a:latin typeface="Avenir Next LT Pro"/>
              </a:rPr>
              <a:t>14 Activities | 2 Weeks</a:t>
            </a:r>
            <a:endParaRPr lang="en-CA" sz="1100" b="1">
              <a:solidFill>
                <a:srgbClr val="111F53"/>
              </a:solidFill>
              <a:latin typeface="Avenir Next LT Pro" panose="020B0504020202020204" pitchFamily="34" charset="77"/>
            </a:endParaRPr>
          </a:p>
        </p:txBody>
      </p:sp>
      <p:sp>
        <p:nvSpPr>
          <p:cNvPr id="34" name="TextBox 33">
            <a:extLst>
              <a:ext uri="{FF2B5EF4-FFF2-40B4-BE49-F238E27FC236}">
                <a16:creationId xmlns:a16="http://schemas.microsoft.com/office/drawing/2014/main" id="{295E73A4-D946-A00A-61CE-D214E7F93A6D}"/>
              </a:ext>
            </a:extLst>
          </p:cNvPr>
          <p:cNvSpPr txBox="1"/>
          <p:nvPr/>
        </p:nvSpPr>
        <p:spPr>
          <a:xfrm>
            <a:off x="10282802" y="4171740"/>
            <a:ext cx="1736599" cy="415498"/>
          </a:xfrm>
          <a:prstGeom prst="rect">
            <a:avLst/>
          </a:prstGeom>
          <a:noFill/>
        </p:spPr>
        <p:txBody>
          <a:bodyPr wrap="square" lIns="91440" tIns="45720" rIns="91440" bIns="45720" anchor="t">
            <a:spAutoFit/>
          </a:bodyPr>
          <a:lstStyle/>
          <a:p>
            <a:r>
              <a:rPr lang="en-US" sz="1100" b="1">
                <a:solidFill>
                  <a:srgbClr val="111F53"/>
                </a:solidFill>
                <a:latin typeface="Avenir Next LT Pro"/>
                <a:hlinkClick r:id="rId24"/>
              </a:rPr>
              <a:t>Cooking Tips</a:t>
            </a:r>
            <a:br>
              <a:rPr lang="en-US" sz="1100" b="1">
                <a:latin typeface="Avenir Next LT Pro"/>
              </a:rPr>
            </a:br>
            <a:r>
              <a:rPr lang="en-US" sz="1000">
                <a:solidFill>
                  <a:srgbClr val="111F53"/>
                </a:solidFill>
                <a:latin typeface="Avenir Next LT Pro"/>
              </a:rPr>
              <a:t>10 Activities | 2 Weeks</a:t>
            </a:r>
            <a:endParaRPr lang="en-US" sz="1000">
              <a:solidFill>
                <a:srgbClr val="111F53"/>
              </a:solidFill>
            </a:endParaRPr>
          </a:p>
        </p:txBody>
      </p:sp>
      <p:sp>
        <p:nvSpPr>
          <p:cNvPr id="40" name="TextBox 39">
            <a:extLst>
              <a:ext uri="{FF2B5EF4-FFF2-40B4-BE49-F238E27FC236}">
                <a16:creationId xmlns:a16="http://schemas.microsoft.com/office/drawing/2014/main" id="{7D1D0FC3-FB80-ACA8-48D7-1748B1DA0DC3}"/>
              </a:ext>
            </a:extLst>
          </p:cNvPr>
          <p:cNvSpPr txBox="1"/>
          <p:nvPr/>
        </p:nvSpPr>
        <p:spPr>
          <a:xfrm>
            <a:off x="4681109" y="6221722"/>
            <a:ext cx="1628090" cy="600164"/>
          </a:xfrm>
          <a:prstGeom prst="rect">
            <a:avLst/>
          </a:prstGeom>
          <a:noFill/>
        </p:spPr>
        <p:txBody>
          <a:bodyPr wrap="square" lIns="91440" tIns="45720" rIns="91440" bIns="45720" anchor="t">
            <a:spAutoFit/>
          </a:bodyPr>
          <a:lstStyle/>
          <a:p>
            <a:r>
              <a:rPr lang="en-US" sz="1100" b="1">
                <a:solidFill>
                  <a:srgbClr val="111F53"/>
                </a:solidFill>
                <a:latin typeface="Avenir Next LT Pro"/>
                <a:hlinkClick r:id="rId25"/>
              </a:rPr>
              <a:t>Blue Light &amp; Eye Health for Adults</a:t>
            </a:r>
            <a:br>
              <a:rPr lang="en-US" sz="1100" b="1">
                <a:solidFill>
                  <a:srgbClr val="111F53"/>
                </a:solidFill>
                <a:latin typeface="Avenir Next LT Pro"/>
              </a:rPr>
            </a:br>
            <a:r>
              <a:rPr lang="en-US" sz="1100">
                <a:solidFill>
                  <a:srgbClr val="111F53"/>
                </a:solidFill>
                <a:latin typeface="Avenir Next LT Pro"/>
              </a:rPr>
              <a:t>9 Activities | 2 Weeks</a:t>
            </a:r>
            <a:endParaRPr lang="en-US" sz="1100" b="1">
              <a:solidFill>
                <a:srgbClr val="111F53"/>
              </a:solidFill>
            </a:endParaRPr>
          </a:p>
        </p:txBody>
      </p:sp>
      <p:sp>
        <p:nvSpPr>
          <p:cNvPr id="41" name="TextBox 40">
            <a:extLst>
              <a:ext uri="{FF2B5EF4-FFF2-40B4-BE49-F238E27FC236}">
                <a16:creationId xmlns:a16="http://schemas.microsoft.com/office/drawing/2014/main" id="{3108F092-CB5D-6369-D67F-5234B992DD25}"/>
              </a:ext>
            </a:extLst>
          </p:cNvPr>
          <p:cNvSpPr txBox="1"/>
          <p:nvPr/>
        </p:nvSpPr>
        <p:spPr>
          <a:xfrm>
            <a:off x="6529328" y="6221722"/>
            <a:ext cx="1657132" cy="430887"/>
          </a:xfrm>
          <a:prstGeom prst="rect">
            <a:avLst/>
          </a:prstGeom>
          <a:noFill/>
        </p:spPr>
        <p:txBody>
          <a:bodyPr wrap="square" lIns="91440" tIns="45720" rIns="91440" bIns="45720" anchor="t">
            <a:spAutoFit/>
          </a:bodyPr>
          <a:lstStyle/>
          <a:p>
            <a:r>
              <a:rPr lang="en-US" sz="1100" b="1">
                <a:solidFill>
                  <a:srgbClr val="111F53"/>
                </a:solidFill>
                <a:latin typeface="Avenir Next LT Pro"/>
                <a:hlinkClick r:id="rId26"/>
              </a:rPr>
              <a:t>Stress Less</a:t>
            </a:r>
            <a:br>
              <a:rPr lang="en-US" sz="1100" b="1">
                <a:solidFill>
                  <a:srgbClr val="111F53"/>
                </a:solidFill>
                <a:latin typeface="Avenir Next LT Pro"/>
              </a:rPr>
            </a:br>
            <a:r>
              <a:rPr lang="en-US" sz="1100">
                <a:solidFill>
                  <a:srgbClr val="111F53"/>
                </a:solidFill>
                <a:latin typeface="Avenir Next LT Pro"/>
              </a:rPr>
              <a:t>18 Activities | 2 Weeks</a:t>
            </a:r>
            <a:endParaRPr lang="en-US" sz="1100" b="1">
              <a:solidFill>
                <a:srgbClr val="111F53"/>
              </a:solidFill>
            </a:endParaRPr>
          </a:p>
        </p:txBody>
      </p:sp>
      <p:sp>
        <p:nvSpPr>
          <p:cNvPr id="43" name="TextBox 42">
            <a:extLst>
              <a:ext uri="{FF2B5EF4-FFF2-40B4-BE49-F238E27FC236}">
                <a16:creationId xmlns:a16="http://schemas.microsoft.com/office/drawing/2014/main" id="{E188FB6A-FC63-D5D5-7A82-ABA04507920D}"/>
              </a:ext>
            </a:extLst>
          </p:cNvPr>
          <p:cNvSpPr txBox="1"/>
          <p:nvPr/>
        </p:nvSpPr>
        <p:spPr>
          <a:xfrm>
            <a:off x="8406589" y="6242911"/>
            <a:ext cx="1657133" cy="430887"/>
          </a:xfrm>
          <a:prstGeom prst="rect">
            <a:avLst/>
          </a:prstGeom>
          <a:noFill/>
        </p:spPr>
        <p:txBody>
          <a:bodyPr wrap="square" lIns="91440" tIns="45720" rIns="91440" bIns="45720" anchor="t">
            <a:spAutoFit/>
          </a:bodyPr>
          <a:lstStyle/>
          <a:p>
            <a:r>
              <a:rPr lang="en-CA" sz="1100" b="1">
                <a:solidFill>
                  <a:srgbClr val="111F53"/>
                </a:solidFill>
                <a:latin typeface="Avenir Next LT Pro" panose="020B0504020202020204" pitchFamily="34" charset="77"/>
                <a:hlinkClick r:id="rId27"/>
              </a:rPr>
              <a:t>Mindfulness at Work</a:t>
            </a:r>
            <a:br>
              <a:rPr lang="en-CA" sz="1100" b="1">
                <a:solidFill>
                  <a:srgbClr val="111F53"/>
                </a:solidFill>
                <a:latin typeface="Avenir Next LT Pro" panose="020B0504020202020204" pitchFamily="34" charset="77"/>
              </a:rPr>
            </a:br>
            <a:r>
              <a:rPr lang="en-US" sz="1100">
                <a:solidFill>
                  <a:srgbClr val="111F53"/>
                </a:solidFill>
                <a:latin typeface="Avenir Next LT Pro"/>
              </a:rPr>
              <a:t>10 Activities | 2 Weeks</a:t>
            </a:r>
            <a:endParaRPr lang="en-CA" sz="1100" b="1">
              <a:solidFill>
                <a:srgbClr val="111F53"/>
              </a:solidFill>
              <a:latin typeface="Avenir Next LT Pro" panose="020B0504020202020204" pitchFamily="34" charset="77"/>
            </a:endParaRPr>
          </a:p>
        </p:txBody>
      </p:sp>
      <p:sp>
        <p:nvSpPr>
          <p:cNvPr id="58" name="TextBox 57">
            <a:extLst>
              <a:ext uri="{FF2B5EF4-FFF2-40B4-BE49-F238E27FC236}">
                <a16:creationId xmlns:a16="http://schemas.microsoft.com/office/drawing/2014/main" id="{AFC45323-86B4-60F2-E524-265E5185A815}"/>
              </a:ext>
            </a:extLst>
          </p:cNvPr>
          <p:cNvSpPr txBox="1"/>
          <p:nvPr/>
        </p:nvSpPr>
        <p:spPr>
          <a:xfrm>
            <a:off x="10282802" y="6242911"/>
            <a:ext cx="1736599" cy="415498"/>
          </a:xfrm>
          <a:prstGeom prst="rect">
            <a:avLst/>
          </a:prstGeom>
          <a:noFill/>
        </p:spPr>
        <p:txBody>
          <a:bodyPr wrap="square" lIns="91440" tIns="45720" rIns="91440" bIns="45720" anchor="t">
            <a:spAutoFit/>
          </a:bodyPr>
          <a:lstStyle/>
          <a:p>
            <a:r>
              <a:rPr lang="en-US" sz="1100" b="1">
                <a:solidFill>
                  <a:srgbClr val="111F53"/>
                </a:solidFill>
                <a:latin typeface="Avenir Next LT Pro"/>
                <a:hlinkClick r:id="rId28"/>
              </a:rPr>
              <a:t>Create your Calm</a:t>
            </a:r>
            <a:br>
              <a:rPr lang="en-US" sz="1100" b="1">
                <a:latin typeface="Avenir Next LT Pro"/>
              </a:rPr>
            </a:br>
            <a:r>
              <a:rPr lang="en-US" sz="1000">
                <a:solidFill>
                  <a:srgbClr val="111F53"/>
                </a:solidFill>
                <a:latin typeface="Avenir Next LT Pro"/>
              </a:rPr>
              <a:t>14 Activities | 2 Weeks</a:t>
            </a:r>
            <a:endParaRPr lang="en-US" sz="1000">
              <a:solidFill>
                <a:srgbClr val="111F53"/>
              </a:solidFill>
            </a:endParaRPr>
          </a:p>
        </p:txBody>
      </p:sp>
    </p:spTree>
    <p:extLst>
      <p:ext uri="{BB962C8B-B14F-4D97-AF65-F5344CB8AC3E}">
        <p14:creationId xmlns:p14="http://schemas.microsoft.com/office/powerpoint/2010/main" val="9376801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e630b573-bf5a-46f0-8617-d672a07900f4">Open</Status>
    <_ip_UnifiedCompliancePolicyUIAction xmlns="http://schemas.microsoft.com/sharepoint/v3" xsi:nil="true"/>
    <lcf76f155ced4ddcb4097134ff3c332f xmlns="e630b573-bf5a-46f0-8617-d672a07900f4">
      <Terms xmlns="http://schemas.microsoft.com/office/infopath/2007/PartnerControls"/>
    </lcf76f155ced4ddcb4097134ff3c332f>
    <Owner xmlns="e630b573-bf5a-46f0-8617-d672a07900f4">
      <UserInfo>
        <DisplayName/>
        <AccountId xsi:nil="true"/>
        <AccountType/>
      </UserInfo>
    </Owner>
    <_ip_UnifiedCompliancePolicyProperties xmlns="http://schemas.microsoft.com/sharepoint/v3" xsi:nil="true"/>
    <TaxCatchAll xmlns="56590ad3-9c91-4b45-a023-9d56e725912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24D667BF69384E9AF378DF0344A843" ma:contentTypeVersion="22" ma:contentTypeDescription="Create a new document." ma:contentTypeScope="" ma:versionID="624edc8336f4a3c19f95bcb43a215909">
  <xsd:schema xmlns:xsd="http://www.w3.org/2001/XMLSchema" xmlns:xs="http://www.w3.org/2001/XMLSchema" xmlns:p="http://schemas.microsoft.com/office/2006/metadata/properties" xmlns:ns1="http://schemas.microsoft.com/sharepoint/v3" xmlns:ns2="56590ad3-9c91-4b45-a023-9d56e7259124" xmlns:ns3="e630b573-bf5a-46f0-8617-d672a07900f4" targetNamespace="http://schemas.microsoft.com/office/2006/metadata/properties" ma:root="true" ma:fieldsID="038308d82d3de023ce78996144e053c3" ns1:_="" ns2:_="" ns3:_="">
    <xsd:import namespace="http://schemas.microsoft.com/sharepoint/v3"/>
    <xsd:import namespace="56590ad3-9c91-4b45-a023-9d56e7259124"/>
    <xsd:import namespace="e630b573-bf5a-46f0-8617-d672a07900f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1:_ip_UnifiedCompliancePolicyProperties" minOccurs="0"/>
                <xsd:element ref="ns1:_ip_UnifiedCompliancePolicyUIAction" minOccurs="0"/>
                <xsd:element ref="ns3:MediaServiceObjectDetectorVersions" minOccurs="0"/>
                <xsd:element ref="ns3:MediaServiceSearchProperties" minOccurs="0"/>
                <xsd:element ref="ns3:Owner" minOccurs="0"/>
                <xsd:element ref="ns3:Statu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590ad3-9c91-4b45-a023-9d56e72591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b2e945-9370-4434-b10e-5aad321f5e86}" ma:internalName="TaxCatchAll" ma:showField="CatchAllData" ma:web="56590ad3-9c91-4b45-a023-9d56e72591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630b573-bf5a-46f0-8617-d672a07900f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34768de-7aad-49e4-b662-f8ca1ad3c1d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Owner" ma:index="25" nillable="true" ma:displayName="Owner" ma:format="Dropdown" ma:list="UserInfo" ma:SharePointGroup="0"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26" nillable="true" ma:displayName="Status" ma:default="Open" ma:format="Dropdown" ma:internalName="Status">
      <xsd:simpleType>
        <xsd:union memberTypes="dms:Text">
          <xsd:simpleType>
            <xsd:restriction base="dms:Choice">
              <xsd:enumeration value="Open"/>
              <xsd:enumeration value="In-Progress"/>
              <xsd:enumeration value="Complete"/>
            </xsd:restriction>
          </xsd:simpleType>
        </xsd:unio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46E665-0F64-40BB-96B6-478D77211D29}">
  <ds:schemaRefs>
    <ds:schemaRef ds:uri="56590ad3-9c91-4b45-a023-9d56e7259124"/>
    <ds:schemaRef ds:uri="e630b573-bf5a-46f0-8617-d672a07900f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1974032-BEEB-4805-AA57-5DDBB7F65C13}">
  <ds:schemaRefs>
    <ds:schemaRef ds:uri="56590ad3-9c91-4b45-a023-9d56e7259124"/>
    <ds:schemaRef ds:uri="e630b573-bf5a-46f0-8617-d672a07900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DFFE4DE-88C2-459A-966B-5A575B0FCB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cp:revision>
  <dcterms:created xsi:type="dcterms:W3CDTF">2025-03-13T14:15:30Z</dcterms:created>
  <dcterms:modified xsi:type="dcterms:W3CDTF">2025-06-17T22:28:21Z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0x010100AA24D667BF69384E9AF378DF0344A843</vt:lpwstr>
  </property>
  <property fmtid="{D5CDD505-2E9C-101B-9397-08002B2CF9AE}" pid="3" name="MediaServiceImageTags">
    <vt:lpwstr/>
  </property>
</Properties>
</file>