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14"/>
  </p:notesMasterIdLst>
  <p:sldIdLst>
    <p:sldId id="303" r:id="rId5"/>
    <p:sldId id="258" r:id="rId6"/>
    <p:sldId id="293" r:id="rId7"/>
    <p:sldId id="295" r:id="rId8"/>
    <p:sldId id="304" r:id="rId9"/>
    <p:sldId id="296" r:id="rId10"/>
    <p:sldId id="301" r:id="rId11"/>
    <p:sldId id="264" r:id="rId12"/>
    <p:sldId id="297" r:id="rId13"/>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D1B2"/>
    <a:srgbClr val="FAFCFE"/>
    <a:srgbClr val="142C66"/>
    <a:srgbClr val="0085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5481544-4C48-4180-029B-F440A4B65049}" v="1" dt="2025-04-30T15:19:53.517"/>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970"/>
    <p:restoredTop sz="94680"/>
  </p:normalViewPr>
  <p:slideViewPr>
    <p:cSldViewPr snapToGrid="0">
      <p:cViewPr>
        <p:scale>
          <a:sx n="51" d="100"/>
          <a:sy n="51" d="100"/>
        </p:scale>
        <p:origin x="2048" y="12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143000" y="685800"/>
            <a:ext cx="4572000" cy="3429000"/>
          </a:xfrm>
          <a:prstGeom prst="rect">
            <a:avLst/>
          </a:prstGeom>
        </p:spPr>
        <p:txBody>
          <a:bodyPr/>
          <a:lstStyle/>
          <a:p>
            <a:endParaRPr/>
          </a:p>
        </p:txBody>
      </p:sp>
      <p:sp>
        <p:nvSpPr>
          <p:cNvPr id="149" name="Shape 14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b="1" dirty="0"/>
              <a:t>76% of employees </a:t>
            </a:r>
            <a:r>
              <a:rPr lang="en-CA" b="1" i="0" dirty="0">
                <a:solidFill>
                  <a:srgbClr val="253053"/>
                </a:solidFill>
                <a:effectLst/>
                <a:latin typeface="Lato" panose="020F0502020204030203" pitchFamily="34" charset="0"/>
              </a:rPr>
              <a:t>experience burnout at least occasionally: </a:t>
            </a:r>
            <a:r>
              <a:rPr lang="en-CA" b="0" i="0" dirty="0">
                <a:solidFill>
                  <a:srgbClr val="253053"/>
                </a:solidFill>
                <a:effectLst/>
                <a:latin typeface="Lato" panose="020F0502020204030203" pitchFamily="34" charset="0"/>
              </a:rPr>
              <a:t>https://</a:t>
            </a:r>
            <a:r>
              <a:rPr lang="en-CA" b="0" i="0" dirty="0" err="1">
                <a:solidFill>
                  <a:srgbClr val="253053"/>
                </a:solidFill>
                <a:effectLst/>
                <a:latin typeface="Lato" panose="020F0502020204030203" pitchFamily="34" charset="0"/>
              </a:rPr>
              <a:t>hubstaff.com</a:t>
            </a:r>
            <a:r>
              <a:rPr lang="en-CA" b="0" i="0" dirty="0">
                <a:solidFill>
                  <a:srgbClr val="253053"/>
                </a:solidFill>
                <a:effectLst/>
                <a:latin typeface="Lato" panose="020F0502020204030203" pitchFamily="34" charset="0"/>
              </a:rPr>
              <a:t>/blog/burnout-statistics-workplace/ </a:t>
            </a:r>
            <a:endParaRPr lang="en-CA" b="0" dirty="0"/>
          </a:p>
          <a:p>
            <a:r>
              <a:rPr lang="en-CA" b="1" dirty="0"/>
              <a:t>1 in 5 employees struggle with a mental health challenge annually.</a:t>
            </a:r>
            <a:r>
              <a:rPr lang="en-CA" dirty="0"/>
              <a:t> https://</a:t>
            </a:r>
            <a:r>
              <a:rPr lang="en-CA" dirty="0" err="1"/>
              <a:t>www.forbes.com</a:t>
            </a:r>
            <a:r>
              <a:rPr lang="en-CA" dirty="0"/>
              <a:t>/sites/</a:t>
            </a:r>
            <a:r>
              <a:rPr lang="en-CA" dirty="0" err="1"/>
              <a:t>amymorin</a:t>
            </a:r>
            <a:r>
              <a:rPr lang="en-CA" dirty="0"/>
              <a:t>/2017/02/16/1-in-5-employees-has-a-mental-health-problem-heres-what-business-leaders-can-do-about-it/</a:t>
            </a:r>
          </a:p>
          <a:p>
            <a:r>
              <a:rPr lang="en-CA" b="1" dirty="0"/>
              <a:t>70% of caregivers experience work disruptions due to their responsibilities. </a:t>
            </a:r>
            <a:r>
              <a:rPr lang="en-CA" b="0" dirty="0"/>
              <a:t>https://</a:t>
            </a:r>
            <a:r>
              <a:rPr lang="en-CA" b="0" dirty="0" err="1"/>
              <a:t>www.caregiver.org</a:t>
            </a:r>
            <a:r>
              <a:rPr lang="en-CA" b="0" dirty="0"/>
              <a:t>/resource/caregiver-statistics-work-and-caregiving/</a:t>
            </a:r>
          </a:p>
          <a:p>
            <a:r>
              <a:rPr lang="en-CA" b="1" dirty="0"/>
              <a:t>9 out of 10 employees with substance use concerns do not seek traditional help.</a:t>
            </a:r>
            <a:r>
              <a:rPr lang="en-CA" dirty="0"/>
              <a:t> Stigma and fear of professional repercussions often prevent employees from seeking assistance for substance use issues.</a:t>
            </a:r>
          </a:p>
          <a:p>
            <a:endParaRPr lang="en-US" dirty="0"/>
          </a:p>
        </p:txBody>
      </p:sp>
    </p:spTree>
    <p:extLst>
      <p:ext uri="{BB962C8B-B14F-4D97-AF65-F5344CB8AC3E}">
        <p14:creationId xmlns:p14="http://schemas.microsoft.com/office/powerpoint/2010/main" val="18409138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latin typeface="Calibri"/>
                <a:ea typeface="Calibri"/>
                <a:cs typeface="Calibri"/>
              </a:rPr>
              <a:t>98% </a:t>
            </a:r>
            <a:r>
              <a:rPr lang="en-US"/>
              <a:t>members don’t leave their jobs or families to receive care</a:t>
            </a:r>
            <a:endParaRPr lang="en-US">
              <a:latin typeface="Calibri"/>
              <a:ea typeface="Calibri"/>
              <a:cs typeface="Calibri"/>
            </a:endParaRPr>
          </a:p>
        </p:txBody>
      </p:sp>
    </p:spTree>
    <p:extLst>
      <p:ext uri="{BB962C8B-B14F-4D97-AF65-F5344CB8AC3E}">
        <p14:creationId xmlns:p14="http://schemas.microsoft.com/office/powerpoint/2010/main" val="33872276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3C4855-360B-2E29-356F-4CC05A7917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DDB3D7-A5FF-DCDF-BF8E-DA54624D40B8}"/>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D93E458-0687-F678-E854-9231B852218E}"/>
              </a:ext>
            </a:extLst>
          </p:cNvPr>
          <p:cNvSpPr>
            <a:spLocks noGrp="1"/>
          </p:cNvSpPr>
          <p:nvPr>
            <p:ph type="body" idx="1"/>
          </p:nvPr>
        </p:nvSpPr>
        <p:spPr/>
        <p:txBody>
          <a:bodyPr/>
          <a:lstStyle/>
          <a:p>
            <a:r>
              <a:rPr lang="en-US">
                <a:latin typeface="Calibri"/>
                <a:ea typeface="Calibri"/>
                <a:cs typeface="Calibri"/>
              </a:rPr>
              <a:t>98% </a:t>
            </a:r>
            <a:r>
              <a:rPr lang="en-US"/>
              <a:t>members don’t leave their jobs or families to receive care</a:t>
            </a:r>
            <a:endParaRPr lang="en-US">
              <a:latin typeface="Calibri"/>
              <a:ea typeface="Calibri"/>
              <a:cs typeface="Calibri"/>
            </a:endParaRPr>
          </a:p>
        </p:txBody>
      </p:sp>
    </p:spTree>
    <p:extLst>
      <p:ext uri="{BB962C8B-B14F-4D97-AF65-F5344CB8AC3E}">
        <p14:creationId xmlns:p14="http://schemas.microsoft.com/office/powerpoint/2010/main" val="35028622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18D92A-1525-6CD0-698A-CFBEF5467D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32B758-0AE9-7D14-6FCE-165D0D1843FF}"/>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7CB4059-2D6A-2861-2B1C-7440B238C2BF}"/>
              </a:ext>
            </a:extLst>
          </p:cNvPr>
          <p:cNvSpPr>
            <a:spLocks noGrp="1"/>
          </p:cNvSpPr>
          <p:nvPr>
            <p:ph type="body" idx="1"/>
          </p:nvPr>
        </p:nvSpPr>
        <p:spPr/>
        <p:txBody>
          <a:bodyPr/>
          <a:lstStyle/>
          <a:p>
            <a:r>
              <a:rPr lang="en-US">
                <a:latin typeface="Calibri"/>
                <a:ea typeface="Calibri"/>
                <a:cs typeface="Calibri"/>
              </a:rPr>
              <a:t>98% </a:t>
            </a:r>
            <a:r>
              <a:rPr lang="en-US"/>
              <a:t>members don’t leave their jobs or families to receive care</a:t>
            </a:r>
            <a:endParaRPr lang="en-US">
              <a:latin typeface="Calibri"/>
              <a:ea typeface="Calibri"/>
              <a:cs typeface="Calibri"/>
            </a:endParaRPr>
          </a:p>
        </p:txBody>
      </p:sp>
    </p:spTree>
    <p:extLst>
      <p:ext uri="{BB962C8B-B14F-4D97-AF65-F5344CB8AC3E}">
        <p14:creationId xmlns:p14="http://schemas.microsoft.com/office/powerpoint/2010/main" val="42671960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67EBE7-5CF1-687D-CB64-974AAAEFF8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25D491-4AFE-6C41-E5EC-3BF21C7F710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A6EA32E-0280-895C-B270-45590A24BB13}"/>
              </a:ext>
            </a:extLst>
          </p:cNvPr>
          <p:cNvSpPr>
            <a:spLocks noGrp="1"/>
          </p:cNvSpPr>
          <p:nvPr>
            <p:ph type="body" idx="1"/>
          </p:nvPr>
        </p:nvSpPr>
        <p:spPr/>
        <p:txBody>
          <a:bodyPr/>
          <a:lstStyle/>
          <a:p>
            <a:r>
              <a:rPr lang="en-US">
                <a:latin typeface="Calibri"/>
                <a:ea typeface="Calibri"/>
                <a:cs typeface="Calibri"/>
              </a:rPr>
              <a:t>98% </a:t>
            </a:r>
            <a:r>
              <a:rPr lang="en-US"/>
              <a:t>members don’t leave their jobs or families to receive care</a:t>
            </a:r>
            <a:endParaRPr lang="en-US">
              <a:latin typeface="Calibri"/>
              <a:ea typeface="Calibri"/>
              <a:cs typeface="Calibri"/>
            </a:endParaRPr>
          </a:p>
        </p:txBody>
      </p:sp>
    </p:spTree>
    <p:extLst>
      <p:ext uri="{BB962C8B-B14F-4D97-AF65-F5344CB8AC3E}">
        <p14:creationId xmlns:p14="http://schemas.microsoft.com/office/powerpoint/2010/main" val="26655237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236A61-E6A9-1D3B-AE04-77CF873BA5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775CFC-A123-A039-315E-09042079786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FEA3769-0D83-F5CE-6B4F-A23B9B975E47}"/>
              </a:ext>
            </a:extLst>
          </p:cNvPr>
          <p:cNvSpPr>
            <a:spLocks noGrp="1"/>
          </p:cNvSpPr>
          <p:nvPr>
            <p:ph type="body" idx="1"/>
          </p:nvPr>
        </p:nvSpPr>
        <p:spPr/>
        <p:txBody>
          <a:bodyPr/>
          <a:lstStyle/>
          <a:p>
            <a:r>
              <a:rPr lang="en-US">
                <a:latin typeface="Calibri"/>
                <a:ea typeface="Calibri"/>
                <a:cs typeface="Calibri"/>
              </a:rPr>
              <a:t>98% </a:t>
            </a:r>
            <a:r>
              <a:rPr lang="en-US"/>
              <a:t>members don’t leave their jobs or families to receive care</a:t>
            </a:r>
            <a:endParaRPr lang="en-US">
              <a:latin typeface="Calibri"/>
              <a:ea typeface="Calibri"/>
              <a:cs typeface="Calibri"/>
            </a:endParaRPr>
          </a:p>
        </p:txBody>
      </p:sp>
    </p:spTree>
    <p:extLst>
      <p:ext uri="{BB962C8B-B14F-4D97-AF65-F5344CB8AC3E}">
        <p14:creationId xmlns:p14="http://schemas.microsoft.com/office/powerpoint/2010/main" val="3255731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lnSpc>
                <a:spcPct val="115000"/>
              </a:lnSpc>
              <a:spcBef>
                <a:spcPts val="1200"/>
              </a:spcBef>
              <a:spcAft>
                <a:spcPts val="1200"/>
              </a:spcAft>
            </a:pPr>
            <a:r>
              <a:rPr lang="en-US" sz="1800" b="0"/>
              <a:t>Why </a:t>
            </a:r>
            <a:r>
              <a:rPr lang="en-US" sz="1800" b="0" err="1"/>
              <a:t>LifeSpeak</a:t>
            </a:r>
            <a:r>
              <a:rPr lang="en-US" sz="1800" b="0"/>
              <a:t>?</a:t>
            </a:r>
          </a:p>
          <a:p>
            <a:pPr marL="0" marR="0">
              <a:lnSpc>
                <a:spcPct val="115000"/>
              </a:lnSpc>
              <a:spcBef>
                <a:spcPts val="1200"/>
              </a:spcBef>
              <a:spcAft>
                <a:spcPts val="1200"/>
              </a:spcAft>
            </a:pPr>
            <a:endParaRPr lang="en-US" sz="1800" b="0"/>
          </a:p>
          <a:p>
            <a:pPr marL="0" marR="0">
              <a:lnSpc>
                <a:spcPct val="115000"/>
              </a:lnSpc>
              <a:spcBef>
                <a:spcPts val="1200"/>
              </a:spcBef>
              <a:spcAft>
                <a:spcPts val="1200"/>
              </a:spcAft>
            </a:pPr>
            <a:r>
              <a:rPr lang="en-US" sz="1800" b="0" i="1"/>
              <a:t>[LONGER VERSION]</a:t>
            </a:r>
          </a:p>
          <a:p>
            <a:pPr marL="0" marR="0">
              <a:lnSpc>
                <a:spcPct val="115000"/>
              </a:lnSpc>
              <a:spcBef>
                <a:spcPts val="1200"/>
              </a:spcBef>
              <a:spcAft>
                <a:spcPts val="1200"/>
              </a:spcAft>
            </a:pPr>
            <a:endParaRPr lang="en-US" sz="1800" b="1"/>
          </a:p>
          <a:p>
            <a:pPr marL="0" marR="0" lvl="0" indent="0" algn="l" defTabSz="914400" rtl="0" eaLnBrk="1" fontAlgn="auto" latinLnBrk="0" hangingPunct="1">
              <a:lnSpc>
                <a:spcPct val="115000"/>
              </a:lnSpc>
              <a:spcBef>
                <a:spcPts val="1200"/>
              </a:spcBef>
              <a:spcAft>
                <a:spcPts val="1200"/>
              </a:spcAft>
              <a:buClrTx/>
              <a:buSzTx/>
              <a:buFontTx/>
              <a:buNone/>
              <a:tabLst/>
              <a:defRPr/>
            </a:pPr>
            <a:r>
              <a:rPr lang="en-US" sz="1800" b="1">
                <a:effectLst/>
                <a:latin typeface="Georgia" panose="02040502050405020303" pitchFamily="18" charset="0"/>
                <a:ea typeface="Times New Roman" panose="02020603050405020304" pitchFamily="18" charset="0"/>
                <a:cs typeface="Times New Roman" panose="02020603050405020304" pitchFamily="18" charset="0"/>
              </a:rPr>
              <a:t>Current Challenges  in the Industry:</a:t>
            </a:r>
            <a:endParaRPr lang="en-US" sz="1800" b="1"/>
          </a:p>
          <a:p>
            <a:pPr marL="298450" marR="269875" lvl="0" indent="-285750" defTabSz="914400" eaLnBrk="1" fontAlgn="auto" latinLnBrk="0" hangingPunct="1">
              <a:lnSpc>
                <a:spcPct val="100000"/>
              </a:lnSpc>
              <a:spcBef>
                <a:spcPts val="100"/>
              </a:spcBef>
              <a:spcAft>
                <a:spcPts val="0"/>
              </a:spcAft>
              <a:buClrTx/>
              <a:buSzTx/>
              <a:buFont typeface="Arial" panose="020B0604020202020204" pitchFamily="34" charset="0"/>
              <a:buChar char="•"/>
              <a:tabLst/>
              <a:defRPr/>
            </a:pPr>
            <a:r>
              <a:rPr lang="en-US" sz="1800" err="1"/>
              <a:t>LifeSpeak</a:t>
            </a:r>
            <a:r>
              <a:rPr lang="en-US" sz="1800"/>
              <a:t> has been at the forefront of wellbeing for over 20 years. We’ve seen firsthand several industry challenges </a:t>
            </a:r>
          </a:p>
          <a:p>
            <a:pPr marL="298450" marR="269875" lvl="0" indent="-285750" defTabSz="914400" eaLnBrk="1" fontAlgn="auto" latinLnBrk="0" hangingPunct="1">
              <a:lnSpc>
                <a:spcPct val="100000"/>
              </a:lnSpc>
              <a:spcBef>
                <a:spcPts val="100"/>
              </a:spcBef>
              <a:spcAft>
                <a:spcPts val="0"/>
              </a:spcAft>
              <a:buClrTx/>
              <a:buSzTx/>
              <a:buFont typeface="Arial" panose="020B0604020202020204" pitchFamily="34" charset="0"/>
              <a:buChar char="•"/>
              <a:tabLst/>
              <a:defRPr/>
            </a:pPr>
            <a:r>
              <a:rPr lang="en-US" sz="1800">
                <a:effectLst/>
                <a:latin typeface="Georgia" panose="02040502050405020303" pitchFamily="18" charset="0"/>
                <a:ea typeface="Times New Roman" panose="02020603050405020304" pitchFamily="18" charset="0"/>
                <a:cs typeface="Times New Roman" panose="02020603050405020304" pitchFamily="18" charset="0"/>
              </a:rPr>
              <a:t>Most wellness solutions today suffer from one or more of the following:</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p>
            <a:pPr marL="755650" marR="269875" lvl="1" indent="-285750" defTabSz="914400" eaLnBrk="1" fontAlgn="auto" latinLnBrk="0" hangingPunct="1">
              <a:lnSpc>
                <a:spcPct val="100000"/>
              </a:lnSpc>
              <a:spcBef>
                <a:spcPts val="100"/>
              </a:spcBef>
              <a:spcAft>
                <a:spcPts val="0"/>
              </a:spcAft>
              <a:buClrTx/>
              <a:buSzTx/>
              <a:buFont typeface="Arial" panose="020B0604020202020204" pitchFamily="34" charset="0"/>
              <a:buChar char="•"/>
              <a:tabLst/>
              <a:defRPr/>
            </a:pPr>
            <a:r>
              <a:rPr lang="en-US" sz="1800">
                <a:effectLst/>
                <a:latin typeface="Georgia" panose="02040502050405020303" pitchFamily="18" charset="0"/>
                <a:ea typeface="Times New Roman" panose="02020603050405020304" pitchFamily="18" charset="0"/>
                <a:cs typeface="Times New Roman" panose="02020603050405020304" pitchFamily="18" charset="0"/>
              </a:rPr>
              <a:t>Content-only offerings with no option for human interaction, limited to artificially isolated content areas like physical, mental, or nutritional wellness, with a resulting disjointed experience that asks members to utilize multiple apps to meet their needs</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p>
            <a:pPr marL="755650" marR="269875" lvl="1" indent="-285750" defTabSz="914400" eaLnBrk="1" fontAlgn="auto" latinLnBrk="0" hangingPunct="1">
              <a:lnSpc>
                <a:spcPct val="100000"/>
              </a:lnSpc>
              <a:spcBef>
                <a:spcPts val="100"/>
              </a:spcBef>
              <a:spcAft>
                <a:spcPts val="0"/>
              </a:spcAft>
              <a:buClrTx/>
              <a:buSzTx/>
              <a:buFont typeface="Arial" panose="020B0604020202020204" pitchFamily="34" charset="0"/>
              <a:buChar char="•"/>
              <a:tabLst/>
              <a:defRPr/>
            </a:pPr>
            <a:r>
              <a:rPr lang="en-US" sz="1800">
                <a:effectLst/>
                <a:highlight>
                  <a:srgbClr val="FFFFFF"/>
                </a:highlight>
                <a:latin typeface="Georgia" panose="02040502050405020303" pitchFamily="18" charset="0"/>
                <a:ea typeface="Times New Roman" panose="02020603050405020304" pitchFamily="18" charset="0"/>
                <a:cs typeface="Times New Roman" panose="02020603050405020304" pitchFamily="18" charset="0"/>
              </a:rPr>
              <a:t>A focus on education *or* practice *or* expert support</a:t>
            </a:r>
            <a:r>
              <a:rPr lang="en-US" sz="1800">
                <a:effectLst/>
                <a:latin typeface="Georgia" panose="02040502050405020303" pitchFamily="18" charset="0"/>
                <a:ea typeface="Times New Roman" panose="02020603050405020304" pitchFamily="18" charset="0"/>
                <a:cs typeface="Times New Roman" panose="02020603050405020304" pitchFamily="18" charset="0"/>
              </a:rPr>
              <a:t> – but not all three</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p>
            <a:pPr marL="755650" marR="269875" lvl="1" indent="-285750" defTabSz="914400" eaLnBrk="1" fontAlgn="auto" latinLnBrk="0" hangingPunct="1">
              <a:lnSpc>
                <a:spcPct val="100000"/>
              </a:lnSpc>
              <a:spcBef>
                <a:spcPts val="100"/>
              </a:spcBef>
              <a:spcAft>
                <a:spcPts val="0"/>
              </a:spcAft>
              <a:buClrTx/>
              <a:buSzTx/>
              <a:buFont typeface="Arial" panose="020B0604020202020204" pitchFamily="34" charset="0"/>
              <a:buChar char="•"/>
              <a:tabLst/>
              <a:defRPr/>
            </a:pPr>
            <a:r>
              <a:rPr lang="en-US" sz="1800">
                <a:effectLst/>
                <a:highlight>
                  <a:srgbClr val="FFFFFF"/>
                </a:highlight>
                <a:latin typeface="Georgia" panose="02040502050405020303" pitchFamily="18" charset="0"/>
                <a:ea typeface="Times New Roman" panose="02020603050405020304" pitchFamily="18" charset="0"/>
                <a:cs typeface="Times New Roman" panose="02020603050405020304" pitchFamily="18" charset="0"/>
              </a:rPr>
              <a:t>Putting the burden on the individual to find the </a:t>
            </a:r>
            <a:r>
              <a:rPr lang="en-US" sz="1800">
                <a:effectLst/>
                <a:latin typeface="Georgia" panose="02040502050405020303" pitchFamily="18" charset="0"/>
                <a:ea typeface="Times New Roman" panose="02020603050405020304" pitchFamily="18" charset="0"/>
                <a:cs typeface="Times New Roman" panose="02020603050405020304" pitchFamily="18" charset="0"/>
              </a:rPr>
              <a:t>information that will address their specific needs and goals</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p>
            <a:pPr marL="755650" marR="269875" lvl="1" indent="-285750" defTabSz="914400" eaLnBrk="1" fontAlgn="auto" latinLnBrk="0" hangingPunct="1">
              <a:lnSpc>
                <a:spcPct val="100000"/>
              </a:lnSpc>
              <a:spcBef>
                <a:spcPts val="100"/>
              </a:spcBef>
              <a:spcAft>
                <a:spcPts val="0"/>
              </a:spcAft>
              <a:buClrTx/>
              <a:buSzTx/>
              <a:buFont typeface="Arial" panose="020B0604020202020204" pitchFamily="34" charset="0"/>
              <a:buChar char="•"/>
              <a:tabLst/>
              <a:defRPr/>
            </a:pPr>
            <a:r>
              <a:rPr lang="en-US" sz="1800">
                <a:effectLst/>
                <a:highlight>
                  <a:srgbClr val="FFFFFF"/>
                </a:highlight>
                <a:latin typeface="Georgia" panose="02040502050405020303" pitchFamily="18" charset="0"/>
                <a:ea typeface="Times New Roman" panose="02020603050405020304" pitchFamily="18" charset="0"/>
                <a:cs typeface="Times New Roman" panose="02020603050405020304" pitchFamily="18" charset="0"/>
              </a:rPr>
              <a:t>Point-in-time input disconnected from a longer journey</a:t>
            </a:r>
            <a:endParaRPr lang="en-US" sz="1800">
              <a:effectLst/>
              <a:highlight>
                <a:srgbClr val="FFFFFF"/>
              </a:highlight>
              <a:latin typeface="Arial" panose="020B0604020202020204" pitchFamily="34" charset="0"/>
              <a:ea typeface="Times New Roman" panose="02020603050405020304" pitchFamily="18" charset="0"/>
              <a:cs typeface="Times New Roman" panose="02020603050405020304" pitchFamily="18" charset="0"/>
            </a:endParaRPr>
          </a:p>
          <a:p>
            <a:pPr marL="755650" marR="269875" lvl="1" indent="-285750" defTabSz="914400" eaLnBrk="1" fontAlgn="auto" latinLnBrk="0" hangingPunct="1">
              <a:lnSpc>
                <a:spcPct val="100000"/>
              </a:lnSpc>
              <a:spcBef>
                <a:spcPts val="100"/>
              </a:spcBef>
              <a:spcAft>
                <a:spcPts val="0"/>
              </a:spcAft>
              <a:buClrTx/>
              <a:buSzTx/>
              <a:buFont typeface="Arial" panose="020B0604020202020204" pitchFamily="34" charset="0"/>
              <a:buChar char="•"/>
              <a:tabLst/>
              <a:defRPr/>
            </a:pPr>
            <a:r>
              <a:rPr lang="en-US" sz="1800">
                <a:effectLst/>
                <a:highlight>
                  <a:srgbClr val="FFFFFF"/>
                </a:highlight>
                <a:latin typeface="Georgia" panose="02040502050405020303" pitchFamily="18" charset="0"/>
                <a:ea typeface="Times New Roman" panose="02020603050405020304" pitchFamily="18" charset="0"/>
                <a:cs typeface="Times New Roman" panose="02020603050405020304" pitchFamily="18" charset="0"/>
              </a:rPr>
              <a:t>One-size-fits-all experience regardless of an individual’s personal profile</a:t>
            </a:r>
          </a:p>
          <a:p>
            <a:pPr marL="755650" marR="269875" lvl="1" indent="-285750" defTabSz="914400" eaLnBrk="1" fontAlgn="auto" latinLnBrk="0" hangingPunct="1">
              <a:lnSpc>
                <a:spcPct val="100000"/>
              </a:lnSpc>
              <a:spcBef>
                <a:spcPts val="100"/>
              </a:spcBef>
              <a:spcAft>
                <a:spcPts val="0"/>
              </a:spcAft>
              <a:buClrTx/>
              <a:buSzTx/>
              <a:buFont typeface="Arial" panose="020B0604020202020204" pitchFamily="34" charset="0"/>
              <a:buChar char="•"/>
              <a:tabLst/>
              <a:defRPr/>
            </a:pP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p>
            <a:pPr marL="298450" marR="269875" lvl="0" indent="-285750" defTabSz="914400" eaLnBrk="1" fontAlgn="auto" latinLnBrk="0" hangingPunct="1">
              <a:lnSpc>
                <a:spcPct val="100000"/>
              </a:lnSpc>
              <a:spcBef>
                <a:spcPts val="100"/>
              </a:spcBef>
              <a:spcAft>
                <a:spcPts val="0"/>
              </a:spcAft>
              <a:buClrTx/>
              <a:buSzTx/>
              <a:buFont typeface="Arial" panose="020B0604020202020204" pitchFamily="34" charset="0"/>
              <a:buChar char="•"/>
              <a:tabLst/>
              <a:defRPr/>
            </a:pPr>
            <a:endParaRPr lang="en-US" sz="1800"/>
          </a:p>
          <a:p>
            <a:pPr marL="0" marR="0"/>
            <a:r>
              <a:rPr lang="en-US" sz="1800" b="1" err="1">
                <a:effectLst/>
                <a:latin typeface="Georgia" panose="02040502050405020303" pitchFamily="18" charset="0"/>
                <a:ea typeface="Times New Roman" panose="02020603050405020304" pitchFamily="18" charset="0"/>
                <a:cs typeface="Times New Roman" panose="02020603050405020304" pitchFamily="18" charset="0"/>
              </a:rPr>
              <a:t>LifeSpeak</a:t>
            </a:r>
            <a:r>
              <a:rPr lang="en-US" sz="1800" b="1">
                <a:effectLst/>
                <a:latin typeface="Georgia" panose="02040502050405020303" pitchFamily="18" charset="0"/>
                <a:ea typeface="Times New Roman" panose="02020603050405020304" pitchFamily="18" charset="0"/>
                <a:cs typeface="Times New Roman" panose="02020603050405020304" pitchFamily="18" charset="0"/>
              </a:rPr>
              <a:t> departs from the these approaches.</a:t>
            </a:r>
          </a:p>
          <a:p>
            <a:pPr marL="298450" marR="269875" lvl="0" indent="-285750" defTabSz="914400" eaLnBrk="1" fontAlgn="auto" latinLnBrk="0" hangingPunct="1">
              <a:lnSpc>
                <a:spcPct val="100000"/>
              </a:lnSpc>
              <a:spcBef>
                <a:spcPts val="100"/>
              </a:spcBef>
              <a:spcAft>
                <a:spcPts val="0"/>
              </a:spcAft>
              <a:buClrTx/>
              <a:buSzTx/>
              <a:buFont typeface="Arial" panose="020B0604020202020204" pitchFamily="34" charset="0"/>
              <a:buChar char="•"/>
              <a:tabLst/>
              <a:defRPr/>
            </a:pPr>
            <a:r>
              <a:rPr lang="en-US" sz="1800"/>
              <a:t>We’ve used our 20+ years of experience to bridge </a:t>
            </a:r>
            <a:r>
              <a:rPr kumimoji="0" lang="en-US" sz="1800" b="0" i="0" u="none" strike="noStrike" kern="0" cap="none" spc="-25" normalizeH="0" baseline="0" noProof="0">
                <a:ln>
                  <a:noFill/>
                </a:ln>
                <a:solidFill>
                  <a:srgbClr val="006FD3"/>
                </a:solidFill>
                <a:effectLst/>
                <a:uLnTx/>
                <a:uFillTx/>
                <a:latin typeface="Century Gothic"/>
                <a:cs typeface="Century Gothic"/>
              </a:rPr>
              <a:t>the </a:t>
            </a:r>
            <a:r>
              <a:rPr kumimoji="0" lang="en-US" sz="1800" b="0" i="0" u="none" strike="noStrike" kern="0" cap="none" spc="0" normalizeH="0" baseline="0" noProof="0">
                <a:ln>
                  <a:noFill/>
                </a:ln>
                <a:solidFill>
                  <a:srgbClr val="006FD3"/>
                </a:solidFill>
                <a:effectLst/>
                <a:uLnTx/>
                <a:uFillTx/>
                <a:latin typeface="Century Gothic"/>
                <a:cs typeface="Century Gothic"/>
              </a:rPr>
              <a:t>gap</a:t>
            </a:r>
            <a:r>
              <a:rPr kumimoji="0" lang="en-US" sz="1800" b="0" i="0" u="none" strike="noStrike" kern="0" cap="none" spc="-55" normalizeH="0" baseline="0" noProof="0">
                <a:ln>
                  <a:noFill/>
                </a:ln>
                <a:solidFill>
                  <a:srgbClr val="006FD3"/>
                </a:solidFill>
                <a:effectLst/>
                <a:uLnTx/>
                <a:uFillTx/>
                <a:latin typeface="Century Gothic"/>
                <a:cs typeface="Century Gothic"/>
              </a:rPr>
              <a:t> </a:t>
            </a:r>
            <a:r>
              <a:rPr kumimoji="0" lang="en-US" sz="1800" b="0" i="0" u="none" strike="noStrike" kern="0" cap="none" spc="0" normalizeH="0" baseline="0" noProof="0">
                <a:ln>
                  <a:noFill/>
                </a:ln>
                <a:solidFill>
                  <a:srgbClr val="006FD3"/>
                </a:solidFill>
                <a:effectLst/>
                <a:uLnTx/>
                <a:uFillTx/>
                <a:latin typeface="Century Gothic"/>
                <a:cs typeface="Century Gothic"/>
              </a:rPr>
              <a:t>between</a:t>
            </a:r>
            <a:r>
              <a:rPr kumimoji="0" lang="en-US" sz="1800" b="0" i="0" u="none" strike="noStrike" kern="0" cap="none" spc="-55" normalizeH="0" baseline="0" noProof="0">
                <a:ln>
                  <a:noFill/>
                </a:ln>
                <a:solidFill>
                  <a:srgbClr val="006FD3"/>
                </a:solidFill>
                <a:effectLst/>
                <a:uLnTx/>
                <a:uFillTx/>
                <a:latin typeface="Century Gothic"/>
                <a:cs typeface="Century Gothic"/>
              </a:rPr>
              <a:t> </a:t>
            </a:r>
            <a:r>
              <a:rPr kumimoji="0" lang="en-US" sz="1800" b="0" i="0" u="none" strike="noStrike" kern="0" cap="none" spc="0" normalizeH="0" baseline="0" noProof="0">
                <a:ln>
                  <a:noFill/>
                </a:ln>
                <a:solidFill>
                  <a:srgbClr val="006FD3"/>
                </a:solidFill>
                <a:effectLst/>
                <a:uLnTx/>
                <a:uFillTx/>
                <a:latin typeface="Century Gothic"/>
                <a:cs typeface="Century Gothic"/>
              </a:rPr>
              <a:t>costly</a:t>
            </a:r>
            <a:r>
              <a:rPr kumimoji="0" lang="en-US" sz="1800" b="0" i="0" u="none" strike="noStrike" kern="0" cap="none" spc="-55" normalizeH="0" baseline="0" noProof="0">
                <a:ln>
                  <a:noFill/>
                </a:ln>
                <a:solidFill>
                  <a:srgbClr val="006FD3"/>
                </a:solidFill>
                <a:effectLst/>
                <a:uLnTx/>
                <a:uFillTx/>
                <a:latin typeface="Century Gothic"/>
                <a:cs typeface="Century Gothic"/>
              </a:rPr>
              <a:t> </a:t>
            </a:r>
            <a:r>
              <a:rPr kumimoji="0" lang="en-US" sz="1800" b="0" i="0" u="none" strike="noStrike" kern="0" cap="none" spc="0" normalizeH="0" baseline="0" noProof="0">
                <a:ln>
                  <a:noFill/>
                </a:ln>
                <a:solidFill>
                  <a:srgbClr val="006FD3"/>
                </a:solidFill>
                <a:effectLst/>
                <a:uLnTx/>
                <a:uFillTx/>
                <a:latin typeface="Century Gothic"/>
                <a:cs typeface="Century Gothic"/>
              </a:rPr>
              <a:t>clinical</a:t>
            </a:r>
            <a:r>
              <a:rPr kumimoji="0" lang="en-US" sz="1800" b="0" i="0" u="none" strike="noStrike" kern="0" cap="none" spc="-55" normalizeH="0" baseline="0" noProof="0">
                <a:ln>
                  <a:noFill/>
                </a:ln>
                <a:solidFill>
                  <a:srgbClr val="006FD3"/>
                </a:solidFill>
                <a:effectLst/>
                <a:uLnTx/>
                <a:uFillTx/>
                <a:latin typeface="Century Gothic"/>
                <a:cs typeface="Century Gothic"/>
              </a:rPr>
              <a:t> </a:t>
            </a:r>
            <a:r>
              <a:rPr kumimoji="0" lang="en-US" sz="1800" b="0" i="0" u="none" strike="noStrike" kern="0" cap="none" spc="0" normalizeH="0" baseline="0" noProof="0">
                <a:ln>
                  <a:noFill/>
                </a:ln>
                <a:solidFill>
                  <a:srgbClr val="006FD3"/>
                </a:solidFill>
                <a:effectLst/>
                <a:uLnTx/>
                <a:uFillTx/>
                <a:latin typeface="Century Gothic"/>
                <a:cs typeface="Century Gothic"/>
              </a:rPr>
              <a:t>solutions and </a:t>
            </a:r>
            <a:r>
              <a:rPr kumimoji="0" lang="en-US" sz="1800" b="0" i="0" u="none" strike="noStrike" kern="0" cap="none" spc="-10" normalizeH="0" baseline="0" noProof="0">
                <a:ln>
                  <a:noFill/>
                </a:ln>
                <a:solidFill>
                  <a:srgbClr val="006FD3"/>
                </a:solidFill>
                <a:effectLst/>
                <a:uLnTx/>
                <a:uFillTx/>
                <a:latin typeface="Century Gothic"/>
                <a:cs typeface="Century Gothic"/>
              </a:rPr>
              <a:t>single-focus</a:t>
            </a:r>
            <a:r>
              <a:rPr kumimoji="0" lang="en-US" sz="1800" b="0" i="0" u="none" strike="noStrike" kern="0" cap="none" spc="0" normalizeH="0" baseline="0" noProof="0">
                <a:ln>
                  <a:noFill/>
                </a:ln>
                <a:solidFill>
                  <a:sysClr val="windowText" lastClr="000000"/>
                </a:solidFill>
                <a:effectLst/>
                <a:uLnTx/>
                <a:uFillTx/>
                <a:latin typeface="Century Gothic"/>
                <a:cs typeface="Century Gothic"/>
              </a:rPr>
              <a:t> </a:t>
            </a:r>
            <a:r>
              <a:rPr kumimoji="0" lang="en-US" sz="1800" b="0" i="0" u="none" strike="noStrike" kern="0" cap="none" spc="0" normalizeH="0" baseline="0" noProof="0">
                <a:ln>
                  <a:noFill/>
                </a:ln>
                <a:solidFill>
                  <a:srgbClr val="006FD3"/>
                </a:solidFill>
                <a:effectLst/>
                <a:uLnTx/>
                <a:uFillTx/>
                <a:latin typeface="Century Gothic"/>
                <a:cs typeface="Century Gothic"/>
              </a:rPr>
              <a:t>offerings</a:t>
            </a:r>
          </a:p>
          <a:p>
            <a:pPr marL="285750" marR="0" indent="-285750">
              <a:lnSpc>
                <a:spcPct val="115000"/>
              </a:lnSpc>
              <a:spcBef>
                <a:spcPts val="1200"/>
              </a:spcBef>
              <a:spcAft>
                <a:spcPts val="1200"/>
              </a:spcAft>
              <a:buFont typeface="Arial" panose="020B0604020202020204" pitchFamily="34" charset="0"/>
              <a:buChar char="•"/>
            </a:pPr>
            <a:r>
              <a:rPr lang="en-US" sz="1800"/>
              <a:t>Instead of an inflexible, one-size-fits-all approach, we're empowering individuals to craft personalized wellness plans that suit their unique needs and preferences. </a:t>
            </a:r>
          </a:p>
          <a:p>
            <a:pPr marL="285750" marR="0" lvl="0" indent="-285750" algn="l" defTabSz="914400" rtl="0" eaLnBrk="1" fontAlgn="auto" latinLnBrk="0" hangingPunct="1">
              <a:lnSpc>
                <a:spcPct val="115000"/>
              </a:lnSpc>
              <a:spcBef>
                <a:spcPts val="1200"/>
              </a:spcBef>
              <a:spcAft>
                <a:spcPts val="1200"/>
              </a:spcAft>
              <a:buClrTx/>
              <a:buSzTx/>
              <a:buFont typeface="Arial" panose="020B0604020202020204" pitchFamily="34" charset="0"/>
              <a:buChar char="•"/>
              <a:tabLst/>
              <a:defRPr/>
            </a:pPr>
            <a:r>
              <a:rPr lang="en-US" sz="1800"/>
              <a:t>It provides a low-barrier front-door for individuals to take control of their wellbeing</a:t>
            </a:r>
          </a:p>
          <a:p>
            <a:pPr marL="285750" marR="0" indent="-285750">
              <a:lnSpc>
                <a:spcPct val="115000"/>
              </a:lnSpc>
              <a:spcBef>
                <a:spcPts val="1200"/>
              </a:spcBef>
              <a:spcAft>
                <a:spcPts val="1200"/>
              </a:spcAft>
              <a:buFont typeface="Arial" panose="020B0604020202020204" pitchFamily="34" charset="0"/>
              <a:buChar char="•"/>
            </a:pPr>
            <a:r>
              <a:rPr lang="en-US" sz="1800"/>
              <a:t>By prioritizing holistic mental and physical health and encouraging diverse participation, we're moving beyond traditional programs that often exclude or discourage those who need support the most.</a:t>
            </a:r>
          </a:p>
          <a:p>
            <a:pPr marL="0" marR="0"/>
            <a:endParaRPr lang="en-US" sz="1800">
              <a:effectLst/>
              <a:latin typeface="Georgia" panose="02040502050405020303" pitchFamily="18" charset="0"/>
              <a:ea typeface="Times New Roman" panose="02020603050405020304" pitchFamily="18" charset="0"/>
              <a:cs typeface="Times New Roman" panose="02020603050405020304" pitchFamily="18" charset="0"/>
            </a:endParaRPr>
          </a:p>
          <a:p>
            <a:pPr marL="0" marR="0"/>
            <a:r>
              <a:rPr lang="en-US" sz="1800" b="1" err="1">
                <a:effectLst/>
                <a:latin typeface="Georgia" panose="02040502050405020303" pitchFamily="18" charset="0"/>
                <a:ea typeface="Times New Roman" panose="02020603050405020304" pitchFamily="18" charset="0"/>
                <a:cs typeface="Times New Roman" panose="02020603050405020304" pitchFamily="18" charset="0"/>
              </a:rPr>
              <a:t>LifeSpeak’s</a:t>
            </a:r>
            <a:r>
              <a:rPr lang="en-US" sz="1800" b="1">
                <a:effectLst/>
                <a:latin typeface="Georgia" panose="02040502050405020303" pitchFamily="18" charset="0"/>
                <a:ea typeface="Times New Roman" panose="02020603050405020304" pitchFamily="18" charset="0"/>
                <a:cs typeface="Times New Roman" panose="02020603050405020304" pitchFamily="18" charset="0"/>
              </a:rPr>
              <a:t> 3 distinct advantages are:</a:t>
            </a:r>
            <a:endParaRPr lang="en-US" sz="1800" b="1">
              <a:effectLst/>
              <a:latin typeface="Arial" panose="020B0604020202020204" pitchFamily="34" charset="0"/>
              <a:ea typeface="Times New Roman" panose="02020603050405020304" pitchFamily="18" charset="0"/>
              <a:cs typeface="Times New Roman" panose="02020603050405020304" pitchFamily="18" charset="0"/>
            </a:endParaRPr>
          </a:p>
          <a:p>
            <a:pPr marL="285750" marR="0" indent="-285750">
              <a:buFont typeface="Arial" panose="020B0604020202020204" pitchFamily="34" charset="0"/>
              <a:buChar char="•"/>
            </a:pPr>
            <a:r>
              <a:rPr lang="en-US" sz="1800" b="1">
                <a:effectLst/>
                <a:latin typeface="Georgia" panose="02040502050405020303" pitchFamily="18" charset="0"/>
                <a:ea typeface="Times New Roman" panose="02020603050405020304" pitchFamily="18" charset="0"/>
                <a:cs typeface="Times New Roman" panose="02020603050405020304" pitchFamily="18" charset="0"/>
              </a:rPr>
              <a:t>Holistic </a:t>
            </a:r>
            <a:r>
              <a:rPr lang="en-US" sz="1800">
                <a:effectLst/>
                <a:latin typeface="Georgia" panose="02040502050405020303" pitchFamily="18" charset="0"/>
                <a:ea typeface="Times New Roman" panose="02020603050405020304" pitchFamily="18" charset="0"/>
                <a:cs typeface="Times New Roman" panose="02020603050405020304" pitchFamily="18" charset="0"/>
              </a:rPr>
              <a:t>- Mental and physical health are interconnected and vital components to overall wellness. </a:t>
            </a:r>
            <a:r>
              <a:rPr lang="en-US" sz="1800">
                <a:effectLst/>
                <a:latin typeface="Arial" panose="020B0604020202020204" pitchFamily="34" charset="0"/>
                <a:ea typeface="Times New Roman" panose="02020603050405020304" pitchFamily="18" charset="0"/>
                <a:cs typeface="Times New Roman" panose="02020603050405020304" pitchFamily="18" charset="0"/>
              </a:rPr>
              <a:t> </a:t>
            </a:r>
          </a:p>
          <a:p>
            <a:pPr marL="742950" marR="0" lvl="1" indent="-285750">
              <a:buFont typeface="Arial" panose="020B0604020202020204" pitchFamily="34" charset="0"/>
              <a:buChar char="•"/>
            </a:pPr>
            <a:r>
              <a:rPr lang="en-US" sz="1800"/>
              <a:t>When our mental health is compromised, it can manifest in various physical symptoms and vice versa. This leads to making less healthy lifestyle choices, including diet, exercise, and sleep patterns, which can further deteriorate health. </a:t>
            </a:r>
          </a:p>
          <a:p>
            <a:pPr marL="742950" marR="0" lvl="1" indent="-285750">
              <a:buFont typeface="Arial" panose="020B0604020202020204" pitchFamily="34" charset="0"/>
              <a:buChar char="•"/>
            </a:pPr>
            <a:r>
              <a:rPr lang="en-US" sz="1800" err="1"/>
              <a:t>LifeSpeak</a:t>
            </a:r>
            <a:r>
              <a:rPr lang="en-US" sz="1800"/>
              <a:t> takes a holistic approach to mental and physical wellbeing, creating a harmonious environment where both aspects flourish.</a:t>
            </a:r>
          </a:p>
          <a:p>
            <a:pPr marL="342900" marR="0" lvl="0" indent="-342900">
              <a:lnSpc>
                <a:spcPct val="107000"/>
              </a:lnSpc>
              <a:spcAft>
                <a:spcPts val="600"/>
              </a:spcAft>
              <a:buFont typeface="Symbol" panose="05050102010706020507" pitchFamily="18" charset="2"/>
              <a:buChar char=""/>
            </a:pPr>
            <a:r>
              <a:rPr lang="en-US" sz="1800" b="1">
                <a:effectLst/>
                <a:latin typeface="Georgia" panose="02040502050405020303" pitchFamily="18" charset="0"/>
                <a:ea typeface="Times New Roman" panose="02020603050405020304" pitchFamily="18" charset="0"/>
                <a:cs typeface="Times New Roman" panose="02020603050405020304" pitchFamily="18" charset="0"/>
              </a:rPr>
              <a:t>Adaptive</a:t>
            </a:r>
            <a:r>
              <a:rPr lang="en-US" sz="1800">
                <a:effectLst/>
                <a:latin typeface="Georgia" panose="02040502050405020303" pitchFamily="18" charset="0"/>
                <a:ea typeface="Times New Roman" panose="02020603050405020304" pitchFamily="18" charset="0"/>
                <a:cs typeface="Times New Roman" panose="02020603050405020304" pitchFamily="18" charset="0"/>
              </a:rPr>
              <a:t> -</a:t>
            </a:r>
            <a:r>
              <a:rPr lang="en-US" sz="1800" b="1">
                <a:effectLst/>
                <a:latin typeface="Georgia" panose="02040502050405020303" pitchFamily="18" charset="0"/>
                <a:ea typeface="Times New Roman" panose="02020603050405020304" pitchFamily="18" charset="0"/>
                <a:cs typeface="Times New Roman" panose="02020603050405020304" pitchFamily="18" charset="0"/>
              </a:rPr>
              <a:t> </a:t>
            </a:r>
            <a:r>
              <a:rPr lang="en-US" sz="1800">
                <a:effectLst/>
                <a:latin typeface="Georgia" panose="02040502050405020303" pitchFamily="18" charset="0"/>
                <a:ea typeface="Times New Roman" panose="02020603050405020304" pitchFamily="18" charset="0"/>
                <a:cs typeface="Times New Roman" panose="02020603050405020304" pitchFamily="18" charset="0"/>
              </a:rPr>
              <a:t>Wellness is a journey. The challenges an individual faces at a given point in time will evolve and change, sometimes dramatically. With AI applied to a vast library of tools and support, </a:t>
            </a:r>
            <a:r>
              <a:rPr lang="en-US" sz="1800" err="1">
                <a:effectLst/>
                <a:latin typeface="Georgia" panose="02040502050405020303" pitchFamily="18" charset="0"/>
                <a:ea typeface="Times New Roman" panose="02020603050405020304" pitchFamily="18" charset="0"/>
                <a:cs typeface="Times New Roman" panose="02020603050405020304" pitchFamily="18" charset="0"/>
              </a:rPr>
              <a:t>LifeSpeak</a:t>
            </a:r>
            <a:r>
              <a:rPr lang="en-US" sz="1800">
                <a:effectLst/>
                <a:latin typeface="Georgia" panose="02040502050405020303" pitchFamily="18" charset="0"/>
                <a:ea typeface="Times New Roman" panose="02020603050405020304" pitchFamily="18" charset="0"/>
                <a:cs typeface="Times New Roman" panose="02020603050405020304" pitchFamily="18" charset="0"/>
              </a:rPr>
              <a:t> changes with an individual’s needs.</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nSpc>
                <a:spcPct val="107000"/>
              </a:lnSpc>
              <a:spcAft>
                <a:spcPts val="600"/>
              </a:spcAft>
              <a:buFont typeface="Symbol" panose="05050102010706020507" pitchFamily="18" charset="2"/>
              <a:buChar char=""/>
            </a:pPr>
            <a:r>
              <a:rPr lang="en-US" sz="1800" b="1">
                <a:effectLst/>
                <a:latin typeface="Georgia" panose="02040502050405020303" pitchFamily="18" charset="0"/>
                <a:ea typeface="Times New Roman" panose="02020603050405020304" pitchFamily="18" charset="0"/>
                <a:cs typeface="Times New Roman" panose="02020603050405020304" pitchFamily="18" charset="0"/>
              </a:rPr>
              <a:t>Personalized </a:t>
            </a:r>
            <a:r>
              <a:rPr lang="en-US" sz="1800">
                <a:effectLst/>
                <a:latin typeface="Georgia" panose="02040502050405020303" pitchFamily="18" charset="0"/>
                <a:ea typeface="Times New Roman" panose="02020603050405020304" pitchFamily="18" charset="0"/>
                <a:cs typeface="Times New Roman" panose="02020603050405020304" pitchFamily="18" charset="0"/>
              </a:rPr>
              <a:t>– </a:t>
            </a:r>
            <a:r>
              <a:rPr lang="en-US" sz="1800" err="1">
                <a:effectLst/>
                <a:latin typeface="Georgia" panose="02040502050405020303" pitchFamily="18" charset="0"/>
                <a:ea typeface="Times New Roman" panose="02020603050405020304" pitchFamily="18" charset="0"/>
                <a:cs typeface="Times New Roman" panose="02020603050405020304" pitchFamily="18" charset="0"/>
              </a:rPr>
              <a:t>LifeSpeak</a:t>
            </a:r>
            <a:r>
              <a:rPr lang="en-US" sz="1800">
                <a:effectLst/>
                <a:latin typeface="Georgia" panose="02040502050405020303" pitchFamily="18" charset="0"/>
                <a:ea typeface="Times New Roman" panose="02020603050405020304" pitchFamily="18" charset="0"/>
                <a:cs typeface="Times New Roman" panose="02020603050405020304" pitchFamily="18" charset="0"/>
              </a:rPr>
              <a:t> leverages innovative technology such as AI to adapt to an individual’s unique needs and preferences. For example, individuals can control their own wellness journey by searching for the content, guidance, and tools they believe they need, or ask </a:t>
            </a:r>
            <a:r>
              <a:rPr lang="en-US" sz="1800" err="1">
                <a:effectLst/>
                <a:latin typeface="Georgia" panose="02040502050405020303" pitchFamily="18" charset="0"/>
                <a:ea typeface="Times New Roman" panose="02020603050405020304" pitchFamily="18" charset="0"/>
                <a:cs typeface="Times New Roman" panose="02020603050405020304" pitchFamily="18" charset="0"/>
              </a:rPr>
              <a:t>LifeSpeak</a:t>
            </a:r>
            <a:r>
              <a:rPr lang="en-US" sz="1800">
                <a:effectLst/>
                <a:latin typeface="Georgia" panose="02040502050405020303" pitchFamily="18" charset="0"/>
                <a:ea typeface="Times New Roman" panose="02020603050405020304" pitchFamily="18" charset="0"/>
                <a:cs typeface="Times New Roman" panose="02020603050405020304" pitchFamily="18" charset="0"/>
              </a:rPr>
              <a:t> to provide a suggested pathway. It’s all about meeting individuals where they are and providing members with choice.  </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p>
            <a:pPr marL="0" marR="0"/>
            <a:r>
              <a:rPr lang="en-US" sz="1800">
                <a:effectLst/>
                <a:latin typeface="Georgia" panose="02040502050405020303" pitchFamily="18" charset="0"/>
                <a:ea typeface="Times New Roman" panose="02020603050405020304" pitchFamily="18" charset="0"/>
                <a:cs typeface="Times New Roman" panose="02020603050405020304" pitchFamily="18" charset="0"/>
              </a:rPr>
              <a:t> </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p>
            <a:pPr marL="285750" marR="0" indent="-285750">
              <a:lnSpc>
                <a:spcPct val="115000"/>
              </a:lnSpc>
              <a:spcBef>
                <a:spcPts val="1200"/>
              </a:spcBef>
              <a:spcAft>
                <a:spcPts val="1200"/>
              </a:spcAft>
              <a:buFont typeface="Arial" panose="020B0604020202020204" pitchFamily="34" charset="0"/>
              <a:buChar char="•"/>
            </a:pPr>
            <a:endParaRPr lang="en-US" sz="1800"/>
          </a:p>
          <a:p>
            <a:pPr marL="0" marR="0" indent="0">
              <a:lnSpc>
                <a:spcPct val="115000"/>
              </a:lnSpc>
              <a:spcBef>
                <a:spcPts val="1200"/>
              </a:spcBef>
              <a:spcAft>
                <a:spcPts val="1200"/>
              </a:spcAft>
              <a:buFont typeface="Arial" panose="020B0604020202020204" pitchFamily="34" charset="0"/>
              <a:buNone/>
            </a:pPr>
            <a:r>
              <a:rPr lang="en-US" sz="1800" i="1"/>
              <a:t>[SHORT VERSION]</a:t>
            </a:r>
          </a:p>
          <a:p>
            <a:pPr marL="0" marR="0" indent="0">
              <a:lnSpc>
                <a:spcPct val="115000"/>
              </a:lnSpc>
              <a:spcBef>
                <a:spcPts val="1200"/>
              </a:spcBef>
              <a:spcAft>
                <a:spcPts val="1200"/>
              </a:spcAft>
              <a:buFont typeface="Arial" panose="020B0604020202020204" pitchFamily="34" charset="0"/>
              <a:buNone/>
            </a:pPr>
            <a:endParaRPr lang="en-US" sz="1800" i="1"/>
          </a:p>
          <a:p>
            <a:pPr marL="0" marR="0" indent="0">
              <a:lnSpc>
                <a:spcPct val="115000"/>
              </a:lnSpc>
              <a:spcBef>
                <a:spcPts val="1200"/>
              </a:spcBef>
              <a:spcAft>
                <a:spcPts val="1200"/>
              </a:spcAft>
              <a:buFont typeface="Arial" panose="020B0604020202020204" pitchFamily="34" charset="0"/>
              <a:buNone/>
            </a:pPr>
            <a:endParaRPr lang="en-US" sz="1800" i="1"/>
          </a:p>
          <a:p>
            <a:pPr marL="285750" marR="0" indent="-285750">
              <a:lnSpc>
                <a:spcPct val="115000"/>
              </a:lnSpc>
              <a:spcBef>
                <a:spcPts val="1200"/>
              </a:spcBef>
              <a:spcAft>
                <a:spcPts val="1200"/>
              </a:spcAft>
              <a:buFont typeface="Arial" panose="020B0604020202020204" pitchFamily="34" charset="0"/>
              <a:buChar char="•"/>
            </a:pPr>
            <a:r>
              <a:rPr lang="en-US" sz="1800" err="1"/>
              <a:t>LifeSpeak</a:t>
            </a:r>
            <a:r>
              <a:rPr lang="en-US" sz="1800"/>
              <a:t> has been at the forefront of wellbeing for over 20 years, </a:t>
            </a:r>
          </a:p>
          <a:p>
            <a:pPr marL="298450" marR="269875" lvl="0" indent="-285750" defTabSz="914400" eaLnBrk="1" fontAlgn="auto" latinLnBrk="0" hangingPunct="1">
              <a:lnSpc>
                <a:spcPct val="100000"/>
              </a:lnSpc>
              <a:spcBef>
                <a:spcPts val="100"/>
              </a:spcBef>
              <a:spcAft>
                <a:spcPts val="0"/>
              </a:spcAft>
              <a:buClrTx/>
              <a:buSzTx/>
              <a:buFont typeface="Arial" panose="020B0604020202020204" pitchFamily="34" charset="0"/>
              <a:buChar char="•"/>
              <a:tabLst/>
              <a:defRPr/>
            </a:pPr>
            <a:r>
              <a:rPr lang="en-US" sz="1800"/>
              <a:t>We’ve used this experience to bridge </a:t>
            </a:r>
            <a:r>
              <a:rPr kumimoji="0" lang="en-US" sz="1800" b="0" i="0" u="none" strike="noStrike" kern="0" cap="none" spc="-25" normalizeH="0" baseline="0" noProof="0">
                <a:ln>
                  <a:noFill/>
                </a:ln>
                <a:solidFill>
                  <a:srgbClr val="006FD3"/>
                </a:solidFill>
                <a:effectLst/>
                <a:uLnTx/>
                <a:uFillTx/>
                <a:latin typeface="Century Gothic"/>
                <a:cs typeface="Century Gothic"/>
              </a:rPr>
              <a:t>the </a:t>
            </a:r>
            <a:r>
              <a:rPr kumimoji="0" lang="en-US" sz="1800" b="0" i="0" u="none" strike="noStrike" kern="0" cap="none" spc="0" normalizeH="0" baseline="0" noProof="0">
                <a:ln>
                  <a:noFill/>
                </a:ln>
                <a:solidFill>
                  <a:srgbClr val="006FD3"/>
                </a:solidFill>
                <a:effectLst/>
                <a:uLnTx/>
                <a:uFillTx/>
                <a:latin typeface="Century Gothic"/>
                <a:cs typeface="Century Gothic"/>
              </a:rPr>
              <a:t>gap</a:t>
            </a:r>
            <a:r>
              <a:rPr kumimoji="0" lang="en-US" sz="1800" b="0" i="0" u="none" strike="noStrike" kern="0" cap="none" spc="-55" normalizeH="0" baseline="0" noProof="0">
                <a:ln>
                  <a:noFill/>
                </a:ln>
                <a:solidFill>
                  <a:srgbClr val="006FD3"/>
                </a:solidFill>
                <a:effectLst/>
                <a:uLnTx/>
                <a:uFillTx/>
                <a:latin typeface="Century Gothic"/>
                <a:cs typeface="Century Gothic"/>
              </a:rPr>
              <a:t> </a:t>
            </a:r>
            <a:r>
              <a:rPr kumimoji="0" lang="en-US" sz="1800" b="0" i="0" u="none" strike="noStrike" kern="0" cap="none" spc="0" normalizeH="0" baseline="0" noProof="0">
                <a:ln>
                  <a:noFill/>
                </a:ln>
                <a:solidFill>
                  <a:srgbClr val="006FD3"/>
                </a:solidFill>
                <a:effectLst/>
                <a:uLnTx/>
                <a:uFillTx/>
                <a:latin typeface="Century Gothic"/>
                <a:cs typeface="Century Gothic"/>
              </a:rPr>
              <a:t>between</a:t>
            </a:r>
            <a:r>
              <a:rPr kumimoji="0" lang="en-US" sz="1800" b="0" i="0" u="none" strike="noStrike" kern="0" cap="none" spc="-55" normalizeH="0" baseline="0" noProof="0">
                <a:ln>
                  <a:noFill/>
                </a:ln>
                <a:solidFill>
                  <a:srgbClr val="006FD3"/>
                </a:solidFill>
                <a:effectLst/>
                <a:uLnTx/>
                <a:uFillTx/>
                <a:latin typeface="Century Gothic"/>
                <a:cs typeface="Century Gothic"/>
              </a:rPr>
              <a:t> </a:t>
            </a:r>
            <a:r>
              <a:rPr kumimoji="0" lang="en-US" sz="1800" b="0" i="0" u="none" strike="noStrike" kern="0" cap="none" spc="0" normalizeH="0" baseline="0" noProof="0">
                <a:ln>
                  <a:noFill/>
                </a:ln>
                <a:solidFill>
                  <a:srgbClr val="006FD3"/>
                </a:solidFill>
                <a:effectLst/>
                <a:uLnTx/>
                <a:uFillTx/>
                <a:latin typeface="Century Gothic"/>
                <a:cs typeface="Century Gothic"/>
              </a:rPr>
              <a:t>costly</a:t>
            </a:r>
            <a:r>
              <a:rPr kumimoji="0" lang="en-US" sz="1800" b="0" i="0" u="none" strike="noStrike" kern="0" cap="none" spc="-55" normalizeH="0" baseline="0" noProof="0">
                <a:ln>
                  <a:noFill/>
                </a:ln>
                <a:solidFill>
                  <a:srgbClr val="006FD3"/>
                </a:solidFill>
                <a:effectLst/>
                <a:uLnTx/>
                <a:uFillTx/>
                <a:latin typeface="Century Gothic"/>
                <a:cs typeface="Century Gothic"/>
              </a:rPr>
              <a:t> </a:t>
            </a:r>
            <a:r>
              <a:rPr kumimoji="0" lang="en-US" sz="1800" b="0" i="0" u="none" strike="noStrike" kern="0" cap="none" spc="0" normalizeH="0" baseline="0" noProof="0">
                <a:ln>
                  <a:noFill/>
                </a:ln>
                <a:solidFill>
                  <a:srgbClr val="006FD3"/>
                </a:solidFill>
                <a:effectLst/>
                <a:uLnTx/>
                <a:uFillTx/>
                <a:latin typeface="Century Gothic"/>
                <a:cs typeface="Century Gothic"/>
              </a:rPr>
              <a:t>clinical</a:t>
            </a:r>
            <a:r>
              <a:rPr kumimoji="0" lang="en-US" sz="1800" b="0" i="0" u="none" strike="noStrike" kern="0" cap="none" spc="-55" normalizeH="0" baseline="0" noProof="0">
                <a:ln>
                  <a:noFill/>
                </a:ln>
                <a:solidFill>
                  <a:srgbClr val="006FD3"/>
                </a:solidFill>
                <a:effectLst/>
                <a:uLnTx/>
                <a:uFillTx/>
                <a:latin typeface="Century Gothic"/>
                <a:cs typeface="Century Gothic"/>
              </a:rPr>
              <a:t> </a:t>
            </a:r>
            <a:r>
              <a:rPr kumimoji="0" lang="en-US" sz="1800" b="0" i="0" u="none" strike="noStrike" kern="0" cap="none" spc="0" normalizeH="0" baseline="0" noProof="0">
                <a:ln>
                  <a:noFill/>
                </a:ln>
                <a:solidFill>
                  <a:srgbClr val="006FD3"/>
                </a:solidFill>
                <a:effectLst/>
                <a:uLnTx/>
                <a:uFillTx/>
                <a:latin typeface="Century Gothic"/>
                <a:cs typeface="Century Gothic"/>
              </a:rPr>
              <a:t>solutions and </a:t>
            </a:r>
            <a:r>
              <a:rPr kumimoji="0" lang="en-US" sz="1800" b="0" i="0" u="none" strike="noStrike" kern="0" cap="none" spc="-10" normalizeH="0" baseline="0" noProof="0">
                <a:ln>
                  <a:noFill/>
                </a:ln>
                <a:solidFill>
                  <a:srgbClr val="006FD3"/>
                </a:solidFill>
                <a:effectLst/>
                <a:uLnTx/>
                <a:uFillTx/>
                <a:latin typeface="Century Gothic"/>
                <a:cs typeface="Century Gothic"/>
              </a:rPr>
              <a:t>single-focus</a:t>
            </a:r>
            <a:r>
              <a:rPr kumimoji="0" lang="en-US" sz="1800" b="0" i="0" u="none" strike="noStrike" kern="0" cap="none" spc="0" normalizeH="0" baseline="0" noProof="0">
                <a:ln>
                  <a:noFill/>
                </a:ln>
                <a:solidFill>
                  <a:sysClr val="windowText" lastClr="000000"/>
                </a:solidFill>
                <a:effectLst/>
                <a:uLnTx/>
                <a:uFillTx/>
                <a:latin typeface="Century Gothic"/>
                <a:cs typeface="Century Gothic"/>
              </a:rPr>
              <a:t> </a:t>
            </a:r>
            <a:r>
              <a:rPr kumimoji="0" lang="en-US" sz="1800" b="0" i="0" u="none" strike="noStrike" kern="0" cap="none" spc="0" normalizeH="0" baseline="0" noProof="0">
                <a:ln>
                  <a:noFill/>
                </a:ln>
                <a:solidFill>
                  <a:srgbClr val="006FD3"/>
                </a:solidFill>
                <a:effectLst/>
                <a:uLnTx/>
                <a:uFillTx/>
                <a:latin typeface="Century Gothic"/>
                <a:cs typeface="Century Gothic"/>
              </a:rPr>
              <a:t>offerings</a:t>
            </a:r>
          </a:p>
          <a:p>
            <a:pPr marL="285750" marR="0" indent="-285750">
              <a:lnSpc>
                <a:spcPct val="115000"/>
              </a:lnSpc>
              <a:spcBef>
                <a:spcPts val="1200"/>
              </a:spcBef>
              <a:spcAft>
                <a:spcPts val="1200"/>
              </a:spcAft>
              <a:buFont typeface="Arial" panose="020B0604020202020204" pitchFamily="34" charset="0"/>
              <a:buChar char="•"/>
            </a:pPr>
            <a:r>
              <a:rPr lang="en-US" sz="1800"/>
              <a:t>Instead of an inflexible, one-size-fits-all approach, we're empower individuals to craft personalized wellness plans that suit their unique needs and preferences. </a:t>
            </a:r>
          </a:p>
          <a:p>
            <a:pPr marL="285750" marR="0" lvl="0" indent="-285750" algn="l" defTabSz="914400" rtl="0" eaLnBrk="1" fontAlgn="auto" latinLnBrk="0" hangingPunct="1">
              <a:lnSpc>
                <a:spcPct val="115000"/>
              </a:lnSpc>
              <a:spcBef>
                <a:spcPts val="1200"/>
              </a:spcBef>
              <a:spcAft>
                <a:spcPts val="1200"/>
              </a:spcAft>
              <a:buClrTx/>
              <a:buSzTx/>
              <a:buFont typeface="Arial" panose="020B0604020202020204" pitchFamily="34" charset="0"/>
              <a:buChar char="•"/>
              <a:tabLst/>
              <a:defRPr/>
            </a:pPr>
            <a:endParaRPr lang="en-US" sz="1800"/>
          </a:p>
          <a:p>
            <a:pPr marL="0" marR="0"/>
            <a:r>
              <a:rPr lang="en-US" sz="1800" b="1" err="1">
                <a:effectLst/>
                <a:latin typeface="Georgia" panose="02040502050405020303" pitchFamily="18" charset="0"/>
                <a:ea typeface="Times New Roman" panose="02020603050405020304" pitchFamily="18" charset="0"/>
                <a:cs typeface="Times New Roman" panose="02020603050405020304" pitchFamily="18" charset="0"/>
              </a:rPr>
              <a:t>LifeSpeak’s</a:t>
            </a:r>
            <a:r>
              <a:rPr lang="en-US" sz="1800" b="1">
                <a:effectLst/>
                <a:latin typeface="Georgia" panose="02040502050405020303" pitchFamily="18" charset="0"/>
                <a:ea typeface="Times New Roman" panose="02020603050405020304" pitchFamily="18" charset="0"/>
                <a:cs typeface="Times New Roman" panose="02020603050405020304" pitchFamily="18" charset="0"/>
              </a:rPr>
              <a:t> 3 distinct advantages are:</a:t>
            </a:r>
            <a:endParaRPr lang="en-US" sz="1800" b="1">
              <a:effectLst/>
              <a:latin typeface="Arial" panose="020B0604020202020204" pitchFamily="34" charset="0"/>
              <a:ea typeface="Times New Roman" panose="02020603050405020304" pitchFamily="18" charset="0"/>
              <a:cs typeface="Times New Roman" panose="02020603050405020304" pitchFamily="18" charset="0"/>
            </a:endParaRPr>
          </a:p>
          <a:p>
            <a:pPr marL="285750" marR="0" indent="-285750">
              <a:buFont typeface="Arial" panose="020B0604020202020204" pitchFamily="34" charset="0"/>
              <a:buChar char="•"/>
            </a:pPr>
            <a:r>
              <a:rPr lang="en-US" sz="1800" b="1">
                <a:effectLst/>
                <a:latin typeface="Georgia" panose="02040502050405020303" pitchFamily="18" charset="0"/>
                <a:ea typeface="Times New Roman" panose="02020603050405020304" pitchFamily="18" charset="0"/>
                <a:cs typeface="Times New Roman" panose="02020603050405020304" pitchFamily="18" charset="0"/>
              </a:rPr>
              <a:t>Holistic </a:t>
            </a:r>
            <a:r>
              <a:rPr lang="en-US" sz="1800">
                <a:effectLst/>
                <a:latin typeface="Georgia" panose="02040502050405020303" pitchFamily="18" charset="0"/>
                <a:ea typeface="Times New Roman" panose="02020603050405020304" pitchFamily="18" charset="0"/>
                <a:cs typeface="Times New Roman" panose="02020603050405020304" pitchFamily="18" charset="0"/>
              </a:rPr>
              <a:t>- </a:t>
            </a:r>
            <a:r>
              <a:rPr lang="en-US" sz="1800"/>
              <a:t>By prioritizing holistic mental and physical health and encouraging diverse participation, we're moving beyond traditional programs that often exclude or discourage those who need support the most</a:t>
            </a:r>
          </a:p>
          <a:p>
            <a:pPr marL="285750" marR="0" indent="-285750">
              <a:buFont typeface="Arial" panose="020B0604020202020204" pitchFamily="34" charset="0"/>
              <a:buChar char="•"/>
            </a:pPr>
            <a:r>
              <a:rPr lang="en-US" sz="1800" b="1">
                <a:effectLst/>
                <a:latin typeface="Georgia" panose="02040502050405020303" pitchFamily="18" charset="0"/>
                <a:ea typeface="Times New Roman" panose="02020603050405020304" pitchFamily="18" charset="0"/>
                <a:cs typeface="Times New Roman" panose="02020603050405020304" pitchFamily="18" charset="0"/>
              </a:rPr>
              <a:t>Adaptive</a:t>
            </a:r>
            <a:r>
              <a:rPr lang="en-US" sz="1800">
                <a:effectLst/>
                <a:latin typeface="Georgia" panose="02040502050405020303" pitchFamily="18" charset="0"/>
                <a:ea typeface="Times New Roman" panose="02020603050405020304" pitchFamily="18" charset="0"/>
                <a:cs typeface="Times New Roman" panose="02020603050405020304" pitchFamily="18" charset="0"/>
              </a:rPr>
              <a:t> -</a:t>
            </a:r>
            <a:r>
              <a:rPr lang="en-US" sz="1800" b="1">
                <a:effectLst/>
                <a:latin typeface="Georgia" panose="02040502050405020303" pitchFamily="18" charset="0"/>
                <a:ea typeface="Times New Roman" panose="02020603050405020304" pitchFamily="18" charset="0"/>
                <a:cs typeface="Times New Roman" panose="02020603050405020304" pitchFamily="18" charset="0"/>
              </a:rPr>
              <a:t> </a:t>
            </a:r>
            <a:r>
              <a:rPr lang="en-US" sz="1800">
                <a:effectLst/>
                <a:latin typeface="Georgia" panose="02040502050405020303" pitchFamily="18" charset="0"/>
                <a:ea typeface="Times New Roman" panose="02020603050405020304" pitchFamily="18" charset="0"/>
                <a:cs typeface="Times New Roman" panose="02020603050405020304" pitchFamily="18" charset="0"/>
              </a:rPr>
              <a:t>Wellness is a journey. The challenges an individual faces at a given point in time will evolve and change, sometimes dramatically. With AI applied to a vast library of tools and support, </a:t>
            </a:r>
            <a:r>
              <a:rPr lang="en-US" sz="1800" err="1">
                <a:effectLst/>
                <a:latin typeface="Georgia" panose="02040502050405020303" pitchFamily="18" charset="0"/>
                <a:ea typeface="Times New Roman" panose="02020603050405020304" pitchFamily="18" charset="0"/>
                <a:cs typeface="Times New Roman" panose="02020603050405020304" pitchFamily="18" charset="0"/>
              </a:rPr>
              <a:t>LifeSpeak</a:t>
            </a:r>
            <a:r>
              <a:rPr lang="en-US" sz="1800">
                <a:effectLst/>
                <a:latin typeface="Georgia" panose="02040502050405020303" pitchFamily="18" charset="0"/>
                <a:ea typeface="Times New Roman" panose="02020603050405020304" pitchFamily="18" charset="0"/>
                <a:cs typeface="Times New Roman" panose="02020603050405020304" pitchFamily="18" charset="0"/>
              </a:rPr>
              <a:t> changes with an individual’s needs.</a:t>
            </a:r>
            <a:endParaRPr lang="en-US" sz="1800" b="0">
              <a:effectLst/>
              <a:latin typeface="Arial" panose="020B0604020202020204" pitchFamily="34" charset="0"/>
              <a:ea typeface="Times New Roman" panose="02020603050405020304" pitchFamily="18" charset="0"/>
              <a:cs typeface="Times New Roman" panose="02020603050405020304" pitchFamily="18" charset="0"/>
            </a:endParaRPr>
          </a:p>
          <a:p>
            <a:pPr marL="285750" marR="0" indent="-285750">
              <a:buFont typeface="Arial" panose="020B0604020202020204" pitchFamily="34" charset="0"/>
              <a:buChar char="•"/>
            </a:pPr>
            <a:r>
              <a:rPr lang="en-US" sz="1800" b="1">
                <a:effectLst/>
                <a:latin typeface="Georgia" panose="02040502050405020303" pitchFamily="18" charset="0"/>
                <a:ea typeface="Times New Roman" panose="02020603050405020304" pitchFamily="18" charset="0"/>
                <a:cs typeface="Times New Roman" panose="02020603050405020304" pitchFamily="18" charset="0"/>
              </a:rPr>
              <a:t>Personalized </a:t>
            </a:r>
            <a:r>
              <a:rPr lang="en-US" sz="1800">
                <a:effectLst/>
                <a:latin typeface="Georgia" panose="02040502050405020303" pitchFamily="18" charset="0"/>
                <a:ea typeface="Times New Roman" panose="02020603050405020304" pitchFamily="18" charset="0"/>
                <a:cs typeface="Times New Roman" panose="02020603050405020304" pitchFamily="18" charset="0"/>
              </a:rPr>
              <a:t>– </a:t>
            </a:r>
            <a:r>
              <a:rPr lang="en-US" sz="1800" err="1">
                <a:effectLst/>
                <a:latin typeface="Georgia" panose="02040502050405020303" pitchFamily="18" charset="0"/>
                <a:ea typeface="Times New Roman" panose="02020603050405020304" pitchFamily="18" charset="0"/>
                <a:cs typeface="Times New Roman" panose="02020603050405020304" pitchFamily="18" charset="0"/>
              </a:rPr>
              <a:t>LifeSpeak</a:t>
            </a:r>
            <a:r>
              <a:rPr lang="en-US" sz="1800">
                <a:effectLst/>
                <a:latin typeface="Georgia" panose="02040502050405020303" pitchFamily="18" charset="0"/>
                <a:ea typeface="Times New Roman" panose="02020603050405020304" pitchFamily="18" charset="0"/>
                <a:cs typeface="Times New Roman" panose="02020603050405020304" pitchFamily="18" charset="0"/>
              </a:rPr>
              <a:t> leverages AI to adapt to an individual’s unique needs and preferences. Individuals can control their own wellness journey by searching for the content, guidance, and tools they believe they need, or ask </a:t>
            </a:r>
            <a:r>
              <a:rPr lang="en-US" sz="1800" err="1">
                <a:effectLst/>
                <a:latin typeface="Georgia" panose="02040502050405020303" pitchFamily="18" charset="0"/>
                <a:ea typeface="Times New Roman" panose="02020603050405020304" pitchFamily="18" charset="0"/>
                <a:cs typeface="Times New Roman" panose="02020603050405020304" pitchFamily="18" charset="0"/>
              </a:rPr>
              <a:t>LifeSpeak</a:t>
            </a:r>
            <a:r>
              <a:rPr lang="en-US" sz="1800">
                <a:effectLst/>
                <a:latin typeface="Georgia" panose="02040502050405020303" pitchFamily="18" charset="0"/>
                <a:ea typeface="Times New Roman" panose="02020603050405020304" pitchFamily="18" charset="0"/>
                <a:cs typeface="Times New Roman" panose="02020603050405020304" pitchFamily="18" charset="0"/>
              </a:rPr>
              <a:t> to provide a suggested pathway. It’s all about meeting individuals where they are and providing members with choice.  </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p>
            <a:pPr marL="285750" marR="0" indent="-285750">
              <a:lnSpc>
                <a:spcPct val="115000"/>
              </a:lnSpc>
              <a:spcBef>
                <a:spcPts val="1200"/>
              </a:spcBef>
              <a:spcAft>
                <a:spcPts val="1200"/>
              </a:spcAft>
              <a:buFont typeface="Arial" panose="020B0604020202020204" pitchFamily="34" charset="0"/>
              <a:buChar char="•"/>
            </a:pPr>
            <a:endParaRPr lang="en-US" sz="1800"/>
          </a:p>
          <a:p>
            <a:pPr marL="285750" marR="0" indent="-285750">
              <a:lnSpc>
                <a:spcPct val="115000"/>
              </a:lnSpc>
              <a:spcBef>
                <a:spcPts val="1200"/>
              </a:spcBef>
              <a:spcAft>
                <a:spcPts val="1200"/>
              </a:spcAft>
              <a:buFont typeface="Arial" panose="020B0604020202020204" pitchFamily="34" charset="0"/>
              <a:buChar char="•"/>
            </a:pPr>
            <a:endParaRPr lang="en-US" sz="1800"/>
          </a:p>
          <a:p>
            <a:pPr marL="0" marR="0">
              <a:lnSpc>
                <a:spcPct val="107000"/>
              </a:lnSpc>
              <a:spcAft>
                <a:spcPts val="600"/>
              </a:spcAft>
            </a:pPr>
            <a:r>
              <a:rPr lang="en-US" sz="1800" b="1" u="none">
                <a:solidFill>
                  <a:srgbClr val="0070C0"/>
                </a:solidFill>
                <a:effectLst/>
                <a:latin typeface="Georgia" panose="02040502050405020303" pitchFamily="18" charset="0"/>
                <a:ea typeface="Times New Roman" panose="02020603050405020304" pitchFamily="18" charset="0"/>
                <a:cs typeface="Times New Roman" panose="02020603050405020304" pitchFamily="18" charset="0"/>
              </a:rPr>
              <a:t> </a:t>
            </a:r>
            <a:endParaRPr lang="en-US" sz="1800" b="1" u="none">
              <a:effectLst/>
              <a:latin typeface="Arial" panose="020B0604020202020204" pitchFamily="34" charset="0"/>
              <a:ea typeface="Times New Roman" panose="02020603050405020304" pitchFamily="18" charset="0"/>
              <a:cs typeface="Times New Roman" panose="02020603050405020304" pitchFamily="18" charset="0"/>
            </a:endParaRPr>
          </a:p>
          <a:p>
            <a:pPr marL="0" marR="0"/>
            <a:r>
              <a:rPr lang="en-US" sz="1800" b="1" u="none">
                <a:effectLst/>
                <a:latin typeface="Georgia" panose="02040502050405020303" pitchFamily="18" charset="0"/>
                <a:ea typeface="Times New Roman" panose="02020603050405020304" pitchFamily="18" charset="0"/>
                <a:cs typeface="Times New Roman" panose="02020603050405020304" pitchFamily="18" charset="0"/>
              </a:rPr>
              <a:t>Member Benefits</a:t>
            </a:r>
            <a:endParaRPr lang="en-US" sz="1800" b="1" u="none">
              <a:effectLst/>
              <a:latin typeface="Arial" panose="020B0604020202020204" pitchFamily="34" charset="0"/>
              <a:ea typeface="Times New Roman" panose="02020603050405020304" pitchFamily="18" charset="0"/>
              <a:cs typeface="Times New Roman" panose="02020603050405020304" pitchFamily="18" charset="0"/>
            </a:endParaRPr>
          </a:p>
          <a:p>
            <a:pPr marL="0" marR="0"/>
            <a:r>
              <a:rPr lang="en-US" sz="1800" u="none" strike="noStrike">
                <a:effectLst/>
                <a:latin typeface="Georgia" panose="02040502050405020303" pitchFamily="18" charset="0"/>
                <a:ea typeface="Times New Roman" panose="02020603050405020304" pitchFamily="18" charset="0"/>
                <a:cs typeface="Times New Roman" panose="02020603050405020304" pitchFamily="18" charset="0"/>
              </a:rPr>
              <a:t> </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p>
            <a:pPr marL="0" marR="0"/>
            <a:r>
              <a:rPr lang="en-US" sz="1800">
                <a:effectLst/>
                <a:latin typeface="Georgia" panose="02040502050405020303" pitchFamily="18" charset="0"/>
                <a:ea typeface="Times New Roman" panose="02020603050405020304" pitchFamily="18" charset="0"/>
                <a:cs typeface="Times New Roman" panose="02020603050405020304" pitchFamily="18" charset="0"/>
              </a:rPr>
              <a:t>For individual members, </a:t>
            </a:r>
            <a:r>
              <a:rPr lang="en-US" sz="1800" err="1">
                <a:effectLst/>
                <a:latin typeface="Georgia" panose="02040502050405020303" pitchFamily="18" charset="0"/>
                <a:ea typeface="Times New Roman" panose="02020603050405020304" pitchFamily="18" charset="0"/>
                <a:cs typeface="Times New Roman" panose="02020603050405020304" pitchFamily="18" charset="0"/>
              </a:rPr>
              <a:t>LifeSpeak</a:t>
            </a:r>
            <a:r>
              <a:rPr lang="en-US" sz="1800">
                <a:effectLst/>
                <a:latin typeface="Georgia" panose="02040502050405020303" pitchFamily="18" charset="0"/>
                <a:ea typeface="Times New Roman" panose="02020603050405020304" pitchFamily="18" charset="0"/>
                <a:cs typeface="Times New Roman" panose="02020603050405020304" pitchFamily="18" charset="0"/>
              </a:rPr>
              <a:t> offers three key benefits:</a:t>
            </a:r>
          </a:p>
          <a:p>
            <a:pPr marL="0" marR="0"/>
            <a:endParaRPr lang="en-US" sz="1800" b="0">
              <a:effectLst/>
              <a:latin typeface="Arial" panose="020B0604020202020204" pitchFamily="34" charset="0"/>
              <a:ea typeface="Times New Roman" panose="02020603050405020304" pitchFamily="18" charset="0"/>
              <a:cs typeface="Times New Roman" panose="02020603050405020304" pitchFamily="18" charset="0"/>
            </a:endParaRPr>
          </a:p>
          <a:p>
            <a:pPr marL="285750" marR="0" indent="-285750">
              <a:buFont typeface="Arial" panose="020B0604020202020204" pitchFamily="34" charset="0"/>
              <a:buChar char="•"/>
            </a:pPr>
            <a:r>
              <a:rPr lang="en-US" sz="1800" b="1">
                <a:effectLst/>
                <a:latin typeface="Georgia" panose="02040502050405020303" pitchFamily="18" charset="0"/>
                <a:ea typeface="Times New Roman" panose="02020603050405020304" pitchFamily="18" charset="0"/>
                <a:cs typeface="Times New Roman" panose="02020603050405020304" pitchFamily="18" charset="0"/>
              </a:rPr>
              <a:t>Improve mental and physical wellbeing: </a:t>
            </a:r>
            <a:r>
              <a:rPr lang="en-US" sz="1800" i="1">
                <a:effectLst/>
                <a:latin typeface="Georgia" panose="02040502050405020303" pitchFamily="18" charset="0"/>
                <a:ea typeface="Times New Roman" panose="02020603050405020304" pitchFamily="18" charset="0"/>
                <a:cs typeface="Times New Roman" panose="02020603050405020304" pitchFamily="18" charset="0"/>
              </a:rPr>
              <a:t>Address all wellness aspects in one place </a:t>
            </a:r>
          </a:p>
          <a:p>
            <a:pPr marL="742950" marR="0" lvl="1" indent="-285750">
              <a:buFont typeface="Arial" panose="020B0604020202020204" pitchFamily="34" charset="0"/>
              <a:buChar char="•"/>
            </a:pPr>
            <a:r>
              <a:rPr lang="en-US" sz="1800" err="1">
                <a:effectLst/>
                <a:latin typeface="Georgia" panose="02040502050405020303" pitchFamily="18" charset="0"/>
                <a:ea typeface="Times New Roman" panose="02020603050405020304" pitchFamily="18" charset="0"/>
                <a:cs typeface="Times New Roman" panose="02020603050405020304" pitchFamily="18" charset="0"/>
              </a:rPr>
              <a:t>LifeSpeak</a:t>
            </a:r>
            <a:r>
              <a:rPr lang="en-US" sz="1800">
                <a:effectLst/>
                <a:latin typeface="Georgia" panose="02040502050405020303" pitchFamily="18" charset="0"/>
                <a:ea typeface="Times New Roman" panose="02020603050405020304" pitchFamily="18" charset="0"/>
                <a:cs typeface="Times New Roman" panose="02020603050405020304" pitchFamily="18" charset="0"/>
              </a:rPr>
              <a:t> is built on the concept that wellbeing is only achieved by addressing the interconnectedness of mental and physical health. </a:t>
            </a:r>
          </a:p>
          <a:p>
            <a:pPr marL="742950" marR="0" indent="-285750">
              <a:lnSpc>
                <a:spcPct val="107000"/>
              </a:lnSpc>
              <a:spcAft>
                <a:spcPts val="600"/>
              </a:spcAft>
              <a:buFont typeface="Arial" panose="020B0604020202020204" pitchFamily="34" charset="0"/>
              <a:buChar char="•"/>
            </a:pPr>
            <a:r>
              <a:rPr lang="en-US" sz="1800">
                <a:effectLst/>
                <a:latin typeface="Georgia" panose="02040502050405020303" pitchFamily="18" charset="0"/>
                <a:ea typeface="Times New Roman" panose="02020603050405020304" pitchFamily="18" charset="0"/>
                <a:cs typeface="Times New Roman" panose="02020603050405020304" pitchFamily="18" charset="0"/>
              </a:rPr>
              <a:t>Individuals can address their mental and physical wellbeing goals and challenges from one platform in one seamless experience. </a:t>
            </a:r>
          </a:p>
          <a:p>
            <a:pPr marL="457200" marR="0">
              <a:lnSpc>
                <a:spcPct val="107000"/>
              </a:lnSpc>
              <a:spcAft>
                <a:spcPts val="600"/>
              </a:spcAft>
            </a:pPr>
            <a:r>
              <a:rPr lang="en-US" sz="1800" i="1">
                <a:effectLst/>
                <a:latin typeface="Georgia" panose="02040502050405020303" pitchFamily="18" charset="0"/>
                <a:ea typeface="Times New Roman" panose="02020603050405020304" pitchFamily="18" charset="0"/>
                <a:cs typeface="Times New Roman" panose="02020603050405020304" pitchFamily="18" charset="0"/>
              </a:rPr>
              <a:t> </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p>
            <a:pPr marL="285750" marR="0" lvl="0" indent="-285750">
              <a:lnSpc>
                <a:spcPct val="107000"/>
              </a:lnSpc>
              <a:spcAft>
                <a:spcPts val="600"/>
              </a:spcAft>
              <a:buFont typeface="Arial" panose="020B0604020202020204" pitchFamily="34" charset="0"/>
              <a:buChar char="•"/>
            </a:pPr>
            <a:r>
              <a:rPr lang="en-US" sz="1800" b="1">
                <a:effectLst/>
                <a:latin typeface="Georgia" panose="02040502050405020303" pitchFamily="18" charset="0"/>
                <a:ea typeface="Times New Roman" panose="02020603050405020304" pitchFamily="18" charset="0"/>
                <a:cs typeface="Times New Roman" panose="02020603050405020304" pitchFamily="18" charset="0"/>
              </a:rPr>
              <a:t>Save time: </a:t>
            </a:r>
            <a:r>
              <a:rPr lang="en-US" sz="1800" i="1">
                <a:effectLst/>
                <a:latin typeface="Georgia" panose="02040502050405020303" pitchFamily="18" charset="0"/>
                <a:ea typeface="Times New Roman" panose="02020603050405020304" pitchFamily="18" charset="0"/>
                <a:cs typeface="Times New Roman" panose="02020603050405020304" pitchFamily="18" charset="0"/>
              </a:rPr>
              <a:t>Immediate</a:t>
            </a:r>
            <a:r>
              <a:rPr lang="en-US" sz="1800">
                <a:effectLst/>
                <a:latin typeface="Georgia" panose="02040502050405020303" pitchFamily="18" charset="0"/>
                <a:ea typeface="Times New Roman" panose="02020603050405020304" pitchFamily="18" charset="0"/>
                <a:cs typeface="Times New Roman" panose="02020603050405020304" pitchFamily="18" charset="0"/>
              </a:rPr>
              <a:t> </a:t>
            </a:r>
            <a:r>
              <a:rPr lang="en-US" sz="1800" i="1">
                <a:effectLst/>
                <a:latin typeface="Georgia" panose="02040502050405020303" pitchFamily="18" charset="0"/>
                <a:ea typeface="Times New Roman" panose="02020603050405020304" pitchFamily="18" charset="0"/>
                <a:cs typeface="Times New Roman" panose="02020603050405020304" pitchFamily="18" charset="0"/>
              </a:rPr>
              <a:t>access to curated content &amp; resources whenever, wherever.</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p>
            <a:pPr marL="742950" marR="0" indent="-285750">
              <a:lnSpc>
                <a:spcPct val="107000"/>
              </a:lnSpc>
              <a:spcAft>
                <a:spcPts val="600"/>
              </a:spcAft>
              <a:buFont typeface="Arial" panose="020B0604020202020204" pitchFamily="34" charset="0"/>
              <a:buChar char="•"/>
            </a:pPr>
            <a:r>
              <a:rPr lang="en-US" sz="1800">
                <a:effectLst/>
                <a:latin typeface="Georgia" panose="02040502050405020303" pitchFamily="18" charset="0"/>
                <a:ea typeface="Times New Roman" panose="02020603050405020304" pitchFamily="18" charset="0"/>
                <a:cs typeface="Times New Roman" panose="02020603050405020304" pitchFamily="18" charset="0"/>
              </a:rPr>
              <a:t>We understand that members are busy balancing work, life, relationships, and responsibilities, and it can be challenging to prioritize wellbeing. </a:t>
            </a:r>
          </a:p>
          <a:p>
            <a:pPr marL="742950" marR="0" indent="-285750">
              <a:lnSpc>
                <a:spcPct val="107000"/>
              </a:lnSpc>
              <a:spcAft>
                <a:spcPts val="600"/>
              </a:spcAft>
              <a:buFont typeface="Arial" panose="020B0604020202020204" pitchFamily="34" charset="0"/>
              <a:buChar char="•"/>
            </a:pPr>
            <a:r>
              <a:rPr lang="en-US" sz="1800" err="1">
                <a:effectLst/>
                <a:latin typeface="Georgia" panose="02040502050405020303" pitchFamily="18" charset="0"/>
                <a:ea typeface="Times New Roman" panose="02020603050405020304" pitchFamily="18" charset="0"/>
                <a:cs typeface="Times New Roman" panose="02020603050405020304" pitchFamily="18" charset="0"/>
              </a:rPr>
              <a:t>LifeSpeak</a:t>
            </a:r>
            <a:r>
              <a:rPr lang="en-US" sz="1800">
                <a:effectLst/>
                <a:latin typeface="Georgia" panose="02040502050405020303" pitchFamily="18" charset="0"/>
                <a:ea typeface="Times New Roman" panose="02020603050405020304" pitchFamily="18" charset="0"/>
                <a:cs typeface="Times New Roman" panose="02020603050405020304" pitchFamily="18" charset="0"/>
              </a:rPr>
              <a:t> makes it easy for individuals to take control of their wellbeing whenever and wherever it works for their schedules. </a:t>
            </a:r>
          </a:p>
          <a:p>
            <a:pPr marL="742950" marR="0" indent="-285750">
              <a:lnSpc>
                <a:spcPct val="107000"/>
              </a:lnSpc>
              <a:spcAft>
                <a:spcPts val="600"/>
              </a:spcAft>
              <a:buFont typeface="Arial" panose="020B0604020202020204" pitchFamily="34" charset="0"/>
              <a:buChar char="•"/>
            </a:pPr>
            <a:r>
              <a:rPr lang="en-US" sz="1800">
                <a:effectLst/>
                <a:latin typeface="Georgia" panose="02040502050405020303" pitchFamily="18" charset="0"/>
                <a:ea typeface="Times New Roman" panose="02020603050405020304" pitchFamily="18" charset="0"/>
                <a:cs typeface="Times New Roman" panose="02020603050405020304" pitchFamily="18" charset="0"/>
              </a:rPr>
              <a:t>Whether they have minutes or hours to spend on their wellbeing goals, </a:t>
            </a:r>
            <a:r>
              <a:rPr lang="en-US" sz="1800" err="1">
                <a:effectLst/>
                <a:latin typeface="Georgia" panose="02040502050405020303" pitchFamily="18" charset="0"/>
                <a:ea typeface="Times New Roman" panose="02020603050405020304" pitchFamily="18" charset="0"/>
                <a:cs typeface="Times New Roman" panose="02020603050405020304" pitchFamily="18" charset="0"/>
              </a:rPr>
              <a:t>LifeSpeak</a:t>
            </a:r>
            <a:r>
              <a:rPr lang="en-US" sz="1800">
                <a:effectLst/>
                <a:latin typeface="Georgia" panose="02040502050405020303" pitchFamily="18" charset="0"/>
                <a:ea typeface="Times New Roman" panose="02020603050405020304" pitchFamily="18" charset="0"/>
                <a:cs typeface="Times New Roman" panose="02020603050405020304" pitchFamily="18" charset="0"/>
              </a:rPr>
              <a:t> has content, expertise, and human support for every need. </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p>
            <a:pPr marL="457200" marR="0">
              <a:lnSpc>
                <a:spcPct val="107000"/>
              </a:lnSpc>
              <a:spcAft>
                <a:spcPts val="600"/>
              </a:spcAft>
            </a:pPr>
            <a:r>
              <a:rPr lang="en-US" sz="1800" i="1">
                <a:effectLst/>
                <a:latin typeface="Georgia" panose="02040502050405020303" pitchFamily="18" charset="0"/>
                <a:ea typeface="Times New Roman" panose="02020603050405020304" pitchFamily="18" charset="0"/>
                <a:cs typeface="Times New Roman" panose="02020603050405020304" pitchFamily="18" charset="0"/>
              </a:rPr>
              <a:t> </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p>
            <a:pPr marL="285750" marR="0" lvl="0" indent="-285750">
              <a:lnSpc>
                <a:spcPct val="107000"/>
              </a:lnSpc>
              <a:spcAft>
                <a:spcPts val="600"/>
              </a:spcAft>
              <a:buFont typeface="Arial" panose="020B0604020202020204" pitchFamily="34" charset="0"/>
              <a:buChar char="•"/>
            </a:pPr>
            <a:r>
              <a:rPr lang="en-US" sz="1800" b="1">
                <a:effectLst/>
                <a:latin typeface="Georgia" panose="02040502050405020303" pitchFamily="18" charset="0"/>
                <a:ea typeface="Times New Roman" panose="02020603050405020304" pitchFamily="18" charset="0"/>
                <a:cs typeface="Times New Roman" panose="02020603050405020304" pitchFamily="18" charset="0"/>
              </a:rPr>
              <a:t>Increase engagement: </a:t>
            </a:r>
            <a:r>
              <a:rPr lang="en-US" sz="1800" i="1">
                <a:effectLst/>
                <a:latin typeface="Georgia" panose="02040502050405020303" pitchFamily="18" charset="0"/>
                <a:ea typeface="Times New Roman" panose="02020603050405020304" pitchFamily="18" charset="0"/>
                <a:cs typeface="Times New Roman" panose="02020603050405020304" pitchFamily="18" charset="0"/>
              </a:rPr>
              <a:t>Stay motivated and inspired with feedback and community.</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p>
            <a:pPr marL="742950" marR="0" indent="-285750">
              <a:lnSpc>
                <a:spcPct val="107000"/>
              </a:lnSpc>
              <a:spcAft>
                <a:spcPts val="600"/>
              </a:spcAft>
              <a:buFont typeface="Arial" panose="020B0604020202020204" pitchFamily="34" charset="0"/>
              <a:buChar char="•"/>
            </a:pPr>
            <a:r>
              <a:rPr lang="en-US" sz="1800">
                <a:effectLst/>
                <a:latin typeface="Georgia" panose="02040502050405020303" pitchFamily="18" charset="0"/>
                <a:ea typeface="Times New Roman" panose="02020603050405020304" pitchFamily="18" charset="0"/>
                <a:cs typeface="Times New Roman" panose="02020603050405020304" pitchFamily="18" charset="0"/>
              </a:rPr>
              <a:t>In our 20 years of experience supporting individuals on their wellness journey, </a:t>
            </a:r>
            <a:r>
              <a:rPr lang="en-US" sz="1800" err="1">
                <a:effectLst/>
                <a:latin typeface="Georgia" panose="02040502050405020303" pitchFamily="18" charset="0"/>
                <a:ea typeface="Times New Roman" panose="02020603050405020304" pitchFamily="18" charset="0"/>
                <a:cs typeface="Times New Roman" panose="02020603050405020304" pitchFamily="18" charset="0"/>
              </a:rPr>
              <a:t>LifeSpeak</a:t>
            </a:r>
            <a:r>
              <a:rPr lang="en-US" sz="1800">
                <a:effectLst/>
                <a:latin typeface="Georgia" panose="02040502050405020303" pitchFamily="18" charset="0"/>
                <a:ea typeface="Times New Roman" panose="02020603050405020304" pitchFamily="18" charset="0"/>
                <a:cs typeface="Times New Roman" panose="02020603050405020304" pitchFamily="18" charset="0"/>
              </a:rPr>
              <a:t> has learned that to be successful, a wellness solution must motivate. </a:t>
            </a:r>
          </a:p>
          <a:p>
            <a:pPr marL="742950" marR="0" indent="-285750">
              <a:lnSpc>
                <a:spcPct val="107000"/>
              </a:lnSpc>
              <a:spcAft>
                <a:spcPts val="600"/>
              </a:spcAft>
              <a:buFont typeface="Arial" panose="020B0604020202020204" pitchFamily="34" charset="0"/>
              <a:buChar char="•"/>
            </a:pPr>
            <a:r>
              <a:rPr lang="en-US" sz="1800" err="1">
                <a:effectLst/>
                <a:latin typeface="Georgia" panose="02040502050405020303" pitchFamily="18" charset="0"/>
                <a:ea typeface="Times New Roman" panose="02020603050405020304" pitchFamily="18" charset="0"/>
                <a:cs typeface="Times New Roman" panose="02020603050405020304" pitchFamily="18" charset="0"/>
              </a:rPr>
              <a:t>LifeSpeak</a:t>
            </a:r>
            <a:r>
              <a:rPr lang="en-US" sz="1800">
                <a:effectLst/>
                <a:latin typeface="Georgia" panose="02040502050405020303" pitchFamily="18" charset="0"/>
                <a:ea typeface="Times New Roman" panose="02020603050405020304" pitchFamily="18" charset="0"/>
                <a:cs typeface="Times New Roman" panose="02020603050405020304" pitchFamily="18" charset="0"/>
              </a:rPr>
              <a:t> engages members in a continuous feedback loop that motivates them to achieve their wellness goals – whether alone and/or through a community.</a:t>
            </a:r>
          </a:p>
          <a:p>
            <a:pPr marL="742950" marR="0" indent="-285750">
              <a:lnSpc>
                <a:spcPct val="107000"/>
              </a:lnSpc>
              <a:spcAft>
                <a:spcPts val="600"/>
              </a:spcAft>
              <a:buFont typeface="Arial" panose="020B0604020202020204" pitchFamily="34" charset="0"/>
              <a:buChar char="•"/>
            </a:pPr>
            <a:r>
              <a:rPr lang="en-US" sz="1800" err="1">
                <a:effectLst/>
                <a:latin typeface="Georgia" panose="02040502050405020303" pitchFamily="18" charset="0"/>
                <a:ea typeface="Times New Roman" panose="02020603050405020304" pitchFamily="18" charset="0"/>
                <a:cs typeface="Times New Roman" panose="02020603050405020304" pitchFamily="18" charset="0"/>
              </a:rPr>
              <a:t>LifeSpeak’s</a:t>
            </a:r>
            <a:r>
              <a:rPr lang="en-US" sz="1800">
                <a:effectLst/>
                <a:latin typeface="Georgia" panose="02040502050405020303" pitchFamily="18" charset="0"/>
                <a:ea typeface="Times New Roman" panose="02020603050405020304" pitchFamily="18" charset="0"/>
                <a:cs typeface="Times New Roman" panose="02020603050405020304" pitchFamily="18" charset="0"/>
              </a:rPr>
              <a:t> marketing engagement campaigns, account management support, and group challenges are other levers that help to drive engagement.</a:t>
            </a:r>
            <a:endParaRPr lang="en-US" sz="1800">
              <a:effectLst/>
              <a:latin typeface="Arial" panose="020B0604020202020204" pitchFamily="34" charset="0"/>
              <a:ea typeface="Times New Roman" panose="02020603050405020304" pitchFamily="18" charset="0"/>
              <a:cs typeface="Times New Roman" panose="02020603050405020304" pitchFamily="18" charset="0"/>
            </a:endParaRPr>
          </a:p>
          <a:p>
            <a:pPr marL="0" marR="0">
              <a:lnSpc>
                <a:spcPct val="115000"/>
              </a:lnSpc>
              <a:spcBef>
                <a:spcPts val="1200"/>
              </a:spcBef>
              <a:spcAft>
                <a:spcPts val="1200"/>
              </a:spcAft>
            </a:pPr>
            <a:endParaRPr lang="en-US" sz="1800" b="1" kern="0">
              <a:effectLst/>
              <a:latin typeface="Century Gothic" panose="020B0502020202020204" pitchFamily="34" charset="0"/>
              <a:ea typeface="Times New Roman" panose="02020603050405020304" pitchFamily="18" charset="0"/>
              <a:cs typeface="Times New Roman" panose="02020603050405020304" pitchFamily="18" charset="0"/>
            </a:endParaRPr>
          </a:p>
          <a:p>
            <a:pPr marL="0" marR="0">
              <a:lnSpc>
                <a:spcPct val="115000"/>
              </a:lnSpc>
              <a:spcBef>
                <a:spcPts val="1200"/>
              </a:spcBef>
              <a:spcAft>
                <a:spcPts val="1200"/>
              </a:spcAft>
            </a:pPr>
            <a:endParaRPr lang="en-US" sz="1800" b="1" kern="0">
              <a:effectLst/>
              <a:latin typeface="Century Gothic" panose="020B0502020202020204" pitchFamily="34" charset="0"/>
              <a:ea typeface="Times New Roman" panose="02020603050405020304" pitchFamily="18" charset="0"/>
              <a:cs typeface="Times New Roman" panose="02020603050405020304" pitchFamily="18" charset="0"/>
            </a:endParaRPr>
          </a:p>
          <a:p>
            <a:r>
              <a:rPr lang="en-US" sz="1800" b="1" u="none" kern="0">
                <a:effectLst/>
                <a:latin typeface="Century Gothic" panose="020B0502020202020204" pitchFamily="34" charset="0"/>
                <a:cs typeface="Times New Roman" panose="02020603050405020304" pitchFamily="18" charset="0"/>
              </a:rPr>
              <a:t>Organization Benefits</a:t>
            </a:r>
            <a:endParaRPr lang="en-US" sz="1200" b="1" u="none" kern="0">
              <a:effectLst/>
              <a:latin typeface="Georgia" panose="02040502050405020303" pitchFamily="18" charset="0"/>
              <a:cs typeface="Times New Roman" panose="02020603050405020304" pitchFamily="18" charset="0"/>
            </a:endParaRPr>
          </a:p>
          <a:p>
            <a:pPr marL="0" marR="0"/>
            <a:r>
              <a:rPr lang="en-US" sz="1200">
                <a:effectLst/>
                <a:latin typeface="Georgia" panose="02040502050405020303" pitchFamily="18" charset="0"/>
                <a:ea typeface="Times New Roman" panose="02020603050405020304" pitchFamily="18" charset="0"/>
                <a:cs typeface="Times New Roman" panose="02020603050405020304" pitchFamily="18"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a:effectLst/>
                <a:latin typeface="Georgia" panose="02040502050405020303" pitchFamily="18" charset="0"/>
                <a:ea typeface="Times New Roman" panose="02020603050405020304" pitchFamily="18" charset="0"/>
                <a:cs typeface="Times New Roman" panose="02020603050405020304" pitchFamily="18" charset="0"/>
              </a:rPr>
              <a:t>Increase retention &amp; productivity: </a:t>
            </a:r>
            <a:r>
              <a:rPr lang="en-US" sz="1200" i="1">
                <a:effectLst/>
                <a:latin typeface="Georgia" panose="02040502050405020303" pitchFamily="18" charset="0"/>
                <a:ea typeface="Times New Roman" panose="02020603050405020304" pitchFamily="18" charset="0"/>
                <a:cs typeface="Times New Roman" panose="02020603050405020304" pitchFamily="18" charset="0"/>
              </a:rPr>
              <a:t>Build a happier, healthier culture and gain workforce insights.</a:t>
            </a:r>
            <a:endParaRPr lang="en-US" sz="1200" i="1">
              <a:effectLst/>
              <a:latin typeface="Arial" panose="020B0604020202020204" pitchFamily="34" charset="0"/>
              <a:ea typeface="Times New Roman" panose="02020603050405020304" pitchFamily="18" charset="0"/>
              <a:cs typeface="Times New Roman" panose="02020603050405020304" pitchFamily="18"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effectLst/>
                <a:latin typeface="Georgia" panose="02040502050405020303" pitchFamily="18" charset="0"/>
                <a:ea typeface="Times New Roman" panose="02020603050405020304" pitchFamily="18" charset="0"/>
                <a:cs typeface="Times New Roman" panose="02020603050405020304" pitchFamily="18" charset="0"/>
              </a:rPr>
              <a:t>We understand your employees expect their employer to understand their challenges and responsibilities outside of their job description.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effectLst/>
                <a:latin typeface="Georgia" panose="02040502050405020303" pitchFamily="18" charset="0"/>
                <a:ea typeface="Times New Roman" panose="02020603050405020304" pitchFamily="18" charset="0"/>
                <a:cs typeface="Times New Roman" panose="02020603050405020304" pitchFamily="18" charset="0"/>
              </a:rPr>
              <a:t>Supporting employees in addressing these challenges and responsibilities isn’t just the right thing to do – it’s good business.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effectLst/>
                <a:latin typeface="Georgia" panose="02040502050405020303" pitchFamily="18" charset="0"/>
                <a:ea typeface="Times New Roman" panose="02020603050405020304" pitchFamily="18" charset="0"/>
                <a:cs typeface="Times New Roman" panose="02020603050405020304" pitchFamily="18" charset="0"/>
              </a:rPr>
              <a:t>Employees who receive the support they need are more productive and likely to stay at a company, with a direct impact on the bottom line. </a:t>
            </a:r>
          </a:p>
          <a:p>
            <a:pPr marL="628650" marR="0" lvl="1" indent="-171450">
              <a:buFont typeface="Arial" panose="020B0604020202020204" pitchFamily="34" charset="0"/>
              <a:buChar char="•"/>
            </a:pPr>
            <a:r>
              <a:rPr lang="en-US" sz="1200" b="0">
                <a:effectLst/>
                <a:latin typeface="Georgia" panose="02040502050405020303" pitchFamily="18" charset="0"/>
                <a:ea typeface="Times New Roman" panose="02020603050405020304" pitchFamily="18" charset="0"/>
                <a:cs typeface="Times New Roman" panose="02020603050405020304" pitchFamily="18" charset="0"/>
              </a:rPr>
              <a:t>Additionally, </a:t>
            </a:r>
            <a:r>
              <a:rPr lang="en-US" sz="1200" b="0" err="1">
                <a:effectLst/>
                <a:latin typeface="Georgia" panose="02040502050405020303" pitchFamily="18" charset="0"/>
                <a:ea typeface="Times New Roman" panose="02020603050405020304" pitchFamily="18" charset="0"/>
                <a:cs typeface="Times New Roman" panose="02020603050405020304" pitchFamily="18" charset="0"/>
              </a:rPr>
              <a:t>LifeSpeak</a:t>
            </a:r>
            <a:r>
              <a:rPr lang="en-US" sz="1200" b="0">
                <a:effectLst/>
                <a:latin typeface="Georgia" panose="02040502050405020303" pitchFamily="18" charset="0"/>
                <a:ea typeface="Times New Roman" panose="02020603050405020304" pitchFamily="18" charset="0"/>
                <a:cs typeface="Times New Roman" panose="02020603050405020304" pitchFamily="18" charset="0"/>
              </a:rPr>
              <a:t> allows you to gain workforce insights with </a:t>
            </a:r>
            <a:r>
              <a:rPr lang="en-US" sz="1200">
                <a:effectLst/>
                <a:latin typeface="Georgia" panose="02040502050405020303" pitchFamily="18" charset="0"/>
                <a:ea typeface="Times New Roman" panose="02020603050405020304" pitchFamily="18" charset="0"/>
                <a:cs typeface="Times New Roman" panose="02020603050405020304" pitchFamily="18" charset="0"/>
              </a:rPr>
              <a:t>robust analytics that uncover member trends and outcomes.</a:t>
            </a:r>
          </a:p>
          <a:p>
            <a:pPr marL="628650" marR="0" lvl="1" indent="-171450">
              <a:buFont typeface="Arial" panose="020B0604020202020204" pitchFamily="34" charset="0"/>
              <a:buChar char="•"/>
            </a:pPr>
            <a:r>
              <a:rPr lang="en-US" sz="1200">
                <a:effectLst/>
                <a:latin typeface="Georgia" panose="02040502050405020303" pitchFamily="18" charset="0"/>
                <a:ea typeface="Times New Roman" panose="02020603050405020304" pitchFamily="18" charset="0"/>
                <a:cs typeface="Times New Roman" panose="02020603050405020304" pitchFamily="18" charset="0"/>
              </a:rPr>
              <a:t>This data helps HR leaders and C-level executives understand employee needs, enhance wellness and other performance priorities, and maximize retention</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p>
            <a:pPr marL="0" marR="0"/>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p>
            <a:pPr marL="171450" marR="0" lvl="0" indent="-171450">
              <a:buFont typeface="Arial" panose="020B0604020202020204" pitchFamily="34" charset="0"/>
              <a:buChar char="•"/>
            </a:pPr>
            <a:r>
              <a:rPr lang="en-US" sz="1200" b="1">
                <a:effectLst/>
                <a:latin typeface="Georgia" panose="02040502050405020303" pitchFamily="18" charset="0"/>
                <a:ea typeface="Times New Roman" panose="02020603050405020304" pitchFamily="18" charset="0"/>
                <a:cs typeface="Times New Roman" panose="02020603050405020304" pitchFamily="18" charset="0"/>
              </a:rPr>
              <a:t>Reach entire population</a:t>
            </a:r>
            <a:r>
              <a:rPr lang="en-US" sz="1200">
                <a:effectLst/>
                <a:latin typeface="Georgia" panose="02040502050405020303" pitchFamily="18" charset="0"/>
                <a:ea typeface="Times New Roman" panose="02020603050405020304" pitchFamily="18" charset="0"/>
                <a:cs typeface="Times New Roman" panose="02020603050405020304" pitchFamily="18" charset="0"/>
              </a:rPr>
              <a:t>: </a:t>
            </a:r>
            <a:r>
              <a:rPr lang="en-US" sz="1200" i="1">
                <a:effectLst/>
                <a:latin typeface="Georgia" panose="02040502050405020303" pitchFamily="18" charset="0"/>
                <a:ea typeface="Times New Roman" panose="02020603050405020304" pitchFamily="18" charset="0"/>
                <a:cs typeface="Times New Roman" panose="02020603050405020304" pitchFamily="18" charset="0"/>
              </a:rPr>
              <a:t>Meet needs in a scalable, cost-effective way.</a:t>
            </a:r>
            <a:endParaRPr lang="en-US" sz="1200" i="1">
              <a:effectLst/>
              <a:latin typeface="Arial" panose="020B0604020202020204" pitchFamily="34" charset="0"/>
              <a:ea typeface="Times New Roman" panose="02020603050405020304" pitchFamily="18" charset="0"/>
              <a:cs typeface="Times New Roman" panose="02020603050405020304" pitchFamily="18" charset="0"/>
            </a:endParaRPr>
          </a:p>
          <a:p>
            <a:pPr marL="628650" marR="0" lvl="1" indent="-171450">
              <a:buFont typeface="Arial" panose="020B0604020202020204" pitchFamily="34" charset="0"/>
              <a:buChar char="•"/>
            </a:pPr>
            <a:r>
              <a:rPr lang="en-US" sz="1200">
                <a:effectLst/>
                <a:latin typeface="Georgia" panose="02040502050405020303" pitchFamily="18" charset="0"/>
                <a:ea typeface="Times New Roman" panose="02020603050405020304" pitchFamily="18" charset="0"/>
                <a:cs typeface="Times New Roman" panose="02020603050405020304" pitchFamily="18" charset="0"/>
              </a:rPr>
              <a:t>With an extensive library of education developed by world class subject matter experts, </a:t>
            </a:r>
            <a:r>
              <a:rPr lang="en-US" sz="1200" err="1">
                <a:effectLst/>
                <a:latin typeface="Georgia" panose="02040502050405020303" pitchFamily="18" charset="0"/>
                <a:ea typeface="Times New Roman" panose="02020603050405020304" pitchFamily="18" charset="0"/>
                <a:cs typeface="Times New Roman" panose="02020603050405020304" pitchFamily="18" charset="0"/>
              </a:rPr>
              <a:t>LifeSpeak</a:t>
            </a:r>
            <a:r>
              <a:rPr lang="en-US" sz="1200">
                <a:effectLst/>
                <a:latin typeface="Georgia" panose="02040502050405020303" pitchFamily="18" charset="0"/>
                <a:ea typeface="Times New Roman" panose="02020603050405020304" pitchFamily="18" charset="0"/>
                <a:cs typeface="Times New Roman" panose="02020603050405020304" pitchFamily="18" charset="0"/>
              </a:rPr>
              <a:t> offers organizations a wellness platform to address the vast majority of any population’s wellness needs. </a:t>
            </a:r>
          </a:p>
          <a:p>
            <a:pPr marL="628650" marR="0" lvl="1" indent="-171450">
              <a:buFont typeface="Arial" panose="020B0604020202020204" pitchFamily="34" charset="0"/>
              <a:buChar char="•"/>
            </a:pPr>
            <a:r>
              <a:rPr lang="en-US" sz="1200" err="1">
                <a:effectLst/>
                <a:latin typeface="Georgia" panose="02040502050405020303" pitchFamily="18" charset="0"/>
                <a:ea typeface="Times New Roman" panose="02020603050405020304" pitchFamily="18" charset="0"/>
                <a:cs typeface="Times New Roman" panose="02020603050405020304" pitchFamily="18" charset="0"/>
              </a:rPr>
              <a:t>LifeSpeak</a:t>
            </a:r>
            <a:r>
              <a:rPr lang="en-US" sz="1200">
                <a:effectLst/>
                <a:latin typeface="Georgia" panose="02040502050405020303" pitchFamily="18" charset="0"/>
                <a:ea typeface="Times New Roman" panose="02020603050405020304" pitchFamily="18" charset="0"/>
                <a:cs typeface="Times New Roman" panose="02020603050405020304" pitchFamily="18" charset="0"/>
              </a:rPr>
              <a:t> provides incredible depth and breadth – integrated with AI to go as deep and/or broad as an individual’s needs require.</a:t>
            </a:r>
          </a:p>
          <a:p>
            <a:pPr marL="628650" marR="0" lvl="1" indent="-171450">
              <a:buFont typeface="Arial" panose="020B0604020202020204" pitchFamily="34" charset="0"/>
              <a:buChar char="•"/>
            </a:pPr>
            <a:r>
              <a:rPr lang="en-US" sz="1200" b="0" err="1">
                <a:effectLst/>
                <a:latin typeface="Georgia" panose="02040502050405020303" pitchFamily="18" charset="0"/>
                <a:ea typeface="Times New Roman" panose="02020603050405020304" pitchFamily="18" charset="0"/>
                <a:cs typeface="Times New Roman" panose="02020603050405020304" pitchFamily="18" charset="0"/>
              </a:rPr>
              <a:t>LifeSpeak</a:t>
            </a:r>
            <a:r>
              <a:rPr lang="en-US" sz="1200" b="0">
                <a:effectLst/>
                <a:latin typeface="Georgia" panose="02040502050405020303" pitchFamily="18" charset="0"/>
                <a:ea typeface="Times New Roman" panose="02020603050405020304" pitchFamily="18" charset="0"/>
                <a:cs typeface="Times New Roman" panose="02020603050405020304" pitchFamily="18" charset="0"/>
              </a:rPr>
              <a:t> is a 24/7 resource, so you can reduce barriers to improving wellbeing </a:t>
            </a:r>
          </a:p>
          <a:p>
            <a:pPr marL="628650" marR="0" lvl="1" indent="-171450">
              <a:buFont typeface="Arial" panose="020B0604020202020204" pitchFamily="34" charset="0"/>
              <a:buChar char="•"/>
            </a:pPr>
            <a:r>
              <a:rPr lang="en-US" sz="1200">
                <a:effectLst/>
                <a:latin typeface="Georgia" panose="02040502050405020303" pitchFamily="18" charset="0"/>
                <a:ea typeface="Times New Roman" panose="02020603050405020304" pitchFamily="18" charset="0"/>
                <a:cs typeface="Times New Roman" panose="02020603050405020304" pitchFamily="18" charset="0"/>
              </a:rPr>
              <a:t>Members can access </a:t>
            </a:r>
            <a:r>
              <a:rPr lang="en-US" sz="1200" err="1">
                <a:effectLst/>
                <a:latin typeface="Georgia" panose="02040502050405020303" pitchFamily="18" charset="0"/>
                <a:ea typeface="Times New Roman" panose="02020603050405020304" pitchFamily="18" charset="0"/>
                <a:cs typeface="Times New Roman" panose="02020603050405020304" pitchFamily="18" charset="0"/>
              </a:rPr>
              <a:t>LifeSpeak</a:t>
            </a:r>
            <a:r>
              <a:rPr lang="en-US" sz="1200">
                <a:effectLst/>
                <a:latin typeface="Georgia" panose="02040502050405020303" pitchFamily="18" charset="0"/>
                <a:ea typeface="Times New Roman" panose="02020603050405020304" pitchFamily="18" charset="0"/>
                <a:cs typeface="Times New Roman" panose="02020603050405020304" pitchFamily="18" charset="0"/>
              </a:rPr>
              <a:t> anytime, anywhere, from any device- giving them the support and resources needed to proactively improve their wellbeing before it becomes a crisis.  </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p>
            <a:pPr marL="628650" marR="0" lvl="1" indent="-171450">
              <a:buFont typeface="Arial" panose="020B0604020202020204" pitchFamily="34" charset="0"/>
              <a:buChar char="•"/>
            </a:pP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p>
            <a:pPr marL="457200" marR="0"/>
            <a:r>
              <a:rPr lang="en-US" sz="1200" i="1">
                <a:effectLst/>
                <a:latin typeface="Georgia" panose="02040502050405020303" pitchFamily="18" charset="0"/>
                <a:ea typeface="Times New Roman" panose="02020603050405020304" pitchFamily="18" charset="0"/>
                <a:cs typeface="Times New Roman" panose="02020603050405020304" pitchFamily="18" charset="0"/>
              </a:rPr>
              <a:t> </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p>
            <a:pPr marL="0" marR="0" lvl="0" indent="0">
              <a:buFont typeface="+mj-lt"/>
              <a:buNone/>
            </a:pPr>
            <a:endParaRPr lang="en-US" sz="1200" b="1">
              <a:effectLst/>
              <a:latin typeface="Georgia" panose="02040502050405020303" pitchFamily="18" charset="0"/>
              <a:ea typeface="Times New Roman" panose="02020603050405020304" pitchFamily="18" charset="0"/>
              <a:cs typeface="Times New Roman" panose="02020603050405020304" pitchFamily="18" charset="0"/>
            </a:endParaRPr>
          </a:p>
          <a:p>
            <a:pPr marL="171450" marR="0" lvl="0" indent="-171450">
              <a:buFont typeface="Arial" panose="020B0604020202020204" pitchFamily="34" charset="0"/>
              <a:buChar char="•"/>
            </a:pPr>
            <a:r>
              <a:rPr lang="en-US" sz="1200" b="1">
                <a:effectLst/>
                <a:latin typeface="Georgia" panose="02040502050405020303" pitchFamily="18" charset="0"/>
                <a:ea typeface="Times New Roman" panose="02020603050405020304" pitchFamily="18" charset="0"/>
                <a:cs typeface="Times New Roman" panose="02020603050405020304" pitchFamily="18" charset="0"/>
              </a:rPr>
              <a:t>Reduce costs</a:t>
            </a:r>
            <a:r>
              <a:rPr lang="en-US" sz="1200" b="0">
                <a:effectLst/>
                <a:latin typeface="Georgia" panose="02040502050405020303" pitchFamily="18" charset="0"/>
                <a:ea typeface="Times New Roman" panose="02020603050405020304" pitchFamily="18" charset="0"/>
                <a:cs typeface="Times New Roman" panose="02020603050405020304" pitchFamily="18" charset="0"/>
              </a:rPr>
              <a:t>: </a:t>
            </a:r>
            <a:r>
              <a:rPr lang="en-US" sz="1200" b="0" i="1">
                <a:effectLst/>
                <a:latin typeface="Georgia" panose="02040502050405020303" pitchFamily="18" charset="0"/>
                <a:ea typeface="Times New Roman" panose="02020603050405020304" pitchFamily="18" charset="0"/>
                <a:cs typeface="Times New Roman" panose="02020603050405020304" pitchFamily="18" charset="0"/>
              </a:rPr>
              <a:t>Eliminate need for multiple point solutions; provide preventative resources to reduce healthcare costs</a:t>
            </a:r>
            <a:endParaRPr lang="en-US" sz="1200" b="0" i="0">
              <a:effectLst/>
              <a:latin typeface="Georgia" panose="02040502050405020303" pitchFamily="18" charset="0"/>
              <a:ea typeface="Times New Roman" panose="02020603050405020304" pitchFamily="18" charset="0"/>
              <a:cs typeface="Times New Roman" panose="02020603050405020304" pitchFamily="18" charset="0"/>
            </a:endParaRPr>
          </a:p>
          <a:p>
            <a:pPr marL="628650" marR="0" lvl="1" indent="-171450">
              <a:buFont typeface="Arial" panose="020B0604020202020204" pitchFamily="34" charset="0"/>
              <a:buChar char="•"/>
            </a:pPr>
            <a:r>
              <a:rPr lang="en-US" sz="1200" b="0" i="0" err="1">
                <a:effectLst/>
                <a:latin typeface="Georgia" panose="02040502050405020303" pitchFamily="18" charset="0"/>
                <a:ea typeface="Times New Roman" panose="02020603050405020304" pitchFamily="18" charset="0"/>
                <a:cs typeface="Times New Roman" panose="02020603050405020304" pitchFamily="18" charset="0"/>
              </a:rPr>
              <a:t>LifeSpeak</a:t>
            </a:r>
            <a:r>
              <a:rPr lang="en-US" sz="1200" b="0" i="0">
                <a:effectLst/>
                <a:latin typeface="Georgia" panose="02040502050405020303" pitchFamily="18" charset="0"/>
                <a:ea typeface="Times New Roman" panose="02020603050405020304" pitchFamily="18" charset="0"/>
                <a:cs typeface="Times New Roman" panose="02020603050405020304" pitchFamily="18" charset="0"/>
              </a:rPr>
              <a:t> can help reduce costs in several ways:</a:t>
            </a:r>
          </a:p>
          <a:p>
            <a:pPr marL="1085850" marR="0" lvl="2" indent="-171450">
              <a:buFont typeface="Arial" panose="020B0604020202020204" pitchFamily="34" charset="0"/>
              <a:buChar char="•"/>
            </a:pPr>
            <a:r>
              <a:rPr lang="en-US" sz="1200" b="1" i="0">
                <a:effectLst/>
                <a:latin typeface="Georgia" panose="02040502050405020303" pitchFamily="18" charset="0"/>
                <a:ea typeface="Times New Roman" panose="02020603050405020304" pitchFamily="18" charset="0"/>
                <a:cs typeface="Times New Roman" panose="02020603050405020304" pitchFamily="18" charset="0"/>
              </a:rPr>
              <a:t>Eliminate the need for multiple point solutions</a:t>
            </a:r>
            <a:r>
              <a:rPr lang="en-US" sz="1200" b="0" i="0">
                <a:effectLst/>
                <a:latin typeface="Georgia" panose="02040502050405020303" pitchFamily="18" charset="0"/>
                <a:ea typeface="Times New Roman" panose="02020603050405020304" pitchFamily="18" charset="0"/>
                <a:cs typeface="Times New Roman" panose="02020603050405020304" pitchFamily="18" charset="0"/>
              </a:rPr>
              <a:t>:</a:t>
            </a:r>
          </a:p>
          <a:p>
            <a:pPr marL="1543050" marR="0" lvl="3" indent="-171450">
              <a:buFont typeface="Arial" panose="020B0604020202020204" pitchFamily="34" charset="0"/>
              <a:buChar char="•"/>
            </a:pPr>
            <a:r>
              <a:rPr lang="en-US" sz="1200" b="0">
                <a:effectLst/>
                <a:latin typeface="Georgia" panose="02040502050405020303" pitchFamily="18" charset="0"/>
                <a:ea typeface="Times New Roman" panose="02020603050405020304" pitchFamily="18" charset="0"/>
                <a:cs typeface="Times New Roman" panose="02020603050405020304" pitchFamily="18" charset="0"/>
              </a:rPr>
              <a:t>The depth and breadth of our content and expert guidance eliminates the need for multiple point solutions, helping you to save money and resources and reduce the integration complexity. </a:t>
            </a:r>
          </a:p>
          <a:p>
            <a:pPr marL="1543050" marR="0" lvl="3" indent="-171450">
              <a:buFont typeface="Arial" panose="020B0604020202020204" pitchFamily="34" charset="0"/>
              <a:buChar char="•"/>
            </a:pPr>
            <a:r>
              <a:rPr lang="en-US" sz="1200" b="0">
                <a:effectLst/>
                <a:latin typeface="Georgia" panose="02040502050405020303" pitchFamily="18" charset="0"/>
                <a:ea typeface="Times New Roman" panose="02020603050405020304" pitchFamily="18" charset="0"/>
                <a:cs typeface="Times New Roman" panose="02020603050405020304" pitchFamily="18" charset="0"/>
              </a:rPr>
              <a:t>Rather than jumping between different vendor’s solutions for a disjointed, confusing experience, Members only need to go to one place to address both mental and physical health goals- plus with AI, it addresses both of these pillars in a thoughtful, seamless experience</a:t>
            </a:r>
          </a:p>
          <a:p>
            <a:pPr marL="1085850" marR="0" lvl="2" indent="-171450">
              <a:buFont typeface="Arial" panose="020B0604020202020204" pitchFamily="34" charset="0"/>
              <a:buChar char="•"/>
            </a:pPr>
            <a:r>
              <a:rPr lang="en-US" sz="1200" b="1">
                <a:effectLst/>
                <a:latin typeface="Georgia" panose="02040502050405020303" pitchFamily="18" charset="0"/>
                <a:ea typeface="Times New Roman" panose="02020603050405020304" pitchFamily="18" charset="0"/>
                <a:cs typeface="Times New Roman" panose="02020603050405020304" pitchFamily="18" charset="0"/>
              </a:rPr>
              <a:t>Reduce healthcare costs</a:t>
            </a:r>
            <a:r>
              <a:rPr lang="en-US" sz="1200" b="0">
                <a:effectLst/>
                <a:latin typeface="Georgia" panose="02040502050405020303" pitchFamily="18" charset="0"/>
                <a:ea typeface="Times New Roman" panose="02020603050405020304" pitchFamily="18" charset="0"/>
                <a:cs typeface="Times New Roman" panose="02020603050405020304" pitchFamily="18" charset="0"/>
              </a:rPr>
              <a:t>:</a:t>
            </a:r>
          </a:p>
          <a:p>
            <a:pPr marL="1543050" marR="0" lvl="3" indent="-171450">
              <a:buFont typeface="Arial" panose="020B0604020202020204" pitchFamily="34" charset="0"/>
              <a:buChar char="•"/>
            </a:pPr>
            <a:r>
              <a:rPr lang="en-US" sz="1200" b="0">
                <a:effectLst/>
                <a:latin typeface="Georgia" panose="02040502050405020303" pitchFamily="18" charset="0"/>
                <a:ea typeface="Times New Roman" panose="02020603050405020304" pitchFamily="18" charset="0"/>
                <a:cs typeface="Times New Roman" panose="02020603050405020304" pitchFamily="18" charset="0"/>
              </a:rPr>
              <a:t>Most organizations have a population of employees who do not prioritize their health or may live a sedentary lifestyle. These are the employees who often drive up the number of healthcare claims, and it can be challenging to motivate this population to make healthier lifestyle choices </a:t>
            </a:r>
          </a:p>
          <a:p>
            <a:pPr marL="1543050" marR="0" lvl="3" indent="-171450">
              <a:buFont typeface="Arial" panose="020B0604020202020204" pitchFamily="34" charset="0"/>
              <a:buChar char="•"/>
            </a:pPr>
            <a:r>
              <a:rPr lang="en-US" sz="1200" b="0" err="1">
                <a:effectLst/>
                <a:latin typeface="Georgia" panose="02040502050405020303" pitchFamily="18" charset="0"/>
                <a:ea typeface="Times New Roman" panose="02020603050405020304" pitchFamily="18" charset="0"/>
                <a:cs typeface="Times New Roman" panose="02020603050405020304" pitchFamily="18" charset="0"/>
              </a:rPr>
              <a:t>LifeSpeak</a:t>
            </a:r>
            <a:r>
              <a:rPr lang="en-US" sz="1200" b="0">
                <a:effectLst/>
                <a:latin typeface="Georgia" panose="02040502050405020303" pitchFamily="18" charset="0"/>
                <a:ea typeface="Times New Roman" panose="02020603050405020304" pitchFamily="18" charset="0"/>
                <a:cs typeface="Times New Roman" panose="02020603050405020304" pitchFamily="18" charset="0"/>
              </a:rPr>
              <a:t> is a low-barrier, scalable, cost-effective resource focused on prevention. It is designed to engage your entire population, meeting individuals where they are and adapting with their needs.</a:t>
            </a:r>
          </a:p>
          <a:p>
            <a:pPr marL="1543050" marR="0" lvl="3" indent="-171450">
              <a:buFont typeface="Arial" panose="020B0604020202020204" pitchFamily="34" charset="0"/>
              <a:buChar char="•"/>
            </a:pPr>
            <a:r>
              <a:rPr lang="en-US" sz="1200" b="0">
                <a:effectLst/>
                <a:latin typeface="Georgia" panose="02040502050405020303" pitchFamily="18" charset="0"/>
                <a:ea typeface="Times New Roman" panose="02020603050405020304" pitchFamily="18" charset="0"/>
                <a:cs typeface="Times New Roman" panose="02020603050405020304" pitchFamily="18" charset="0"/>
              </a:rPr>
              <a:t>Our content is designed for all ages, interests, and ability levels. Plus our continuous feedback loop, group challenges, and engagement toolkits and campaigns help to spread awareness, motivate, and engage.</a:t>
            </a:r>
          </a:p>
          <a:p>
            <a:pPr marL="1543050" marR="0" lvl="3" indent="-171450">
              <a:buFont typeface="Arial" panose="020B0604020202020204" pitchFamily="34" charset="0"/>
              <a:buChar char="•"/>
            </a:pPr>
            <a:r>
              <a:rPr lang="en-US" sz="1200" b="0" err="1">
                <a:effectLst/>
                <a:latin typeface="Georgia" panose="02040502050405020303" pitchFamily="18" charset="0"/>
                <a:ea typeface="Times New Roman" panose="02020603050405020304" pitchFamily="18" charset="0"/>
                <a:cs typeface="Times New Roman" panose="02020603050405020304" pitchFamily="18" charset="0"/>
              </a:rPr>
              <a:t>LifeSpeak</a:t>
            </a:r>
            <a:r>
              <a:rPr lang="en-US" sz="1200" b="0">
                <a:effectLst/>
                <a:latin typeface="Georgia" panose="02040502050405020303" pitchFamily="18" charset="0"/>
                <a:ea typeface="Times New Roman" panose="02020603050405020304" pitchFamily="18" charset="0"/>
                <a:cs typeface="Times New Roman" panose="02020603050405020304" pitchFamily="18" charset="0"/>
              </a:rPr>
              <a:t> gives individuals the tools to take control of their wellbeing</a:t>
            </a:r>
          </a:p>
          <a:p>
            <a:pPr marL="628650" marR="0" lvl="1" indent="-171450">
              <a:buFont typeface="Arial" panose="020B0604020202020204" pitchFamily="34" charset="0"/>
              <a:buChar char="•"/>
            </a:pPr>
            <a:endParaRPr lang="en-US" sz="1200" b="0">
              <a:effectLst/>
              <a:latin typeface="Georgia" panose="02040502050405020303" pitchFamily="18" charset="0"/>
              <a:ea typeface="Times New Roman" panose="02020603050405020304" pitchFamily="18" charset="0"/>
              <a:cs typeface="Times New Roman" panose="02020603050405020304" pitchFamily="18" charset="0"/>
            </a:endParaRPr>
          </a:p>
          <a:p>
            <a:pPr marL="457200" marR="0"/>
            <a:r>
              <a:rPr lang="en-US" sz="1200" i="1">
                <a:effectLst/>
                <a:latin typeface="Georgia" panose="02040502050405020303" pitchFamily="18" charset="0"/>
                <a:ea typeface="Times New Roman" panose="02020603050405020304" pitchFamily="18" charset="0"/>
                <a:cs typeface="Times New Roman" panose="02020603050405020304" pitchFamily="18" charset="0"/>
              </a:rPr>
              <a:t> </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p>
            <a:endParaRPr lang="en-US"/>
          </a:p>
          <a:p>
            <a:endParaRPr lang="en-US"/>
          </a:p>
          <a:p>
            <a:endParaRPr lang="en-US"/>
          </a:p>
        </p:txBody>
      </p:sp>
    </p:spTree>
    <p:extLst>
      <p:ext uri="{BB962C8B-B14F-4D97-AF65-F5344CB8AC3E}">
        <p14:creationId xmlns:p14="http://schemas.microsoft.com/office/powerpoint/2010/main" val="27278449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12" name="Presentation Title"/>
          <p:cNvSpPr txBox="1">
            <a:spLocks noGrp="1"/>
          </p:cNvSpPr>
          <p:nvPr>
            <p:ph type="title" hasCustomPrompt="1"/>
          </p:nvPr>
        </p:nvSpPr>
        <p:spPr>
          <a:xfrm>
            <a:off x="1206496" y="2574991"/>
            <a:ext cx="21971004" cy="4648201"/>
          </a:xfrm>
          <a:prstGeom prst="rect">
            <a:avLst/>
          </a:prstGeom>
        </p:spPr>
        <p:txBody>
          <a:bodyPr anchor="b"/>
          <a:lstStyle>
            <a:lvl1pPr>
              <a:defRPr sz="11600" spc="-232"/>
            </a:lvl1pPr>
          </a:lstStyle>
          <a:p>
            <a:r>
              <a:t>Presentation Title</a:t>
            </a:r>
          </a:p>
        </p:txBody>
      </p:sp>
      <p:sp>
        <p:nvSpPr>
          <p:cNvPr id="13" name="Body Level One…"/>
          <p:cNvSpPr txBox="1">
            <a:spLocks noGrp="1"/>
          </p:cNvSpPr>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z="11600" spc="-232">
                <a:latin typeface="Helvetica Neue Medium"/>
                <a:ea typeface="Helvetica Neue Medium"/>
                <a:cs typeface="Helvetica Neue Medium"/>
                <a:sym typeface="Helvetica Neue Medium"/>
              </a:defRPr>
            </a:lvl1pPr>
            <a:lvl2pPr marL="0" indent="457200" algn="ctr">
              <a:lnSpc>
                <a:spcPct val="80000"/>
              </a:lnSpc>
              <a:spcBef>
                <a:spcPts val="0"/>
              </a:spcBef>
              <a:buSzTx/>
              <a:buNone/>
              <a:defRPr sz="11600" spc="-232">
                <a:latin typeface="Helvetica Neue Medium"/>
                <a:ea typeface="Helvetica Neue Medium"/>
                <a:cs typeface="Helvetica Neue Medium"/>
                <a:sym typeface="Helvetica Neue Medium"/>
              </a:defRPr>
            </a:lvl2pPr>
            <a:lvl3pPr marL="0" indent="914400" algn="ctr">
              <a:lnSpc>
                <a:spcPct val="80000"/>
              </a:lnSpc>
              <a:spcBef>
                <a:spcPts val="0"/>
              </a:spcBef>
              <a:buSzTx/>
              <a:buNone/>
              <a:defRPr sz="11600" spc="-232">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z="11600" spc="-232">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z="11600" spc="-232">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Body Level One…"/>
          <p:cNvSpPr txBox="1">
            <a:spLocks noGrp="1"/>
          </p:cNvSpPr>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sz="25000" b="1" spc="-250"/>
            </a:lvl1pPr>
            <a:lvl2pPr marL="0" indent="457200" algn="ctr">
              <a:lnSpc>
                <a:spcPct val="80000"/>
              </a:lnSpc>
              <a:spcBef>
                <a:spcPts val="0"/>
              </a:spcBef>
              <a:buSzTx/>
              <a:buNone/>
              <a:defRPr sz="25000" b="1" spc="-250"/>
            </a:lvl2pPr>
            <a:lvl3pPr marL="0" indent="914400" algn="ctr">
              <a:lnSpc>
                <a:spcPct val="80000"/>
              </a:lnSpc>
              <a:spcBef>
                <a:spcPts val="0"/>
              </a:spcBef>
              <a:buSzTx/>
              <a:buNone/>
              <a:defRPr sz="25000" b="1" spc="-250"/>
            </a:lvl3pPr>
            <a:lvl4pPr marL="0" indent="1371600" algn="ctr">
              <a:lnSpc>
                <a:spcPct val="80000"/>
              </a:lnSpc>
              <a:spcBef>
                <a:spcPts val="0"/>
              </a:spcBef>
              <a:buSzTx/>
              <a:buNone/>
              <a:defRPr sz="25000" b="1" spc="-250"/>
            </a:lvl4pPr>
            <a:lvl5pPr marL="0" indent="1828800" algn="ctr">
              <a:lnSpc>
                <a:spcPct val="80000"/>
              </a:lnSpc>
              <a:spcBef>
                <a:spcPts val="0"/>
              </a:spcBef>
              <a:buSzTx/>
              <a:buNone/>
              <a:defRPr sz="25000" b="1" spc="-250"/>
            </a:lvl5pPr>
          </a:lstStyle>
          <a:p>
            <a:r>
              <a:t>100%</a:t>
            </a:r>
          </a:p>
          <a:p>
            <a:pPr lvl="1"/>
            <a:endParaRPr/>
          </a:p>
          <a:p>
            <a:pPr lvl="2"/>
            <a:endParaRPr/>
          </a:p>
          <a:p>
            <a:pPr lvl="3"/>
            <a:endParaRPr/>
          </a:p>
          <a:p>
            <a:pPr lvl="4"/>
            <a:endParaRPr/>
          </a:p>
        </p:txBody>
      </p:sp>
      <p:sp>
        <p:nvSpPr>
          <p:cNvPr id="107" name="Fact information"/>
          <p:cNvSpPr txBox="1">
            <a:spLocks noGrp="1"/>
          </p:cNvSpPr>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sz="5500" b="1"/>
            </a:lvl1pPr>
          </a:lstStyle>
          <a:p>
            <a:r>
              <a:t>Fact information</a:t>
            </a: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Attribution"/>
          <p:cNvSpPr txBox="1">
            <a:spLocks noGrp="1"/>
          </p:cNvSpPr>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Attribution</a:t>
            </a:r>
          </a:p>
        </p:txBody>
      </p:sp>
      <p:sp>
        <p:nvSpPr>
          <p:cNvPr id="116" name="Body Level One…"/>
          <p:cNvSpPr txBox="1">
            <a:spLocks noGrp="1"/>
          </p:cNvSpPr>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z="8500" spc="-170">
                <a:latin typeface="Helvetica Neue Medium"/>
                <a:ea typeface="Helvetica Neue Medium"/>
                <a:cs typeface="Helvetica Neue Medium"/>
                <a:sym typeface="Helvetica Neue Medium"/>
              </a:defRPr>
            </a:lvl1pPr>
            <a:lvl2pPr marL="638923" indent="-12700">
              <a:spcBef>
                <a:spcPts val="0"/>
              </a:spcBef>
              <a:buSzTx/>
              <a:buNone/>
              <a:defRPr sz="8500" spc="-170">
                <a:latin typeface="Helvetica Neue Medium"/>
                <a:ea typeface="Helvetica Neue Medium"/>
                <a:cs typeface="Helvetica Neue Medium"/>
                <a:sym typeface="Helvetica Neue Medium"/>
              </a:defRPr>
            </a:lvl2pPr>
            <a:lvl3pPr marL="638923" indent="444500">
              <a:spcBef>
                <a:spcPts val="0"/>
              </a:spcBef>
              <a:buSzTx/>
              <a:buNone/>
              <a:defRPr sz="8500" spc="-170">
                <a:latin typeface="Helvetica Neue Medium"/>
                <a:ea typeface="Helvetica Neue Medium"/>
                <a:cs typeface="Helvetica Neue Medium"/>
                <a:sym typeface="Helvetica Neue Medium"/>
              </a:defRPr>
            </a:lvl3pPr>
            <a:lvl4pPr marL="638923" indent="901700">
              <a:spcBef>
                <a:spcPts val="0"/>
              </a:spcBef>
              <a:buSzTx/>
              <a:buNone/>
              <a:defRPr sz="8500" spc="-170">
                <a:latin typeface="Helvetica Neue Medium"/>
                <a:ea typeface="Helvetica Neue Medium"/>
                <a:cs typeface="Helvetica Neue Medium"/>
                <a:sym typeface="Helvetica Neue Medium"/>
              </a:defRPr>
            </a:lvl4pPr>
            <a:lvl5pPr marL="638923" indent="1358900">
              <a:spcBef>
                <a:spcPts val="0"/>
              </a:spcBef>
              <a:buSzTx/>
              <a:buNone/>
              <a:defRPr sz="8500" spc="-170">
                <a:latin typeface="Helvetica Neue Medium"/>
                <a:ea typeface="Helvetica Neue Medium"/>
                <a:cs typeface="Helvetica Neue Medium"/>
                <a:sym typeface="Helvetica Neue Medium"/>
              </a:defRPr>
            </a:lvl5pPr>
          </a:lstStyle>
          <a:p>
            <a:r>
              <a:t>“Notable Quote”</a:t>
            </a:r>
          </a:p>
          <a:p>
            <a:pPr lvl="1"/>
            <a:endParaRPr/>
          </a:p>
          <a:p>
            <a:pPr lvl="2"/>
            <a:endParaRPr/>
          </a:p>
          <a:p>
            <a:pPr lvl="3"/>
            <a:endParaRPr/>
          </a:p>
          <a:p>
            <a:pPr lvl="4"/>
            <a:endParaRP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Bowl of salad with fried rice, boiled eggs and chopsticks"/>
          <p:cNvSpPr>
            <a:spLocks noGrp="1"/>
          </p:cNvSpPr>
          <p:nvPr>
            <p:ph type="pic" sz="quarter" idx="21"/>
          </p:nvPr>
        </p:nvSpPr>
        <p:spPr>
          <a:xfrm>
            <a:off x="15760700" y="1016000"/>
            <a:ext cx="7439099" cy="5949678"/>
          </a:xfrm>
          <a:prstGeom prst="rect">
            <a:avLst/>
          </a:prstGeom>
        </p:spPr>
        <p:txBody>
          <a:bodyPr lIns="91439" tIns="45719" rIns="91439" bIns="45719">
            <a:noAutofit/>
          </a:bodyPr>
          <a:lstStyle/>
          <a:p>
            <a:endParaRPr/>
          </a:p>
        </p:txBody>
      </p:sp>
      <p:sp>
        <p:nvSpPr>
          <p:cNvPr id="125" name="Bowl with salmon cakes, salad and houmous "/>
          <p:cNvSpPr>
            <a:spLocks noGrp="1"/>
          </p:cNvSpPr>
          <p:nvPr>
            <p:ph type="pic" sz="half" idx="22"/>
          </p:nvPr>
        </p:nvSpPr>
        <p:spPr>
          <a:xfrm>
            <a:off x="13500100" y="3978275"/>
            <a:ext cx="10439400" cy="12150181"/>
          </a:xfrm>
          <a:prstGeom prst="rect">
            <a:avLst/>
          </a:prstGeom>
        </p:spPr>
        <p:txBody>
          <a:bodyPr lIns="91439" tIns="45719" rIns="91439" bIns="45719">
            <a:noAutofit/>
          </a:bodyPr>
          <a:lstStyle/>
          <a:p>
            <a:endParaRPr/>
          </a:p>
        </p:txBody>
      </p:sp>
      <p:sp>
        <p:nvSpPr>
          <p:cNvPr id="126" name="Bowl of pappardelle pasta with parsley butter, roasted hazelnuts and shaved parmesan cheese"/>
          <p:cNvSpPr>
            <a:spLocks noGrp="1"/>
          </p:cNvSpPr>
          <p:nvPr>
            <p:ph type="pic" idx="23"/>
          </p:nvPr>
        </p:nvSpPr>
        <p:spPr>
          <a:xfrm>
            <a:off x="-139700" y="495300"/>
            <a:ext cx="16611600" cy="12458700"/>
          </a:xfrm>
          <a:prstGeom prst="rect">
            <a:avLst/>
          </a:prstGeom>
        </p:spPr>
        <p:txBody>
          <a:bodyPr lIns="91439" tIns="45719" rIns="91439" bIns="45719">
            <a:noAutofit/>
          </a:bodyPr>
          <a:lstStyle/>
          <a:p>
            <a:endParaRPr/>
          </a:p>
        </p:txBody>
      </p:sp>
      <p:sp>
        <p:nvSpPr>
          <p:cNvPr id="1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bowl of salad with fried rice, boiled eggs and chopsticks"/>
          <p:cNvSpPr>
            <a:spLocks noGrp="1"/>
          </p:cNvSpPr>
          <p:nvPr>
            <p:ph type="pic" idx="21"/>
          </p:nvPr>
        </p:nvSpPr>
        <p:spPr>
          <a:xfrm>
            <a:off x="-1333500" y="-5524500"/>
            <a:ext cx="27051000" cy="21640800"/>
          </a:xfrm>
          <a:prstGeom prst="rect">
            <a:avLst/>
          </a:prstGeom>
        </p:spPr>
        <p:txBody>
          <a:bodyPr lIns="91439" tIns="45719" rIns="91439" bIns="45719">
            <a:noAutofit/>
          </a:bodyPr>
          <a:lstStyle/>
          <a:p>
            <a:endParaRPr/>
          </a:p>
        </p:txBody>
      </p:sp>
      <p:sp>
        <p:nvSpPr>
          <p:cNvPr id="13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Avocados and limes"/>
          <p:cNvSpPr>
            <a:spLocks noGrp="1"/>
          </p:cNvSpPr>
          <p:nvPr>
            <p:ph type="pic" idx="21"/>
          </p:nvPr>
        </p:nvSpPr>
        <p:spPr>
          <a:xfrm>
            <a:off x="-1155700" y="-1295400"/>
            <a:ext cx="26746200" cy="16018933"/>
          </a:xfrm>
          <a:prstGeom prst="rect">
            <a:avLst/>
          </a:prstGeom>
        </p:spPr>
        <p:txBody>
          <a:bodyPr lIns="91439" tIns="45719" rIns="91439" bIns="45719">
            <a:noAutofit/>
          </a:bodyPr>
          <a:lstStyle/>
          <a:p>
            <a:endParaRPr/>
          </a:p>
        </p:txBody>
      </p:sp>
      <p:sp>
        <p:nvSpPr>
          <p:cNvPr id="22" name="Presentation Title"/>
          <p:cNvSpPr txBox="1">
            <a:spLocks noGrp="1"/>
          </p:cNvSpPr>
          <p:nvPr>
            <p:ph type="title" hasCustomPrompt="1"/>
          </p:nvPr>
        </p:nvSpPr>
        <p:spPr>
          <a:xfrm>
            <a:off x="1206500" y="7124700"/>
            <a:ext cx="21971000" cy="4648200"/>
          </a:xfrm>
          <a:prstGeom prst="rect">
            <a:avLst/>
          </a:prstGeom>
        </p:spPr>
        <p:txBody>
          <a:bodyPr anchor="b"/>
          <a:lstStyle>
            <a:lvl1pPr>
              <a:defRPr sz="11600" spc="-232"/>
            </a:lvl1pPr>
          </a:lstStyle>
          <a:p>
            <a:r>
              <a:t>Presentation Title</a:t>
            </a:r>
          </a:p>
        </p:txBody>
      </p:sp>
      <p:sp>
        <p:nvSpPr>
          <p:cNvPr id="23" name="Author and Date"/>
          <p:cNvSpPr txBox="1">
            <a:spLocks noGrp="1"/>
          </p:cNvSpPr>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24" name="Body Level One…"/>
          <p:cNvSpPr txBox="1">
            <a:spLocks noGrp="1"/>
          </p:cNvSpPr>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Presentation Subtitle</a:t>
            </a:r>
          </a:p>
          <a:p>
            <a:pPr lvl="1"/>
            <a:endParaRPr/>
          </a:p>
          <a:p>
            <a:pPr lvl="2"/>
            <a:endParaRPr/>
          </a:p>
          <a:p>
            <a:pPr lvl="3"/>
            <a:endParaRPr/>
          </a:p>
          <a:p>
            <a:pPr lvl="4"/>
            <a:endParaRP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Bowl with salmon cakes, salad and houmous"/>
          <p:cNvSpPr>
            <a:spLocks noGrp="1"/>
          </p:cNvSpPr>
          <p:nvPr>
            <p:ph type="pic" idx="21"/>
          </p:nvPr>
        </p:nvSpPr>
        <p:spPr>
          <a:xfrm>
            <a:off x="10972800" y="-203200"/>
            <a:ext cx="12144837" cy="14135100"/>
          </a:xfrm>
          <a:prstGeom prst="rect">
            <a:avLst/>
          </a:prstGeom>
        </p:spPr>
        <p:txBody>
          <a:bodyPr lIns="91439" tIns="45719" rIns="91439" bIns="45719">
            <a:noAutofit/>
          </a:bodyPr>
          <a:lstStyle/>
          <a:p>
            <a:endParaRPr/>
          </a:p>
        </p:txBody>
      </p:sp>
      <p:sp>
        <p:nvSpPr>
          <p:cNvPr id="33" name="Slide Title"/>
          <p:cNvSpPr txBox="1">
            <a:spLocks noGrp="1"/>
          </p:cNvSpPr>
          <p:nvPr>
            <p:ph type="title" hasCustomPrompt="1"/>
          </p:nvPr>
        </p:nvSpPr>
        <p:spPr>
          <a:xfrm>
            <a:off x="1206500" y="1270000"/>
            <a:ext cx="9779000" cy="5882273"/>
          </a:xfrm>
          <a:prstGeom prst="rect">
            <a:avLst/>
          </a:prstGeom>
        </p:spPr>
        <p:txBody>
          <a:bodyPr anchor="b"/>
          <a:lstStyle/>
          <a:p>
            <a:r>
              <a:t>Slide Title</a:t>
            </a:r>
          </a:p>
        </p:txBody>
      </p:sp>
      <p:sp>
        <p:nvSpPr>
          <p:cNvPr id="34" name="Body Level One…"/>
          <p:cNvSpPr txBox="1">
            <a:spLocks noGrp="1"/>
          </p:cNvSpPr>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numCol="2" spcCol="1098550"/>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Subtitle"/>
          <p:cNvSpPr txBox="1">
            <a:spLocks noGrp="1"/>
          </p:cNvSpPr>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61" name="Body Level One…"/>
          <p:cNvSpPr txBox="1">
            <a:spLocks noGrp="1"/>
          </p:cNvSpPr>
          <p:nvPr>
            <p:ph type="body" sz="half" idx="1" hasCustomPrompt="1"/>
          </p:nvPr>
        </p:nvSpPr>
        <p:spPr>
          <a:xfrm>
            <a:off x="1206500" y="4248504"/>
            <a:ext cx="9779000" cy="8256630"/>
          </a:xfrm>
          <a:prstGeom prst="rect">
            <a:avLst/>
          </a:prstGeom>
        </p:spPr>
        <p:txBody>
          <a:bodyPr/>
          <a:lstStyle/>
          <a:p>
            <a:r>
              <a:t>Slide bullet text</a:t>
            </a:r>
          </a:p>
          <a:p>
            <a:pPr lvl="1"/>
            <a:endParaRPr/>
          </a:p>
          <a:p>
            <a:pPr lvl="2"/>
            <a:endParaRPr/>
          </a:p>
          <a:p>
            <a:pPr lvl="3"/>
            <a:endParaRPr/>
          </a:p>
          <a:p>
            <a:pPr lvl="4"/>
            <a:endParaRPr/>
          </a:p>
        </p:txBody>
      </p:sp>
      <p:sp>
        <p:nvSpPr>
          <p:cNvPr id="62" name="Bowl of pappardelle pasta with parsley butter, roasted hazelnuts and shaved parmesan cheese"/>
          <p:cNvSpPr>
            <a:spLocks noGrp="1"/>
          </p:cNvSpPr>
          <p:nvPr>
            <p:ph type="pic" idx="22"/>
          </p:nvPr>
        </p:nvSpPr>
        <p:spPr>
          <a:xfrm>
            <a:off x="12192000" y="-407266"/>
            <a:ext cx="10916874" cy="14555832"/>
          </a:xfrm>
          <a:prstGeom prst="rect">
            <a:avLst/>
          </a:prstGeom>
        </p:spPr>
        <p:txBody>
          <a:bodyPr lIns="91439" tIns="45719" rIns="91439" bIns="45719">
            <a:noAutofit/>
          </a:bodyPr>
          <a:lstStyle/>
          <a:p>
            <a:endParaRPr/>
          </a:p>
        </p:txBody>
      </p:sp>
      <p:sp>
        <p:nvSpPr>
          <p:cNvPr id="63" name="Slide Title"/>
          <p:cNvSpPr txBox="1">
            <a:spLocks noGrp="1"/>
          </p:cNvSpPr>
          <p:nvPr>
            <p:ph type="title" hasCustomPrompt="1"/>
          </p:nvPr>
        </p:nvSpPr>
        <p:spPr>
          <a:xfrm>
            <a:off x="1206500" y="1079500"/>
            <a:ext cx="9779000" cy="1435100"/>
          </a:xfrm>
          <a:prstGeom prst="rect">
            <a:avLst/>
          </a:prstGeom>
        </p:spPr>
        <p:txBody>
          <a:bodyPr/>
          <a:lstStyle/>
          <a:p>
            <a:r>
              <a:t>Slide Title</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1206496" y="4533900"/>
            <a:ext cx="21971004" cy="4648200"/>
          </a:xfrm>
          <a:prstGeom prst="rect">
            <a:avLst/>
          </a:prstGeom>
        </p:spPr>
        <p:txBody>
          <a:bodyPr anchor="ctr"/>
          <a:lstStyle>
            <a:lvl1pPr>
              <a:defRPr sz="11600" b="0" spc="-232">
                <a:latin typeface="Helvetica Neue Medium"/>
                <a:ea typeface="Helvetica Neue Medium"/>
                <a:cs typeface="Helvetica Neue Medium"/>
                <a:sym typeface="Helvetica Neue Medium"/>
              </a:defRPr>
            </a:lvl1pPr>
          </a:lstStyle>
          <a:p>
            <a:r>
              <a:t>Section Title</a:t>
            </a:r>
          </a:p>
        </p:txBody>
      </p:sp>
      <p:sp>
        <p:nvSpPr>
          <p:cNvPr id="72"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xfrm>
            <a:off x="1206500" y="1079500"/>
            <a:ext cx="21971000" cy="1434949"/>
          </a:xfrm>
          <a:prstGeom prst="rect">
            <a:avLst/>
          </a:prstGeom>
        </p:spPr>
        <p:txBody>
          <a:bodyPr/>
          <a:lstStyle/>
          <a:p>
            <a:r>
              <a:t>Slide Title</a:t>
            </a:r>
          </a:p>
        </p:txBody>
      </p:sp>
      <p:sp>
        <p:nvSpPr>
          <p:cNvPr id="80" name="Slide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xfrm>
            <a:off x="1206500" y="1079500"/>
            <a:ext cx="21971000" cy="1435100"/>
          </a:xfrm>
          <a:prstGeom prst="rect">
            <a:avLst/>
          </a:prstGeom>
        </p:spPr>
        <p:txBody>
          <a:bodyPr/>
          <a:lstStyle/>
          <a:p>
            <a:r>
              <a:t>Agenda Title</a:t>
            </a:r>
          </a:p>
        </p:txBody>
      </p:sp>
      <p:sp>
        <p:nvSpPr>
          <p:cNvPr id="89" name="Agenda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Agenda Subtitle</a:t>
            </a:r>
          </a:p>
        </p:txBody>
      </p:sp>
      <p:sp>
        <p:nvSpPr>
          <p:cNvPr id="90" name="Body Level One…"/>
          <p:cNvSpPr txBox="1">
            <a:spLocks noGrp="1"/>
          </p:cNvSpPr>
          <p:nvPr>
            <p:ph type="body" idx="1" hasCustomPrompt="1"/>
          </p:nvPr>
        </p:nvSpPr>
        <p:spPr>
          <a:prstGeom prst="rect">
            <a:avLst/>
          </a:prstGeom>
        </p:spPr>
        <p:txBody>
          <a:bodyPr/>
          <a:lstStyle>
            <a:lvl1pPr marL="0" indent="0" defTabSz="825500">
              <a:lnSpc>
                <a:spcPct val="100000"/>
              </a:lnSpc>
              <a:spcBef>
                <a:spcPts val="1800"/>
              </a:spcBef>
              <a:buSzTx/>
              <a:buNone/>
              <a:defRPr sz="5500" spc="-55"/>
            </a:lvl1pPr>
            <a:lvl2pPr marL="0" indent="457200" defTabSz="825500">
              <a:lnSpc>
                <a:spcPct val="100000"/>
              </a:lnSpc>
              <a:spcBef>
                <a:spcPts val="1800"/>
              </a:spcBef>
              <a:buSzTx/>
              <a:buNone/>
              <a:defRPr sz="5500" spc="-55"/>
            </a:lvl2pPr>
            <a:lvl3pPr marL="0" indent="914400" defTabSz="825500">
              <a:lnSpc>
                <a:spcPct val="100000"/>
              </a:lnSpc>
              <a:spcBef>
                <a:spcPts val="1800"/>
              </a:spcBef>
              <a:buSzTx/>
              <a:buNone/>
              <a:defRPr sz="5500" spc="-55"/>
            </a:lvl3pPr>
            <a:lvl4pPr marL="0" indent="1371600" defTabSz="825500">
              <a:lnSpc>
                <a:spcPct val="100000"/>
              </a:lnSpc>
              <a:spcBef>
                <a:spcPts val="1800"/>
              </a:spcBef>
              <a:buSzTx/>
              <a:buNone/>
              <a:defRPr sz="5500" spc="-55"/>
            </a:lvl4pPr>
            <a:lvl5pPr marL="0" indent="1828800" defTabSz="825500">
              <a:lnSpc>
                <a:spcPct val="100000"/>
              </a:lnSpc>
              <a:spcBef>
                <a:spcPts val="1800"/>
              </a:spcBef>
              <a:buSzTx/>
              <a:buNone/>
              <a:defRPr sz="5500" spc="-55"/>
            </a:lvl5pPr>
          </a:lstStyle>
          <a:p>
            <a:r>
              <a:t>Agenda Topics</a:t>
            </a:r>
          </a:p>
          <a:p>
            <a:pPr lvl="1"/>
            <a:endParaRPr/>
          </a:p>
          <a:p>
            <a:pPr lvl="2"/>
            <a:endParaRPr/>
          </a:p>
          <a:p>
            <a:pPr lvl="3"/>
            <a:endParaRPr/>
          </a:p>
          <a:p>
            <a:pPr lvl="4"/>
            <a:endParaRP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1206500" y="1079500"/>
            <a:ext cx="21971000" cy="14331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1206500" y="4248504"/>
            <a:ext cx="21971000" cy="82560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spd="med"/>
  <p:txStyles>
    <p:title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4.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g"/><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43110F1-1011-28C0-49D0-6BD54CD559C3}"/>
            </a:ext>
          </a:extLst>
        </p:cNvPr>
        <p:cNvGrpSpPr/>
        <p:nvPr/>
      </p:nvGrpSpPr>
      <p:grpSpPr>
        <a:xfrm>
          <a:off x="0" y="0"/>
          <a:ext cx="0" cy="0"/>
          <a:chOff x="0" y="0"/>
          <a:chExt cx="0" cy="0"/>
        </a:xfrm>
      </p:grpSpPr>
      <p:pic>
        <p:nvPicPr>
          <p:cNvPr id="7" name="Picture 6" descr="Blur a blurry image of trees&#10;&#10;AI-generated content may be incorrect.">
            <a:extLst>
              <a:ext uri="{FF2B5EF4-FFF2-40B4-BE49-F238E27FC236}">
                <a16:creationId xmlns:a16="http://schemas.microsoft.com/office/drawing/2014/main" id="{C063220D-9F4E-0718-C487-C25D6150EF2A}"/>
              </a:ext>
            </a:extLst>
          </p:cNvPr>
          <p:cNvPicPr>
            <a:picLocks noChangeAspect="1"/>
          </p:cNvPicPr>
          <p:nvPr/>
        </p:nvPicPr>
        <p:blipFill>
          <a:blip r:embed="rId2">
            <a:extLst>
              <a:ext uri="{28A0092B-C50C-407E-A947-70E740481C1C}">
                <a14:useLocalDpi xmlns:a14="http://schemas.microsoft.com/office/drawing/2010/main" val="0"/>
              </a:ext>
            </a:extLst>
          </a:blip>
          <a:srcRect l="1" r="17075"/>
          <a:stretch/>
        </p:blipFill>
        <p:spPr>
          <a:xfrm>
            <a:off x="-51922" y="0"/>
            <a:ext cx="24435922" cy="13716000"/>
          </a:xfrm>
          <a:prstGeom prst="rect">
            <a:avLst/>
          </a:prstGeom>
        </p:spPr>
      </p:pic>
      <p:sp>
        <p:nvSpPr>
          <p:cNvPr id="622" name="Total Wellbeing Suite of Digital Solutions">
            <a:extLst>
              <a:ext uri="{FF2B5EF4-FFF2-40B4-BE49-F238E27FC236}">
                <a16:creationId xmlns:a16="http://schemas.microsoft.com/office/drawing/2014/main" id="{33595583-0B8A-953A-F723-50E8B8977134}"/>
              </a:ext>
            </a:extLst>
          </p:cNvPr>
          <p:cNvSpPr txBox="1"/>
          <p:nvPr/>
        </p:nvSpPr>
        <p:spPr>
          <a:xfrm>
            <a:off x="10988902" y="1679618"/>
            <a:ext cx="12381261" cy="22631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t">
            <a:spAutoFit/>
          </a:bodyPr>
          <a:lstStyle>
            <a:lvl1pPr algn="l">
              <a:lnSpc>
                <a:spcPct val="90000"/>
              </a:lnSpc>
              <a:defRPr sz="8000" b="1">
                <a:solidFill>
                  <a:srgbClr val="FFFFFF"/>
                </a:solidFill>
                <a:latin typeface="Avenir Next Regular"/>
                <a:ea typeface="Avenir Next Regular"/>
                <a:cs typeface="Avenir Next Regular"/>
                <a:sym typeface="Avenir Next Regular"/>
              </a:defRPr>
            </a:lvl1pPr>
          </a:lstStyle>
          <a:p>
            <a:r>
              <a:rPr lang="en-US" sz="7800" dirty="0">
                <a:solidFill>
                  <a:srgbClr val="142C66"/>
                </a:solidFill>
                <a:latin typeface="Avenir Next LT Pro" panose="020B0504020202020204" pitchFamily="34" charset="77"/>
              </a:rPr>
              <a:t>Transforming Lives: </a:t>
            </a:r>
          </a:p>
          <a:p>
            <a:r>
              <a:rPr lang="en-US" sz="7800" dirty="0">
                <a:solidFill>
                  <a:srgbClr val="142C66"/>
                </a:solidFill>
                <a:latin typeface="Avenir Next LT Pro" panose="020B0504020202020204" pitchFamily="34" charset="77"/>
              </a:rPr>
              <a:t>Real Impact, Real Results</a:t>
            </a:r>
            <a:endParaRPr lang="en-CA" sz="7800" dirty="0">
              <a:solidFill>
                <a:srgbClr val="142C66"/>
              </a:solidFill>
              <a:latin typeface="Avenir Next LT Pro" panose="020B0504020202020204" pitchFamily="34" charset="77"/>
            </a:endParaRPr>
          </a:p>
        </p:txBody>
      </p:sp>
      <p:pic>
        <p:nvPicPr>
          <p:cNvPr id="2" name="LifeSpeak-Inc-Navy.png" descr="LifeSpeak-Inc-Navy.png">
            <a:extLst>
              <a:ext uri="{FF2B5EF4-FFF2-40B4-BE49-F238E27FC236}">
                <a16:creationId xmlns:a16="http://schemas.microsoft.com/office/drawing/2014/main" id="{C7F6D19F-8AAC-1CF2-FD3A-5C587077D70A}"/>
              </a:ext>
            </a:extLst>
          </p:cNvPr>
          <p:cNvPicPr>
            <a:picLocks noChangeAspect="1"/>
          </p:cNvPicPr>
          <p:nvPr/>
        </p:nvPicPr>
        <p:blipFill>
          <a:blip r:embed="rId3"/>
          <a:stretch>
            <a:fillRect/>
          </a:stretch>
        </p:blipFill>
        <p:spPr>
          <a:xfrm>
            <a:off x="11069112" y="10008005"/>
            <a:ext cx="7425132" cy="1224682"/>
          </a:xfrm>
          <a:prstGeom prst="rect">
            <a:avLst/>
          </a:prstGeom>
          <a:ln w="12700">
            <a:miter lim="400000"/>
          </a:ln>
        </p:spPr>
      </p:pic>
      <p:pic>
        <p:nvPicPr>
          <p:cNvPr id="9" name="Picture 8" descr="A white diamond shaped object on a black background&#10;&#10;AI-generated content may be incorrect.">
            <a:extLst>
              <a:ext uri="{FF2B5EF4-FFF2-40B4-BE49-F238E27FC236}">
                <a16:creationId xmlns:a16="http://schemas.microsoft.com/office/drawing/2014/main" id="{6B4818F9-B72B-B013-5378-D2E2DDDD3FA0}"/>
              </a:ext>
            </a:extLst>
          </p:cNvPr>
          <p:cNvPicPr>
            <a:picLocks noChangeAspect="1"/>
          </p:cNvPicPr>
          <p:nvPr/>
        </p:nvPicPr>
        <p:blipFill>
          <a:blip r:embed="rId4">
            <a:alphaModFix amt="50000"/>
            <a:extLst>
              <a:ext uri="{28A0092B-C50C-407E-A947-70E740481C1C}">
                <a14:useLocalDpi xmlns:a14="http://schemas.microsoft.com/office/drawing/2010/main" val="0"/>
              </a:ext>
            </a:extLst>
          </a:blip>
          <a:stretch>
            <a:fillRect/>
          </a:stretch>
        </p:blipFill>
        <p:spPr>
          <a:xfrm>
            <a:off x="1013837" y="484288"/>
            <a:ext cx="12747423" cy="12747423"/>
          </a:xfrm>
          <a:prstGeom prst="rect">
            <a:avLst/>
          </a:prstGeom>
        </p:spPr>
      </p:pic>
      <p:pic>
        <p:nvPicPr>
          <p:cNvPr id="4" name="Picture 3">
            <a:extLst>
              <a:ext uri="{FF2B5EF4-FFF2-40B4-BE49-F238E27FC236}">
                <a16:creationId xmlns:a16="http://schemas.microsoft.com/office/drawing/2014/main" id="{8DE77320-3D3D-FC60-49B8-751B28FBB761}"/>
              </a:ext>
            </a:extLst>
          </p:cNvPr>
          <p:cNvPicPr>
            <a:picLocks noChangeAspect="1"/>
          </p:cNvPicPr>
          <p:nvPr/>
        </p:nvPicPr>
        <p:blipFill>
          <a:blip r:embed="rId5"/>
          <a:srcRect r="50793"/>
          <a:stretch/>
        </p:blipFill>
        <p:spPr>
          <a:xfrm>
            <a:off x="-51922" y="3985496"/>
            <a:ext cx="10211922" cy="9771167"/>
          </a:xfrm>
          <a:prstGeom prst="rect">
            <a:avLst/>
          </a:prstGeom>
        </p:spPr>
      </p:pic>
    </p:spTree>
    <p:extLst>
      <p:ext uri="{BB962C8B-B14F-4D97-AF65-F5344CB8AC3E}">
        <p14:creationId xmlns:p14="http://schemas.microsoft.com/office/powerpoint/2010/main" val="3354277304"/>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E2B65"/>
        </a:solidFill>
        <a:effectLst/>
      </p:bgPr>
    </p:bg>
    <p:spTree>
      <p:nvGrpSpPr>
        <p:cNvPr id="1" name=""/>
        <p:cNvGrpSpPr/>
        <p:nvPr/>
      </p:nvGrpSpPr>
      <p:grpSpPr>
        <a:xfrm>
          <a:off x="0" y="0"/>
          <a:ext cx="0" cy="0"/>
          <a:chOff x="0" y="0"/>
          <a:chExt cx="0" cy="0"/>
        </a:xfrm>
      </p:grpSpPr>
      <p:pic>
        <p:nvPicPr>
          <p:cNvPr id="210" name="iStock-1185878322.jpg"/>
          <p:cNvPicPr>
            <a:picLocks noChangeAspect="1"/>
          </p:cNvPicPr>
          <p:nvPr/>
        </p:nvPicPr>
        <p:blipFill>
          <a:blip r:embed="rId3">
            <a:alphaModFix/>
            <a:extLst>
              <a:ext uri="{28A0092B-C50C-407E-A947-70E740481C1C}">
                <a14:useLocalDpi xmlns:a14="http://schemas.microsoft.com/office/drawing/2010/main" val="0"/>
              </a:ext>
            </a:extLst>
          </a:blip>
          <a:srcRect/>
          <a:stretch/>
        </p:blipFill>
        <p:spPr>
          <a:xfrm>
            <a:off x="-19533" y="0"/>
            <a:ext cx="24384001" cy="13716000"/>
          </a:xfrm>
          <a:prstGeom prst="rect">
            <a:avLst/>
          </a:prstGeom>
          <a:ln w="12700">
            <a:miter lim="400000"/>
          </a:ln>
        </p:spPr>
      </p:pic>
      <p:grpSp>
        <p:nvGrpSpPr>
          <p:cNvPr id="14" name="Group 13">
            <a:extLst>
              <a:ext uri="{FF2B5EF4-FFF2-40B4-BE49-F238E27FC236}">
                <a16:creationId xmlns:a16="http://schemas.microsoft.com/office/drawing/2014/main" id="{A89DA226-DF97-314D-5603-266320855A80}"/>
              </a:ext>
            </a:extLst>
          </p:cNvPr>
          <p:cNvGrpSpPr/>
          <p:nvPr/>
        </p:nvGrpSpPr>
        <p:grpSpPr>
          <a:xfrm>
            <a:off x="6160026" y="10139256"/>
            <a:ext cx="18252568" cy="5028586"/>
            <a:chOff x="4257995" y="10131998"/>
            <a:chExt cx="20154599" cy="5552596"/>
          </a:xfrm>
        </p:grpSpPr>
        <p:pic>
          <p:nvPicPr>
            <p:cNvPr id="221" name="Image" descr="Image"/>
            <p:cNvPicPr>
              <a:picLocks noChangeAspect="1"/>
            </p:cNvPicPr>
            <p:nvPr/>
          </p:nvPicPr>
          <p:blipFill>
            <a:blip r:embed="rId4">
              <a:extLst>
                <a:ext uri="{28A0092B-C50C-407E-A947-70E740481C1C}">
                  <a14:useLocalDpi xmlns:a14="http://schemas.microsoft.com/office/drawing/2010/main"/>
                </a:ext>
              </a:extLst>
            </a:blip>
            <a:srcRect/>
            <a:stretch/>
          </p:blipFill>
          <p:spPr>
            <a:xfrm>
              <a:off x="11730079" y="10131998"/>
              <a:ext cx="12682515" cy="3618949"/>
            </a:xfrm>
            <a:prstGeom prst="rect">
              <a:avLst/>
            </a:prstGeom>
            <a:ln w="12700" cap="flat">
              <a:noFill/>
              <a:miter lim="400000"/>
            </a:ln>
            <a:effectLst/>
          </p:spPr>
        </p:pic>
        <p:pic>
          <p:nvPicPr>
            <p:cNvPr id="222" name="Image" descr="Image"/>
            <p:cNvPicPr>
              <a:picLocks noChangeAspect="1"/>
            </p:cNvPicPr>
            <p:nvPr/>
          </p:nvPicPr>
          <p:blipFill>
            <a:blip r:embed="rId5">
              <a:extLst>
                <a:ext uri="{28A0092B-C50C-407E-A947-70E740481C1C}">
                  <a14:useLocalDpi xmlns:a14="http://schemas.microsoft.com/office/drawing/2010/main"/>
                </a:ext>
              </a:extLst>
            </a:blip>
            <a:srcRect/>
            <a:stretch>
              <a:fillRect/>
            </a:stretch>
          </p:blipFill>
          <p:spPr>
            <a:xfrm>
              <a:off x="16319314" y="10551869"/>
              <a:ext cx="3838239" cy="2301480"/>
            </a:xfrm>
            <a:prstGeom prst="rect">
              <a:avLst/>
            </a:prstGeom>
            <a:ln w="12700" cap="flat">
              <a:noFill/>
              <a:miter lim="400000"/>
            </a:ln>
            <a:effectLst/>
          </p:spPr>
        </p:pic>
        <p:pic>
          <p:nvPicPr>
            <p:cNvPr id="223" name="Image" descr="Image"/>
            <p:cNvPicPr>
              <a:picLocks noChangeAspect="1"/>
            </p:cNvPicPr>
            <p:nvPr/>
          </p:nvPicPr>
          <p:blipFill>
            <a:blip r:embed="rId6">
              <a:extLst>
                <a:ext uri="{28A0092B-C50C-407E-A947-70E740481C1C}">
                  <a14:useLocalDpi xmlns:a14="http://schemas.microsoft.com/office/drawing/2010/main"/>
                </a:ext>
              </a:extLst>
            </a:blip>
            <a:srcRect/>
            <a:stretch>
              <a:fillRect/>
            </a:stretch>
          </p:blipFill>
          <p:spPr>
            <a:xfrm>
              <a:off x="20881953" y="11399815"/>
              <a:ext cx="2463377" cy="2061124"/>
            </a:xfrm>
            <a:prstGeom prst="rect">
              <a:avLst/>
            </a:prstGeom>
            <a:ln w="12700" cap="flat">
              <a:noFill/>
              <a:miter lim="400000"/>
            </a:ln>
            <a:effectLst/>
          </p:spPr>
        </p:pic>
        <p:sp>
          <p:nvSpPr>
            <p:cNvPr id="224" name="Line"/>
            <p:cNvSpPr/>
            <p:nvPr/>
          </p:nvSpPr>
          <p:spPr>
            <a:xfrm rot="12186143" flipH="1">
              <a:off x="4257995" y="11339750"/>
              <a:ext cx="6988700" cy="434484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399" y="10450"/>
                    <a:pt x="6186" y="18490"/>
                    <a:pt x="12231" y="20661"/>
                  </a:cubicBezTo>
                  <a:cubicBezTo>
                    <a:pt x="13721" y="21196"/>
                    <a:pt x="15247" y="21337"/>
                    <a:pt x="16770" y="21435"/>
                  </a:cubicBezTo>
                  <a:cubicBezTo>
                    <a:pt x="18375" y="21538"/>
                    <a:pt x="19985" y="21593"/>
                    <a:pt x="21600" y="21600"/>
                  </a:cubicBezTo>
                </a:path>
              </a:pathLst>
            </a:custGeom>
            <a:noFill/>
            <a:ln w="38100" cap="flat">
              <a:solidFill>
                <a:srgbClr val="5FCEB3"/>
              </a:solidFill>
              <a:prstDash val="solid"/>
              <a:miter lim="400000"/>
            </a:ln>
            <a:effectLst/>
          </p:spPr>
          <p:txBody>
            <a:bodyPr wrap="square" lIns="50800" tIns="50800" rIns="50800" bIns="50800" numCol="1" anchor="ctr">
              <a:noAutofit/>
            </a:bodyPr>
            <a:lstStyle/>
            <a:p>
              <a:endParaRPr dirty="0">
                <a:latin typeface="Avenir Next"/>
              </a:endParaRPr>
            </a:p>
          </p:txBody>
        </p:sp>
      </p:grpSp>
      <p:sp>
        <p:nvSpPr>
          <p:cNvPr id="226" name="Slide Number"/>
          <p:cNvSpPr txBox="1">
            <a:spLocks noGrp="1"/>
          </p:cNvSpPr>
          <p:nvPr>
            <p:ph type="sldNum" sz="quarter" idx="4294967295"/>
          </p:nvPr>
        </p:nvSpPr>
        <p:spPr>
          <a:xfrm>
            <a:off x="23660757" y="13100040"/>
            <a:ext cx="202693" cy="3048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200">
                <a:solidFill>
                  <a:srgbClr val="FFFFFF"/>
                </a:solidFill>
                <a:latin typeface="Avenir Next Regular"/>
                <a:ea typeface="Avenir Next Regular"/>
                <a:cs typeface="Avenir Next Regular"/>
                <a:sym typeface="Avenir Next Regular"/>
              </a:defRPr>
            </a:lvl1pPr>
          </a:lstStyle>
          <a:p>
            <a:fld id="{86CB4B4D-7CA3-9044-876B-883B54F8677D}" type="slidenum">
              <a:rPr/>
              <a:t>2</a:t>
            </a:fld>
            <a:endParaRPr/>
          </a:p>
        </p:txBody>
      </p:sp>
      <p:sp>
        <p:nvSpPr>
          <p:cNvPr id="227" name="Rounded Rectangle"/>
          <p:cNvSpPr/>
          <p:nvPr/>
        </p:nvSpPr>
        <p:spPr>
          <a:xfrm>
            <a:off x="1654481" y="7264038"/>
            <a:ext cx="3439687" cy="2986829"/>
          </a:xfrm>
          <a:prstGeom prst="roundRect">
            <a:avLst>
              <a:gd name="adj" fmla="val 16766"/>
            </a:avLst>
          </a:prstGeom>
          <a:gradFill>
            <a:gsLst>
              <a:gs pos="0">
                <a:srgbClr val="F9D360"/>
              </a:gs>
              <a:gs pos="100000">
                <a:srgbClr val="EDBD4C"/>
              </a:gs>
            </a:gsLst>
            <a:lin ang="5400000"/>
          </a:gradFill>
          <a:ln w="12700">
            <a:miter lim="400000"/>
          </a:ln>
          <a:effectLst>
            <a:outerShdw blurRad="215900" dist="123832" dir="3864375" rotWithShape="0">
              <a:srgbClr val="000000">
                <a:alpha val="27197"/>
              </a:srgbClr>
            </a:outerShdw>
          </a:effectLst>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latin typeface="Avenir Next"/>
            </a:endParaRPr>
          </a:p>
        </p:txBody>
      </p:sp>
      <p:sp>
        <p:nvSpPr>
          <p:cNvPr id="228" name="Higher performing"/>
          <p:cNvSpPr txBox="1"/>
          <p:nvPr/>
        </p:nvSpPr>
        <p:spPr>
          <a:xfrm>
            <a:off x="1889511" y="8751031"/>
            <a:ext cx="2867029" cy="1118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algn="l">
              <a:defRPr sz="2200">
                <a:solidFill>
                  <a:srgbClr val="1F224F"/>
                </a:solidFill>
                <a:latin typeface="Avenir Next Medium"/>
                <a:ea typeface="Avenir Next Medium"/>
                <a:cs typeface="Avenir Next Medium"/>
                <a:sym typeface="Avenir Next Medium"/>
              </a:defRPr>
            </a:lvl1pPr>
          </a:lstStyle>
          <a:p>
            <a:r>
              <a:rPr lang="en-CA" dirty="0">
                <a:latin typeface="Avenir Next LT Pro" panose="020B0504020202020204" pitchFamily="34" charset="77"/>
              </a:rPr>
              <a:t>of employees' experience burnout at least occasionally</a:t>
            </a:r>
          </a:p>
        </p:txBody>
      </p:sp>
      <p:sp>
        <p:nvSpPr>
          <p:cNvPr id="229" name="31%"/>
          <p:cNvSpPr txBox="1"/>
          <p:nvPr/>
        </p:nvSpPr>
        <p:spPr>
          <a:xfrm>
            <a:off x="1945143" y="7498613"/>
            <a:ext cx="2348692" cy="12105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p>
            <a:pPr algn="l">
              <a:defRPr sz="8000">
                <a:solidFill>
                  <a:srgbClr val="1F224F"/>
                </a:solidFill>
                <a:latin typeface="Avenir Next Demi Bold"/>
                <a:ea typeface="Avenir Next Demi Bold"/>
                <a:cs typeface="Avenir Next Demi Bold"/>
                <a:sym typeface="Avenir Next Demi Bold"/>
              </a:defRPr>
            </a:pPr>
            <a:r>
              <a:rPr lang="en-US" sz="7200" b="1" spc="-150">
                <a:latin typeface="Avenir Next"/>
                <a:cs typeface="Poppins" pitchFamily="2" charset="77"/>
              </a:rPr>
              <a:t>79</a:t>
            </a:r>
            <a:r>
              <a:rPr lang="en-US" sz="4800" b="1" spc="-150">
                <a:latin typeface="Avenir Next"/>
                <a:cs typeface="Poppins" pitchFamily="2" charset="77"/>
                <a:sym typeface="Avenir Next Regular"/>
              </a:rPr>
              <a:t>%</a:t>
            </a:r>
            <a:endParaRPr sz="4800">
              <a:latin typeface="Avenir Next"/>
              <a:ea typeface="Avenir Next Regular"/>
              <a:cs typeface="Avenir Next Regular"/>
              <a:sym typeface="Avenir Next Regular"/>
            </a:endParaRPr>
          </a:p>
        </p:txBody>
      </p:sp>
      <p:sp>
        <p:nvSpPr>
          <p:cNvPr id="230" name="There is a need to addresses the interconnectedness of physical and mental health in one solution."/>
          <p:cNvSpPr txBox="1"/>
          <p:nvPr/>
        </p:nvSpPr>
        <p:spPr>
          <a:xfrm>
            <a:off x="1773760" y="4316624"/>
            <a:ext cx="11408840" cy="24109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algn="l">
              <a:lnSpc>
                <a:spcPct val="90000"/>
              </a:lnSpc>
              <a:defRPr sz="3000">
                <a:solidFill>
                  <a:srgbClr val="FFFFFF"/>
                </a:solidFill>
                <a:latin typeface="Avenir Next Regular"/>
                <a:ea typeface="Avenir Next Regular"/>
                <a:cs typeface="Avenir Next Regular"/>
                <a:sym typeface="Avenir Next Regular"/>
              </a:defRPr>
            </a:lvl1pPr>
          </a:lstStyle>
          <a:p>
            <a:pPr>
              <a:lnSpc>
                <a:spcPct val="100000"/>
              </a:lnSpc>
            </a:pPr>
            <a:r>
              <a:rPr lang="en-CA" dirty="0">
                <a:latin typeface="Avenir Next LT Pro" panose="020B0504020202020204" pitchFamily="34" charset="77"/>
              </a:rPr>
              <a:t>Employees today face increasing challenges from stress and burnout to caregiving struggles and substance use concerns.</a:t>
            </a:r>
          </a:p>
          <a:p>
            <a:pPr>
              <a:lnSpc>
                <a:spcPct val="100000"/>
              </a:lnSpc>
            </a:pPr>
            <a:endParaRPr lang="en-CA" dirty="0">
              <a:latin typeface="Avenir Next LT Pro" panose="020B0504020202020204" pitchFamily="34" charset="77"/>
            </a:endParaRPr>
          </a:p>
          <a:p>
            <a:pPr>
              <a:lnSpc>
                <a:spcPct val="100000"/>
              </a:lnSpc>
            </a:pPr>
            <a:r>
              <a:rPr lang="en-CA" dirty="0">
                <a:latin typeface="Avenir Next LT Pro" panose="020B0504020202020204" pitchFamily="34" charset="77"/>
              </a:rPr>
              <a:t>Without the right support, these issues impact both personal wellbeing and workplace productivity.</a:t>
            </a:r>
          </a:p>
        </p:txBody>
      </p:sp>
      <p:sp>
        <p:nvSpPr>
          <p:cNvPr id="5" name="Rounded Rectangle">
            <a:extLst>
              <a:ext uri="{FF2B5EF4-FFF2-40B4-BE49-F238E27FC236}">
                <a16:creationId xmlns:a16="http://schemas.microsoft.com/office/drawing/2014/main" id="{E0323F2D-6121-A501-6250-4AD96BE9A5D9}"/>
              </a:ext>
            </a:extLst>
          </p:cNvPr>
          <p:cNvSpPr/>
          <p:nvPr/>
        </p:nvSpPr>
        <p:spPr>
          <a:xfrm>
            <a:off x="5632214" y="7275304"/>
            <a:ext cx="3439687" cy="2986829"/>
          </a:xfrm>
          <a:prstGeom prst="roundRect">
            <a:avLst>
              <a:gd name="adj" fmla="val 16766"/>
            </a:avLst>
          </a:prstGeom>
          <a:gradFill>
            <a:gsLst>
              <a:gs pos="0">
                <a:srgbClr val="F9D360"/>
              </a:gs>
              <a:gs pos="100000">
                <a:srgbClr val="EDBD4C"/>
              </a:gs>
            </a:gsLst>
            <a:lin ang="5400000"/>
          </a:gradFill>
          <a:ln w="12700">
            <a:miter lim="400000"/>
          </a:ln>
          <a:effectLst>
            <a:outerShdw blurRad="215900" dist="123832" dir="3864375" rotWithShape="0">
              <a:srgbClr val="000000">
                <a:alpha val="27197"/>
              </a:srgbClr>
            </a:outerShdw>
          </a:effectLst>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latin typeface="Avenir Next"/>
            </a:endParaRPr>
          </a:p>
        </p:txBody>
      </p:sp>
      <p:sp>
        <p:nvSpPr>
          <p:cNvPr id="6" name="Rounded Rectangle">
            <a:extLst>
              <a:ext uri="{FF2B5EF4-FFF2-40B4-BE49-F238E27FC236}">
                <a16:creationId xmlns:a16="http://schemas.microsoft.com/office/drawing/2014/main" id="{0D63FE64-45CA-B9FF-81F8-7EBE11188BB3}"/>
              </a:ext>
            </a:extLst>
          </p:cNvPr>
          <p:cNvSpPr/>
          <p:nvPr/>
        </p:nvSpPr>
        <p:spPr>
          <a:xfrm>
            <a:off x="9521534" y="7275304"/>
            <a:ext cx="3439687" cy="2986829"/>
          </a:xfrm>
          <a:prstGeom prst="roundRect">
            <a:avLst>
              <a:gd name="adj" fmla="val 16766"/>
            </a:avLst>
          </a:prstGeom>
          <a:gradFill>
            <a:gsLst>
              <a:gs pos="0">
                <a:srgbClr val="F9D360"/>
              </a:gs>
              <a:gs pos="100000">
                <a:srgbClr val="EDBD4C"/>
              </a:gs>
            </a:gsLst>
            <a:lin ang="5400000"/>
          </a:gradFill>
          <a:ln w="12700">
            <a:miter lim="400000"/>
          </a:ln>
          <a:effectLst>
            <a:outerShdw blurRad="215900" dist="123832" dir="3864375" rotWithShape="0">
              <a:srgbClr val="000000">
                <a:alpha val="27197"/>
              </a:srgbClr>
            </a:outerShdw>
          </a:effectLst>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latin typeface="Avenir Next"/>
            </a:endParaRPr>
          </a:p>
        </p:txBody>
      </p:sp>
      <p:sp>
        <p:nvSpPr>
          <p:cNvPr id="7" name="Rounded Rectangle">
            <a:extLst>
              <a:ext uri="{FF2B5EF4-FFF2-40B4-BE49-F238E27FC236}">
                <a16:creationId xmlns:a16="http://schemas.microsoft.com/office/drawing/2014/main" id="{AD52CFF7-1CF0-580A-C467-B2640FDFB99A}"/>
              </a:ext>
            </a:extLst>
          </p:cNvPr>
          <p:cNvSpPr/>
          <p:nvPr/>
        </p:nvSpPr>
        <p:spPr>
          <a:xfrm>
            <a:off x="13480770" y="7275304"/>
            <a:ext cx="3439687" cy="2986829"/>
          </a:xfrm>
          <a:prstGeom prst="roundRect">
            <a:avLst>
              <a:gd name="adj" fmla="val 16766"/>
            </a:avLst>
          </a:prstGeom>
          <a:gradFill>
            <a:gsLst>
              <a:gs pos="0">
                <a:srgbClr val="F9D360"/>
              </a:gs>
              <a:gs pos="100000">
                <a:srgbClr val="EDBD4C"/>
              </a:gs>
            </a:gsLst>
            <a:lin ang="5400000"/>
          </a:gradFill>
          <a:ln w="12700">
            <a:miter lim="400000"/>
          </a:ln>
          <a:effectLst>
            <a:outerShdw blurRad="215900" dist="123832" dir="3864375" rotWithShape="0">
              <a:srgbClr val="000000">
                <a:alpha val="27197"/>
              </a:srgbClr>
            </a:outerShdw>
          </a:effectLst>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latin typeface="Avenir Next"/>
            </a:endParaRPr>
          </a:p>
        </p:txBody>
      </p:sp>
      <p:sp>
        <p:nvSpPr>
          <p:cNvPr id="8" name="More productive">
            <a:extLst>
              <a:ext uri="{FF2B5EF4-FFF2-40B4-BE49-F238E27FC236}">
                <a16:creationId xmlns:a16="http://schemas.microsoft.com/office/drawing/2014/main" id="{8DCA3B47-E682-1329-AC18-A6064957F2A5}"/>
              </a:ext>
            </a:extLst>
          </p:cNvPr>
          <p:cNvSpPr txBox="1"/>
          <p:nvPr/>
        </p:nvSpPr>
        <p:spPr>
          <a:xfrm>
            <a:off x="5948369" y="8708972"/>
            <a:ext cx="2982670" cy="111825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spAutoFit/>
          </a:bodyPr>
          <a:lstStyle>
            <a:lvl1pPr algn="l">
              <a:defRPr sz="2200">
                <a:solidFill>
                  <a:srgbClr val="1F224F"/>
                </a:solidFill>
                <a:latin typeface="Avenir Next Medium"/>
                <a:ea typeface="Avenir Next Medium"/>
                <a:cs typeface="Avenir Next Medium"/>
                <a:sym typeface="Avenir Next Medium"/>
              </a:defRPr>
            </a:lvl1pPr>
          </a:lstStyle>
          <a:p>
            <a:r>
              <a:rPr lang="en-CA">
                <a:latin typeface="Avenir Next LT Pro" panose="020B0504020202020204" pitchFamily="34" charset="77"/>
              </a:rPr>
              <a:t>of employees struggle with mental health challenges annually</a:t>
            </a:r>
          </a:p>
        </p:txBody>
      </p:sp>
      <p:sp>
        <p:nvSpPr>
          <p:cNvPr id="9" name="18%">
            <a:extLst>
              <a:ext uri="{FF2B5EF4-FFF2-40B4-BE49-F238E27FC236}">
                <a16:creationId xmlns:a16="http://schemas.microsoft.com/office/drawing/2014/main" id="{DCCD3064-3F85-DC6D-928F-D7767BCFEB2F}"/>
              </a:ext>
            </a:extLst>
          </p:cNvPr>
          <p:cNvSpPr txBox="1"/>
          <p:nvPr/>
        </p:nvSpPr>
        <p:spPr>
          <a:xfrm>
            <a:off x="6018843" y="7498613"/>
            <a:ext cx="2646668" cy="121058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spAutoFit/>
          </a:bodyPr>
          <a:lstStyle/>
          <a:p>
            <a:pPr algn="l">
              <a:defRPr sz="8000">
                <a:solidFill>
                  <a:srgbClr val="1F224F"/>
                </a:solidFill>
                <a:latin typeface="Avenir Next Demi Bold"/>
                <a:ea typeface="Avenir Next Demi Bold"/>
                <a:cs typeface="Avenir Next Demi Bold"/>
                <a:sym typeface="Avenir Next Demi Bold"/>
              </a:defRPr>
            </a:pPr>
            <a:r>
              <a:rPr lang="en-US" sz="7200" b="1" spc="-150">
                <a:latin typeface="Avenir Next"/>
              </a:rPr>
              <a:t>20</a:t>
            </a:r>
            <a:r>
              <a:rPr kumimoji="0" lang="en-US" sz="4800" b="1" i="0" u="none" strike="noStrike" kern="0" cap="none" spc="-150" normalizeH="0" baseline="0" noProof="0">
                <a:ln>
                  <a:noFill/>
                </a:ln>
                <a:solidFill>
                  <a:srgbClr val="5E5E5E"/>
                </a:solidFill>
                <a:effectLst/>
                <a:uLnTx/>
                <a:uFillTx/>
                <a:latin typeface="Avenir Next"/>
                <a:ea typeface="Helvetica Neue"/>
                <a:cs typeface="Poppins" pitchFamily="2" charset="77"/>
                <a:sym typeface="Avenir Next Regular"/>
              </a:rPr>
              <a:t> </a:t>
            </a:r>
            <a:r>
              <a:rPr lang="en-US" sz="4800" b="1" spc="-150">
                <a:latin typeface="Avenir Next"/>
                <a:cs typeface="Poppins" pitchFamily="2" charset="77"/>
                <a:sym typeface="Avenir Next Regular"/>
              </a:rPr>
              <a:t>%</a:t>
            </a:r>
            <a:endParaRPr sz="4800">
              <a:latin typeface="Avenir Next"/>
              <a:ea typeface="Avenir Next Regular"/>
              <a:cs typeface="Avenir Next Regular"/>
              <a:sym typeface="Avenir Next Regular"/>
            </a:endParaRPr>
          </a:p>
        </p:txBody>
      </p:sp>
      <p:sp>
        <p:nvSpPr>
          <p:cNvPr id="10" name="Easier to recruit">
            <a:extLst>
              <a:ext uri="{FF2B5EF4-FFF2-40B4-BE49-F238E27FC236}">
                <a16:creationId xmlns:a16="http://schemas.microsoft.com/office/drawing/2014/main" id="{45EF40B5-E287-245E-7CDF-5647207D4D54}"/>
              </a:ext>
            </a:extLst>
          </p:cNvPr>
          <p:cNvSpPr txBox="1"/>
          <p:nvPr/>
        </p:nvSpPr>
        <p:spPr>
          <a:xfrm>
            <a:off x="9826117" y="8674909"/>
            <a:ext cx="2876020" cy="145680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spAutoFit/>
          </a:bodyPr>
          <a:lstStyle>
            <a:lvl1pPr algn="l">
              <a:defRPr sz="2200">
                <a:solidFill>
                  <a:srgbClr val="1F224F"/>
                </a:solidFill>
                <a:latin typeface="Avenir Next Medium"/>
                <a:ea typeface="Avenir Next Medium"/>
                <a:cs typeface="Avenir Next Medium"/>
                <a:sym typeface="Avenir Next Medium"/>
              </a:defRPr>
            </a:lvl1pPr>
          </a:lstStyle>
          <a:p>
            <a:r>
              <a:rPr lang="en-CA" dirty="0">
                <a:latin typeface="Avenir Next LT Pro" panose="020B0504020202020204" pitchFamily="34" charset="77"/>
              </a:rPr>
              <a:t>of caregivers' experience work disruptions due to their dual roles</a:t>
            </a:r>
          </a:p>
        </p:txBody>
      </p:sp>
      <p:sp>
        <p:nvSpPr>
          <p:cNvPr id="11" name="14%">
            <a:extLst>
              <a:ext uri="{FF2B5EF4-FFF2-40B4-BE49-F238E27FC236}">
                <a16:creationId xmlns:a16="http://schemas.microsoft.com/office/drawing/2014/main" id="{19A67BB4-376C-0467-699E-6110CD9BCAE0}"/>
              </a:ext>
            </a:extLst>
          </p:cNvPr>
          <p:cNvSpPr txBox="1"/>
          <p:nvPr/>
        </p:nvSpPr>
        <p:spPr>
          <a:xfrm>
            <a:off x="9875403" y="7412167"/>
            <a:ext cx="2427934" cy="133369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spAutoFit/>
          </a:bodyPr>
          <a:lstStyle/>
          <a:p>
            <a:pPr algn="l">
              <a:defRPr sz="8000">
                <a:solidFill>
                  <a:srgbClr val="1F224F"/>
                </a:solidFill>
                <a:latin typeface="Avenir Next Demi Bold"/>
                <a:ea typeface="Avenir Next Demi Bold"/>
                <a:cs typeface="Avenir Next Demi Bold"/>
                <a:sym typeface="Avenir Next Demi Bold"/>
              </a:defRPr>
            </a:pPr>
            <a:r>
              <a:rPr lang="en-US" b="1" spc="-150">
                <a:latin typeface="Avenir Next"/>
              </a:rPr>
              <a:t>70</a:t>
            </a:r>
            <a:r>
              <a:rPr lang="en-US" sz="5400" b="1" spc="-150">
                <a:latin typeface="Avenir Next"/>
                <a:cs typeface="Poppins" pitchFamily="2" charset="77"/>
                <a:sym typeface="Avenir Next Regular"/>
              </a:rPr>
              <a:t> %</a:t>
            </a:r>
            <a:endParaRPr sz="5000">
              <a:latin typeface="Avenir Next"/>
              <a:ea typeface="Avenir Next Regular"/>
              <a:cs typeface="Avenir Next Regular"/>
              <a:sym typeface="Avenir Next Regular"/>
            </a:endParaRPr>
          </a:p>
        </p:txBody>
      </p:sp>
      <p:sp>
        <p:nvSpPr>
          <p:cNvPr id="12" name="14%">
            <a:extLst>
              <a:ext uri="{FF2B5EF4-FFF2-40B4-BE49-F238E27FC236}">
                <a16:creationId xmlns:a16="http://schemas.microsoft.com/office/drawing/2014/main" id="{0E734773-8864-16AA-3785-76DB18665382}"/>
              </a:ext>
            </a:extLst>
          </p:cNvPr>
          <p:cNvSpPr txBox="1"/>
          <p:nvPr/>
        </p:nvSpPr>
        <p:spPr>
          <a:xfrm>
            <a:off x="13713889" y="7447151"/>
            <a:ext cx="2427934" cy="133369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spAutoFit/>
          </a:bodyPr>
          <a:lstStyle/>
          <a:p>
            <a:pPr algn="l">
              <a:defRPr sz="8000">
                <a:solidFill>
                  <a:srgbClr val="1F224F"/>
                </a:solidFill>
                <a:latin typeface="Avenir Next Demi Bold"/>
                <a:ea typeface="Avenir Next Demi Bold"/>
                <a:cs typeface="Avenir Next Demi Bold"/>
                <a:sym typeface="Avenir Next Demi Bold"/>
              </a:defRPr>
            </a:pPr>
            <a:r>
              <a:rPr lang="en-US" b="1" spc="-150">
                <a:latin typeface="Avenir Next"/>
              </a:rPr>
              <a:t>90</a:t>
            </a:r>
            <a:r>
              <a:rPr lang="en-US" sz="5400" b="1" spc="-150">
                <a:latin typeface="Avenir Next"/>
                <a:cs typeface="Poppins" pitchFamily="2" charset="77"/>
                <a:sym typeface="Avenir Next Regular"/>
              </a:rPr>
              <a:t> %</a:t>
            </a:r>
            <a:endParaRPr sz="5000">
              <a:latin typeface="Avenir Next"/>
              <a:ea typeface="Avenir Next Regular"/>
              <a:cs typeface="Avenir Next Regular"/>
              <a:sym typeface="Avenir Next Regular"/>
            </a:endParaRPr>
          </a:p>
        </p:txBody>
      </p:sp>
      <p:sp>
        <p:nvSpPr>
          <p:cNvPr id="13" name="Easier to recruit">
            <a:extLst>
              <a:ext uri="{FF2B5EF4-FFF2-40B4-BE49-F238E27FC236}">
                <a16:creationId xmlns:a16="http://schemas.microsoft.com/office/drawing/2014/main" id="{2755A730-D3A5-AF2C-DC2C-A77D3EAA3999}"/>
              </a:ext>
            </a:extLst>
          </p:cNvPr>
          <p:cNvSpPr txBox="1"/>
          <p:nvPr/>
        </p:nvSpPr>
        <p:spPr>
          <a:xfrm>
            <a:off x="13751725" y="8668695"/>
            <a:ext cx="2909647" cy="145680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spAutoFit/>
          </a:bodyPr>
          <a:lstStyle>
            <a:lvl1pPr algn="l">
              <a:defRPr sz="2200">
                <a:solidFill>
                  <a:srgbClr val="1F224F"/>
                </a:solidFill>
                <a:latin typeface="Avenir Next Medium"/>
                <a:ea typeface="Avenir Next Medium"/>
                <a:cs typeface="Avenir Next Medium"/>
                <a:sym typeface="Avenir Next Medium"/>
              </a:defRPr>
            </a:lvl1pPr>
          </a:lstStyle>
          <a:p>
            <a:r>
              <a:rPr lang="en-CA">
                <a:latin typeface="Avenir Next LT Pro" panose="020B0504020202020204" pitchFamily="34" charset="77"/>
              </a:rPr>
              <a:t>employees with substance use disorder do not seek traditional help</a:t>
            </a:r>
          </a:p>
        </p:txBody>
      </p:sp>
      <p:sp>
        <p:nvSpPr>
          <p:cNvPr id="2" name="Who are we helping?">
            <a:extLst>
              <a:ext uri="{FF2B5EF4-FFF2-40B4-BE49-F238E27FC236}">
                <a16:creationId xmlns:a16="http://schemas.microsoft.com/office/drawing/2014/main" id="{A257E047-34A4-BBD7-5030-ADDC1271D9DB}"/>
              </a:ext>
            </a:extLst>
          </p:cNvPr>
          <p:cNvSpPr txBox="1"/>
          <p:nvPr/>
        </p:nvSpPr>
        <p:spPr>
          <a:xfrm>
            <a:off x="1773760" y="2930771"/>
            <a:ext cx="20781440" cy="93358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spAutoFit/>
          </a:bodyPr>
          <a:lstStyle>
            <a:lvl1pPr algn="l">
              <a:lnSpc>
                <a:spcPct val="90000"/>
              </a:lnSpc>
              <a:defRPr sz="8000" b="1">
                <a:solidFill>
                  <a:srgbClr val="00D1B2"/>
                </a:solidFill>
                <a:latin typeface="Avenir Next Regular"/>
                <a:ea typeface="Avenir Next Regular"/>
                <a:cs typeface="Avenir Next Regular"/>
                <a:sym typeface="Avenir Next Regular"/>
              </a:defRPr>
            </a:lvl1pPr>
          </a:lstStyle>
          <a:p>
            <a:pPr>
              <a:lnSpc>
                <a:spcPct val="100000"/>
              </a:lnSpc>
            </a:pPr>
            <a:r>
              <a:rPr lang="en-CA" sz="5400" dirty="0">
                <a:latin typeface="Avenir Next LT Pro Demi" panose="020B0504020202020204" pitchFamily="34" charset="77"/>
              </a:rPr>
              <a:t>Why It Matters</a:t>
            </a:r>
            <a:endParaRPr lang="en-CA" sz="4800" dirty="0">
              <a:highlight>
                <a:srgbClr val="FFFF00"/>
              </a:highlight>
              <a:latin typeface="Avenir Next LT Pro Demi" panose="020B0504020202020204" pitchFamily="34" charset="77"/>
            </a:endParaRPr>
          </a:p>
        </p:txBody>
      </p:sp>
      <p:pic>
        <p:nvPicPr>
          <p:cNvPr id="3" name="Picture 2">
            <a:extLst>
              <a:ext uri="{FF2B5EF4-FFF2-40B4-BE49-F238E27FC236}">
                <a16:creationId xmlns:a16="http://schemas.microsoft.com/office/drawing/2014/main" id="{225D858D-FDD6-0317-142F-DBB70D56CEBA}"/>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554907" y="1114647"/>
            <a:ext cx="3840041" cy="997843"/>
          </a:xfrm>
          <a:prstGeom prst="rect">
            <a:avLst/>
          </a:prstGeom>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 name="Slide Number"/>
          <p:cNvSpPr txBox="1">
            <a:spLocks noGrp="1"/>
          </p:cNvSpPr>
          <p:nvPr>
            <p:ph type="sldNum" sz="quarter" idx="4294967295"/>
          </p:nvPr>
        </p:nvSpPr>
        <p:spPr>
          <a:xfrm>
            <a:off x="23621039" y="13117583"/>
            <a:ext cx="282129" cy="287258"/>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lvl1pPr>
              <a:defRPr sz="1200">
                <a:solidFill>
                  <a:srgbClr val="111F53"/>
                </a:solidFill>
                <a:latin typeface="Avenir Next Regular"/>
                <a:ea typeface="Avenir Next Regular"/>
                <a:cs typeface="Avenir Next Regular"/>
                <a:sym typeface="Avenir Next Regular"/>
              </a:defRPr>
            </a:lvl1pPr>
          </a:lstStyle>
          <a:p>
            <a:fld id="{86CB4B4D-7CA3-9044-876B-883B54F8677D}" type="slidenum">
              <a:rPr>
                <a:latin typeface="Avenir Next LT Pro"/>
              </a:rPr>
              <a:t>3</a:t>
            </a:fld>
            <a:endParaRPr>
              <a:latin typeface="Avenir Next LT Pro"/>
            </a:endParaRPr>
          </a:p>
        </p:txBody>
      </p:sp>
      <p:sp>
        <p:nvSpPr>
          <p:cNvPr id="1025" name="Who are we helping?"/>
          <p:cNvSpPr txBox="1"/>
          <p:nvPr/>
        </p:nvSpPr>
        <p:spPr>
          <a:xfrm>
            <a:off x="1773760" y="3027811"/>
            <a:ext cx="20781440" cy="93358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spAutoFit/>
          </a:bodyPr>
          <a:lstStyle>
            <a:lvl1pPr algn="l">
              <a:lnSpc>
                <a:spcPct val="90000"/>
              </a:lnSpc>
              <a:defRPr sz="8000" b="1">
                <a:solidFill>
                  <a:srgbClr val="00D1B2"/>
                </a:solidFill>
                <a:latin typeface="Avenir Next Regular"/>
                <a:ea typeface="Avenir Next Regular"/>
                <a:cs typeface="Avenir Next Regular"/>
                <a:sym typeface="Avenir Next Regular"/>
              </a:defRPr>
            </a:lvl1pPr>
          </a:lstStyle>
          <a:p>
            <a:pPr>
              <a:lnSpc>
                <a:spcPct val="100000"/>
              </a:lnSpc>
            </a:pPr>
            <a:r>
              <a:rPr lang="en-CA" sz="5400" dirty="0" err="1">
                <a:solidFill>
                  <a:srgbClr val="0085DC"/>
                </a:solidFill>
                <a:latin typeface="Avenir Next LT Pro Demi" panose="020B0504020202020204" pitchFamily="34" charset="77"/>
              </a:rPr>
              <a:t>LifeSpeak’s</a:t>
            </a:r>
            <a:r>
              <a:rPr lang="en-CA" sz="5400" dirty="0">
                <a:solidFill>
                  <a:srgbClr val="0085DC"/>
                </a:solidFill>
                <a:latin typeface="Avenir Next LT Pro Demi" panose="020B0504020202020204" pitchFamily="34" charset="77"/>
              </a:rPr>
              <a:t> Impact: Proven Results and Real Stories</a:t>
            </a:r>
            <a:endParaRPr lang="en-CA" sz="4800" dirty="0">
              <a:solidFill>
                <a:srgbClr val="0085DC"/>
              </a:solidFill>
              <a:highlight>
                <a:srgbClr val="FFFF00"/>
              </a:highlight>
              <a:latin typeface="Avenir Next LT Pro Demi" panose="020B0504020202020204" pitchFamily="34" charset="77"/>
            </a:endParaRPr>
          </a:p>
        </p:txBody>
      </p:sp>
      <p:sp>
        <p:nvSpPr>
          <p:cNvPr id="1027" name="Rounded Rectangle"/>
          <p:cNvSpPr/>
          <p:nvPr/>
        </p:nvSpPr>
        <p:spPr>
          <a:xfrm>
            <a:off x="1778234" y="5210101"/>
            <a:ext cx="3404199" cy="1983633"/>
          </a:xfrm>
          <a:prstGeom prst="roundRect">
            <a:avLst>
              <a:gd name="adj" fmla="val 23083"/>
            </a:avLst>
          </a:prstGeom>
          <a:solidFill>
            <a:srgbClr val="1F234F"/>
          </a:solidFill>
          <a:ln w="12700">
            <a:miter lim="400000"/>
          </a:ln>
          <a:effectLst>
            <a:outerShdw blurRad="215900" dist="123832" dir="3864375" rotWithShape="0">
              <a:srgbClr val="000000">
                <a:alpha val="20197"/>
              </a:srgbClr>
            </a:outerShdw>
          </a:effectLst>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latin typeface="Avenir Next LT Pro"/>
            </a:endParaRPr>
          </a:p>
        </p:txBody>
      </p:sp>
      <p:sp>
        <p:nvSpPr>
          <p:cNvPr id="1028" name="Family members reached"/>
          <p:cNvSpPr txBox="1"/>
          <p:nvPr/>
        </p:nvSpPr>
        <p:spPr>
          <a:xfrm>
            <a:off x="1545372" y="7410922"/>
            <a:ext cx="4013605" cy="84125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nchor="t">
            <a:spAutoFit/>
          </a:bodyPr>
          <a:lstStyle>
            <a:lvl1pPr>
              <a:spcBef>
                <a:spcPts val="6000"/>
              </a:spcBef>
              <a:defRPr>
                <a:solidFill>
                  <a:srgbClr val="1F234F"/>
                </a:solidFill>
                <a:latin typeface="Avenir Next Regular"/>
                <a:ea typeface="Avenir Next Regular"/>
                <a:cs typeface="Avenir Next Regular"/>
                <a:sym typeface="Avenir Next Regular"/>
              </a:defRPr>
            </a:lvl1pPr>
          </a:lstStyle>
          <a:p>
            <a:r>
              <a:rPr lang="en-US">
                <a:latin typeface="Avenir Next LT Pro"/>
              </a:rPr>
              <a:t>report it helps improve their health or mental health</a:t>
            </a:r>
          </a:p>
        </p:txBody>
      </p:sp>
      <p:sp>
        <p:nvSpPr>
          <p:cNvPr id="1029" name="98%"/>
          <p:cNvSpPr txBox="1"/>
          <p:nvPr/>
        </p:nvSpPr>
        <p:spPr>
          <a:xfrm>
            <a:off x="2252077" y="5657887"/>
            <a:ext cx="2632074" cy="102592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spAutoFit/>
          </a:bodyPr>
          <a:lstStyle>
            <a:lvl1pPr>
              <a:defRPr sz="6000" b="1">
                <a:solidFill>
                  <a:srgbClr val="00D1B2"/>
                </a:solidFill>
                <a:latin typeface="Avenir Next Regular"/>
                <a:ea typeface="Avenir Next Regular"/>
                <a:cs typeface="Avenir Next Regular"/>
                <a:sym typeface="Avenir Next Regular"/>
              </a:defRPr>
            </a:lvl1pPr>
          </a:lstStyle>
          <a:p>
            <a:r>
              <a:rPr>
                <a:latin typeface="Avenir Next LT Pro"/>
              </a:rPr>
              <a:t>98%</a:t>
            </a:r>
          </a:p>
        </p:txBody>
      </p:sp>
      <p:sp>
        <p:nvSpPr>
          <p:cNvPr id="1030" name="Rounded Rectangle"/>
          <p:cNvSpPr/>
          <p:nvPr/>
        </p:nvSpPr>
        <p:spPr>
          <a:xfrm>
            <a:off x="6490959" y="5210101"/>
            <a:ext cx="3404198" cy="1983633"/>
          </a:xfrm>
          <a:prstGeom prst="roundRect">
            <a:avLst>
              <a:gd name="adj" fmla="val 23083"/>
            </a:avLst>
          </a:prstGeom>
          <a:solidFill>
            <a:srgbClr val="1F234F"/>
          </a:solidFill>
          <a:ln w="12700">
            <a:miter lim="400000"/>
          </a:ln>
          <a:effectLst>
            <a:outerShdw blurRad="215900" dist="123832" dir="3864375" rotWithShape="0">
              <a:srgbClr val="000000">
                <a:alpha val="20197"/>
              </a:srgbClr>
            </a:outerShdw>
          </a:effectLst>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latin typeface="Avenir Next LT Pro"/>
            </a:endParaRPr>
          </a:p>
        </p:txBody>
      </p:sp>
      <p:sp>
        <p:nvSpPr>
          <p:cNvPr id="1031" name="are high risk for SUD related health consequences"/>
          <p:cNvSpPr txBox="1"/>
          <p:nvPr/>
        </p:nvSpPr>
        <p:spPr>
          <a:xfrm>
            <a:off x="6587909" y="7410922"/>
            <a:ext cx="3287537" cy="84125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spAutoFit/>
          </a:bodyPr>
          <a:lstStyle>
            <a:lvl1pPr>
              <a:spcBef>
                <a:spcPts val="6000"/>
              </a:spcBef>
              <a:defRPr>
                <a:solidFill>
                  <a:srgbClr val="1F234F"/>
                </a:solidFill>
                <a:latin typeface="Avenir Next Regular"/>
                <a:ea typeface="Avenir Next Regular"/>
                <a:cs typeface="Avenir Next Regular"/>
                <a:sym typeface="Avenir Next Regular"/>
              </a:defRPr>
            </a:lvl1pPr>
          </a:lstStyle>
          <a:p>
            <a:r>
              <a:rPr lang="en-CA">
                <a:latin typeface="Avenir Next LT Pro"/>
              </a:rPr>
              <a:t>report it supports their work and personal life</a:t>
            </a:r>
          </a:p>
        </p:txBody>
      </p:sp>
      <p:sp>
        <p:nvSpPr>
          <p:cNvPr id="1032" name="13%"/>
          <p:cNvSpPr txBox="1"/>
          <p:nvPr/>
        </p:nvSpPr>
        <p:spPr>
          <a:xfrm>
            <a:off x="6683991" y="5657887"/>
            <a:ext cx="3018135" cy="102592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spAutoFit/>
          </a:bodyPr>
          <a:lstStyle>
            <a:lvl1pPr>
              <a:defRPr sz="6000" b="1">
                <a:solidFill>
                  <a:srgbClr val="00D1B2"/>
                </a:solidFill>
                <a:latin typeface="Avenir Next Regular"/>
                <a:ea typeface="Avenir Next Regular"/>
                <a:cs typeface="Avenir Next Regular"/>
                <a:sym typeface="Avenir Next Regular"/>
              </a:defRPr>
            </a:lvl1pPr>
          </a:lstStyle>
          <a:p>
            <a:r>
              <a:rPr lang="en-US">
                <a:latin typeface="Avenir Next LT Pro"/>
              </a:rPr>
              <a:t>99</a:t>
            </a:r>
            <a:r>
              <a:rPr>
                <a:latin typeface="Avenir Next LT Pro"/>
              </a:rPr>
              <a:t>%</a:t>
            </a:r>
          </a:p>
        </p:txBody>
      </p:sp>
      <p:sp>
        <p:nvSpPr>
          <p:cNvPr id="1033" name="Rounded Rectangle"/>
          <p:cNvSpPr/>
          <p:nvPr/>
        </p:nvSpPr>
        <p:spPr>
          <a:xfrm>
            <a:off x="1875184" y="9211494"/>
            <a:ext cx="3404199" cy="1983633"/>
          </a:xfrm>
          <a:prstGeom prst="roundRect">
            <a:avLst>
              <a:gd name="adj" fmla="val 23083"/>
            </a:avLst>
          </a:prstGeom>
          <a:solidFill>
            <a:srgbClr val="1F234F"/>
          </a:solidFill>
          <a:ln w="12700">
            <a:miter lim="400000"/>
          </a:ln>
          <a:effectLst>
            <a:outerShdw blurRad="215900" dist="123832" dir="3864375" rotWithShape="0">
              <a:srgbClr val="000000">
                <a:alpha val="20197"/>
              </a:srgbClr>
            </a:outerShdw>
          </a:effectLst>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latin typeface="Avenir Next LT Pro"/>
            </a:endParaRPr>
          </a:p>
        </p:txBody>
      </p:sp>
      <p:sp>
        <p:nvSpPr>
          <p:cNvPr id="1034" name="Average age"/>
          <p:cNvSpPr txBox="1"/>
          <p:nvPr/>
        </p:nvSpPr>
        <p:spPr>
          <a:xfrm>
            <a:off x="1370576" y="11440521"/>
            <a:ext cx="4494613" cy="84125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spAutoFit/>
          </a:bodyPr>
          <a:lstStyle>
            <a:lvl1pPr>
              <a:spcBef>
                <a:spcPts val="6000"/>
              </a:spcBef>
              <a:defRPr>
                <a:solidFill>
                  <a:srgbClr val="1F234F"/>
                </a:solidFill>
                <a:latin typeface="Avenir Next Regular"/>
                <a:ea typeface="Avenir Next Regular"/>
                <a:cs typeface="Avenir Next Regular"/>
                <a:sym typeface="Avenir Next Regular"/>
              </a:defRPr>
            </a:lvl1pPr>
          </a:lstStyle>
          <a:p>
            <a:r>
              <a:rPr lang="en-US">
                <a:latin typeface="Avenir Next LT Pro"/>
              </a:rPr>
              <a:t>feel it makes them more likely to stay with their employer</a:t>
            </a:r>
          </a:p>
        </p:txBody>
      </p:sp>
      <p:sp>
        <p:nvSpPr>
          <p:cNvPr id="1035" name="45"/>
          <p:cNvSpPr txBox="1"/>
          <p:nvPr/>
        </p:nvSpPr>
        <p:spPr>
          <a:xfrm>
            <a:off x="1773760" y="9887478"/>
            <a:ext cx="3422908" cy="78853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nchor="t">
            <a:spAutoFit/>
          </a:bodyPr>
          <a:lstStyle>
            <a:lvl1pPr>
              <a:lnSpc>
                <a:spcPct val="70000"/>
              </a:lnSpc>
              <a:defRPr sz="6000" b="1">
                <a:solidFill>
                  <a:srgbClr val="00D1B2"/>
                </a:solidFill>
                <a:latin typeface="Avenir Next Regular"/>
                <a:ea typeface="Avenir Next Regular"/>
                <a:cs typeface="Avenir Next Regular"/>
                <a:sym typeface="Avenir Next Regular"/>
              </a:defRPr>
            </a:lvl1pPr>
          </a:lstStyle>
          <a:p>
            <a:r>
              <a:rPr lang="en-US">
                <a:latin typeface="Avenir Next LT Pro"/>
              </a:rPr>
              <a:t>92%</a:t>
            </a:r>
            <a:endParaRPr>
              <a:latin typeface="Avenir Next LT Pro"/>
            </a:endParaRPr>
          </a:p>
        </p:txBody>
      </p:sp>
      <p:sp>
        <p:nvSpPr>
          <p:cNvPr id="1036" name="Rounded Rectangle"/>
          <p:cNvSpPr/>
          <p:nvPr/>
        </p:nvSpPr>
        <p:spPr>
          <a:xfrm>
            <a:off x="6587909" y="9211494"/>
            <a:ext cx="3404198" cy="1983633"/>
          </a:xfrm>
          <a:prstGeom prst="roundRect">
            <a:avLst>
              <a:gd name="adj" fmla="val 23083"/>
            </a:avLst>
          </a:prstGeom>
          <a:solidFill>
            <a:srgbClr val="1F234F"/>
          </a:solidFill>
          <a:ln w="12700">
            <a:miter lim="400000"/>
          </a:ln>
          <a:effectLst>
            <a:outerShdw blurRad="215900" dist="123832" dir="3864375" rotWithShape="0">
              <a:srgbClr val="000000">
                <a:alpha val="20197"/>
              </a:srgbClr>
            </a:outerShdw>
          </a:effectLst>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latin typeface="Avenir Next LT Pro"/>
            </a:endParaRPr>
          </a:p>
        </p:txBody>
      </p:sp>
      <p:sp>
        <p:nvSpPr>
          <p:cNvPr id="1037" name="are women compared to 40% in traditional treatment"/>
          <p:cNvSpPr txBox="1"/>
          <p:nvPr/>
        </p:nvSpPr>
        <p:spPr>
          <a:xfrm>
            <a:off x="6236113" y="11440521"/>
            <a:ext cx="4107790" cy="84125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spAutoFit/>
          </a:bodyPr>
          <a:lstStyle>
            <a:lvl1pPr>
              <a:spcBef>
                <a:spcPts val="6000"/>
              </a:spcBef>
              <a:defRPr>
                <a:solidFill>
                  <a:srgbClr val="1F234F"/>
                </a:solidFill>
                <a:latin typeface="Avenir Next Regular"/>
                <a:ea typeface="Avenir Next Regular"/>
                <a:cs typeface="Avenir Next Regular"/>
                <a:sym typeface="Avenir Next Regular"/>
              </a:defRPr>
            </a:lvl1pPr>
          </a:lstStyle>
          <a:p>
            <a:r>
              <a:rPr lang="en-CA">
                <a:latin typeface="Avenir Next LT Pro"/>
              </a:rPr>
              <a:t>report it helps manage stress and prevent burnout</a:t>
            </a:r>
          </a:p>
        </p:txBody>
      </p:sp>
      <p:sp>
        <p:nvSpPr>
          <p:cNvPr id="1038" name="51%"/>
          <p:cNvSpPr txBox="1"/>
          <p:nvPr/>
        </p:nvSpPr>
        <p:spPr>
          <a:xfrm>
            <a:off x="6780941" y="9659281"/>
            <a:ext cx="3018135" cy="102592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chor="t">
            <a:spAutoFit/>
          </a:bodyPr>
          <a:lstStyle>
            <a:lvl1pPr>
              <a:defRPr sz="6000" b="1">
                <a:solidFill>
                  <a:srgbClr val="00D1B2"/>
                </a:solidFill>
                <a:latin typeface="Avenir Next Regular"/>
                <a:ea typeface="Avenir Next Regular"/>
                <a:cs typeface="Avenir Next Regular"/>
                <a:sym typeface="Avenir Next Regular"/>
              </a:defRPr>
            </a:lvl1pPr>
          </a:lstStyle>
          <a:p>
            <a:r>
              <a:rPr lang="en-US">
                <a:latin typeface="Avenir Next LT Pro"/>
              </a:rPr>
              <a:t>97</a:t>
            </a:r>
            <a:r>
              <a:rPr>
                <a:latin typeface="Avenir Next LT Pro"/>
              </a:rPr>
              <a:t>%</a:t>
            </a:r>
          </a:p>
        </p:txBody>
      </p:sp>
      <p:pic>
        <p:nvPicPr>
          <p:cNvPr id="2" name="Picture 1" descr="Image">
            <a:extLst>
              <a:ext uri="{FF2B5EF4-FFF2-40B4-BE49-F238E27FC236}">
                <a16:creationId xmlns:a16="http://schemas.microsoft.com/office/drawing/2014/main" id="{03005D2C-727F-C6F3-39C6-E2A302F9A382}"/>
              </a:ext>
            </a:extLst>
          </p:cNvPr>
          <p:cNvPicPr>
            <a:picLocks noChangeAspect="1"/>
          </p:cNvPicPr>
          <p:nvPr/>
        </p:nvPicPr>
        <p:blipFill>
          <a:blip r:embed="rId3"/>
          <a:stretch>
            <a:fillRect/>
          </a:stretch>
        </p:blipFill>
        <p:spPr>
          <a:xfrm>
            <a:off x="1554907" y="1084198"/>
            <a:ext cx="3840041" cy="1058741"/>
          </a:xfrm>
          <a:prstGeom prst="rect">
            <a:avLst/>
          </a:prstGeom>
        </p:spPr>
      </p:pic>
      <p:sp>
        <p:nvSpPr>
          <p:cNvPr id="4" name="Rounded Rectangle">
            <a:extLst>
              <a:ext uri="{FF2B5EF4-FFF2-40B4-BE49-F238E27FC236}">
                <a16:creationId xmlns:a16="http://schemas.microsoft.com/office/drawing/2014/main" id="{611321FD-C248-831B-AC13-CE138939FB4F}"/>
              </a:ext>
            </a:extLst>
          </p:cNvPr>
          <p:cNvSpPr/>
          <p:nvPr/>
        </p:nvSpPr>
        <p:spPr>
          <a:xfrm>
            <a:off x="12119774" y="8896229"/>
            <a:ext cx="5231958" cy="2394581"/>
          </a:xfrm>
          <a:prstGeom prst="roundRect">
            <a:avLst>
              <a:gd name="adj" fmla="val 26851"/>
            </a:avLst>
          </a:prstGeom>
          <a:ln w="25400">
            <a:solidFill>
              <a:srgbClr val="1F234F"/>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latin typeface="Avenir Next LT Pro"/>
            </a:endParaRPr>
          </a:p>
        </p:txBody>
      </p:sp>
      <p:sp>
        <p:nvSpPr>
          <p:cNvPr id="5" name="Rectangle">
            <a:extLst>
              <a:ext uri="{FF2B5EF4-FFF2-40B4-BE49-F238E27FC236}">
                <a16:creationId xmlns:a16="http://schemas.microsoft.com/office/drawing/2014/main" id="{F5EAEA4A-8FA1-1178-A49E-D1DEE8B27415}"/>
              </a:ext>
            </a:extLst>
          </p:cNvPr>
          <p:cNvSpPr/>
          <p:nvPr/>
        </p:nvSpPr>
        <p:spPr>
          <a:xfrm>
            <a:off x="15494973" y="10941943"/>
            <a:ext cx="1258413" cy="1143001"/>
          </a:xfrm>
          <a:prstGeom prst="roundRect">
            <a:avLst>
              <a:gd name="adj" fmla="val 0"/>
            </a:avLst>
          </a:prstGeom>
          <a:solidFill>
            <a:srgbClr val="FFFFFF"/>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latin typeface="Avenir Next LT Pro"/>
            </a:endParaRPr>
          </a:p>
        </p:txBody>
      </p:sp>
      <p:pic>
        <p:nvPicPr>
          <p:cNvPr id="7" name="43.png" descr="43.png">
            <a:extLst>
              <a:ext uri="{FF2B5EF4-FFF2-40B4-BE49-F238E27FC236}">
                <a16:creationId xmlns:a16="http://schemas.microsoft.com/office/drawing/2014/main" id="{97B1EADB-9A83-0C62-BA3A-CA67C3F2FBDF}"/>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a:xfrm>
            <a:off x="15773337" y="10575644"/>
            <a:ext cx="952212" cy="1754954"/>
          </a:xfrm>
          <a:prstGeom prst="rect">
            <a:avLst/>
          </a:prstGeom>
          <a:ln w="12700">
            <a:miter lim="400000"/>
          </a:ln>
        </p:spPr>
      </p:pic>
      <p:sp>
        <p:nvSpPr>
          <p:cNvPr id="9" name="“I’m concerned about my substance use and have considered quitting/reducing”">
            <a:extLst>
              <a:ext uri="{FF2B5EF4-FFF2-40B4-BE49-F238E27FC236}">
                <a16:creationId xmlns:a16="http://schemas.microsoft.com/office/drawing/2014/main" id="{D075B4FF-B742-3167-F702-A73003ED53D3}"/>
              </a:ext>
            </a:extLst>
          </p:cNvPr>
          <p:cNvSpPr txBox="1"/>
          <p:nvPr/>
        </p:nvSpPr>
        <p:spPr>
          <a:xfrm>
            <a:off x="18385805" y="9291561"/>
            <a:ext cx="4387461" cy="123033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spAutoFit/>
          </a:bodyPr>
          <a:lstStyle>
            <a:lvl1pPr algn="l">
              <a:defRPr sz="2200">
                <a:solidFill>
                  <a:srgbClr val="141F50"/>
                </a:solidFill>
                <a:latin typeface="Avenir Next Regular"/>
                <a:ea typeface="Avenir Next Regular"/>
                <a:cs typeface="Avenir Next Regular"/>
                <a:sym typeface="Avenir Next Regular"/>
              </a:defRPr>
            </a:lvl1pPr>
          </a:lstStyle>
          <a:p>
            <a:pPr>
              <a:lnSpc>
                <a:spcPts val="3000"/>
              </a:lnSpc>
            </a:pPr>
            <a:r>
              <a:rPr>
                <a:latin typeface="Avenir Next LT Pro"/>
              </a:rPr>
              <a:t>“</a:t>
            </a:r>
            <a:r>
              <a:rPr lang="en-CA">
                <a:latin typeface="Avenir Next LT Pro"/>
              </a:rPr>
              <a:t>It makes me take a moment to stop and think about what I am doing and how I can be better.</a:t>
            </a:r>
            <a:r>
              <a:rPr>
                <a:latin typeface="Avenir Next LT Pro"/>
              </a:rPr>
              <a:t>”</a:t>
            </a:r>
          </a:p>
        </p:txBody>
      </p:sp>
      <p:sp>
        <p:nvSpPr>
          <p:cNvPr id="44" name="Rounded Rectangle">
            <a:extLst>
              <a:ext uri="{FF2B5EF4-FFF2-40B4-BE49-F238E27FC236}">
                <a16:creationId xmlns:a16="http://schemas.microsoft.com/office/drawing/2014/main" id="{AEF91E00-AA85-660A-5AF3-C7F198DC53A5}"/>
              </a:ext>
            </a:extLst>
          </p:cNvPr>
          <p:cNvSpPr/>
          <p:nvPr/>
        </p:nvSpPr>
        <p:spPr>
          <a:xfrm>
            <a:off x="17936623" y="8896228"/>
            <a:ext cx="5231958" cy="2394582"/>
          </a:xfrm>
          <a:prstGeom prst="roundRect">
            <a:avLst>
              <a:gd name="adj" fmla="val 26851"/>
            </a:avLst>
          </a:prstGeom>
          <a:ln w="25400">
            <a:solidFill>
              <a:srgbClr val="1F234F"/>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latin typeface="Avenir Next LT Pro"/>
            </a:endParaRPr>
          </a:p>
        </p:txBody>
      </p:sp>
      <p:sp>
        <p:nvSpPr>
          <p:cNvPr id="45" name="Rectangle">
            <a:extLst>
              <a:ext uri="{FF2B5EF4-FFF2-40B4-BE49-F238E27FC236}">
                <a16:creationId xmlns:a16="http://schemas.microsoft.com/office/drawing/2014/main" id="{67F4F7CB-98EB-D9C7-5BC2-EB701D07E9A3}"/>
              </a:ext>
            </a:extLst>
          </p:cNvPr>
          <p:cNvSpPr/>
          <p:nvPr/>
        </p:nvSpPr>
        <p:spPr>
          <a:xfrm>
            <a:off x="20533048" y="7594461"/>
            <a:ext cx="1258413" cy="1143001"/>
          </a:xfrm>
          <a:prstGeom prst="roundRect">
            <a:avLst>
              <a:gd name="adj" fmla="val 0"/>
            </a:avLst>
          </a:prstGeom>
          <a:solidFill>
            <a:srgbClr val="FFFFFF"/>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latin typeface="Avenir Next LT Pro"/>
            </a:endParaRPr>
          </a:p>
        </p:txBody>
      </p:sp>
      <p:sp>
        <p:nvSpPr>
          <p:cNvPr id="49" name="“I want to be a better manager and colleague when it comes to substance use”">
            <a:extLst>
              <a:ext uri="{FF2B5EF4-FFF2-40B4-BE49-F238E27FC236}">
                <a16:creationId xmlns:a16="http://schemas.microsoft.com/office/drawing/2014/main" id="{060113C7-D8AF-71C0-B405-979DFB7167A5}"/>
              </a:ext>
            </a:extLst>
          </p:cNvPr>
          <p:cNvSpPr txBox="1"/>
          <p:nvPr/>
        </p:nvSpPr>
        <p:spPr>
          <a:xfrm>
            <a:off x="12479850" y="9234059"/>
            <a:ext cx="4385334" cy="161505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spAutoFit/>
          </a:bodyPr>
          <a:lstStyle>
            <a:lvl1pPr algn="l">
              <a:defRPr sz="2200">
                <a:solidFill>
                  <a:srgbClr val="141F50"/>
                </a:solidFill>
                <a:latin typeface="Avenir Next Regular"/>
                <a:ea typeface="Avenir Next Regular"/>
                <a:cs typeface="Avenir Next Regular"/>
                <a:sym typeface="Avenir Next Regular"/>
              </a:defRPr>
            </a:lvl1pPr>
          </a:lstStyle>
          <a:p>
            <a:pPr>
              <a:lnSpc>
                <a:spcPts val="3000"/>
              </a:lnSpc>
            </a:pPr>
            <a:r>
              <a:rPr>
                <a:latin typeface="Avenir Next LT Pro"/>
              </a:rPr>
              <a:t>“</a:t>
            </a:r>
            <a:r>
              <a:rPr lang="en-CA">
                <a:latin typeface="Avenir Next LT Pro"/>
              </a:rPr>
              <a:t>It's a good reminder to keep health front of mind. There are topics on the </a:t>
            </a:r>
            <a:r>
              <a:rPr lang="en-CA" err="1">
                <a:latin typeface="Avenir Next LT Pro"/>
              </a:rPr>
              <a:t>LifeSpeak</a:t>
            </a:r>
            <a:r>
              <a:rPr lang="en-CA">
                <a:latin typeface="Avenir Next LT Pro"/>
              </a:rPr>
              <a:t> platform that I never considered.</a:t>
            </a:r>
            <a:r>
              <a:rPr>
                <a:latin typeface="Avenir Next LT Pro"/>
              </a:rPr>
              <a:t>”</a:t>
            </a:r>
          </a:p>
        </p:txBody>
      </p:sp>
      <p:sp>
        <p:nvSpPr>
          <p:cNvPr id="50" name="Rounded Rectangle">
            <a:extLst>
              <a:ext uri="{FF2B5EF4-FFF2-40B4-BE49-F238E27FC236}">
                <a16:creationId xmlns:a16="http://schemas.microsoft.com/office/drawing/2014/main" id="{6F6579C3-2BC6-FD19-B5F2-5FAD3E27296D}"/>
              </a:ext>
            </a:extLst>
          </p:cNvPr>
          <p:cNvSpPr/>
          <p:nvPr/>
        </p:nvSpPr>
        <p:spPr>
          <a:xfrm>
            <a:off x="17921219" y="5361119"/>
            <a:ext cx="5269188" cy="2394582"/>
          </a:xfrm>
          <a:prstGeom prst="roundRect">
            <a:avLst>
              <a:gd name="adj" fmla="val 26851"/>
            </a:avLst>
          </a:prstGeom>
          <a:ln w="25400">
            <a:solidFill>
              <a:srgbClr val="1F234F"/>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latin typeface="Avenir Next LT Pro"/>
            </a:endParaRPr>
          </a:p>
        </p:txBody>
      </p:sp>
      <p:sp>
        <p:nvSpPr>
          <p:cNvPr id="51" name="Rectangle">
            <a:extLst>
              <a:ext uri="{FF2B5EF4-FFF2-40B4-BE49-F238E27FC236}">
                <a16:creationId xmlns:a16="http://schemas.microsoft.com/office/drawing/2014/main" id="{2F69EFED-A466-53FE-353A-CB2C9EADDF95}"/>
              </a:ext>
            </a:extLst>
          </p:cNvPr>
          <p:cNvSpPr/>
          <p:nvPr/>
        </p:nvSpPr>
        <p:spPr>
          <a:xfrm>
            <a:off x="21514853" y="7193734"/>
            <a:ext cx="1258413" cy="1143001"/>
          </a:xfrm>
          <a:prstGeom prst="roundRect">
            <a:avLst>
              <a:gd name="adj" fmla="val 0"/>
            </a:avLst>
          </a:prstGeom>
          <a:solidFill>
            <a:srgbClr val="FFFFFF"/>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latin typeface="Avenir Next LT Pro"/>
            </a:endParaRPr>
          </a:p>
        </p:txBody>
      </p:sp>
      <p:sp>
        <p:nvSpPr>
          <p:cNvPr id="54" name="“I have a loved one at home with SUD and I need support”">
            <a:extLst>
              <a:ext uri="{FF2B5EF4-FFF2-40B4-BE49-F238E27FC236}">
                <a16:creationId xmlns:a16="http://schemas.microsoft.com/office/drawing/2014/main" id="{D3F939E6-9B62-BFB7-E83E-6727A36A7353}"/>
              </a:ext>
            </a:extLst>
          </p:cNvPr>
          <p:cNvSpPr txBox="1"/>
          <p:nvPr/>
        </p:nvSpPr>
        <p:spPr>
          <a:xfrm>
            <a:off x="18351846" y="5572822"/>
            <a:ext cx="4822596" cy="199977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spAutoFit/>
          </a:bodyPr>
          <a:lstStyle>
            <a:lvl1pPr algn="l">
              <a:defRPr sz="2200">
                <a:solidFill>
                  <a:srgbClr val="141F50"/>
                </a:solidFill>
                <a:latin typeface="Avenir Next Regular"/>
                <a:ea typeface="Avenir Next Regular"/>
                <a:cs typeface="Avenir Next Regular"/>
                <a:sym typeface="Avenir Next Regular"/>
              </a:defRPr>
            </a:lvl1pPr>
          </a:lstStyle>
          <a:p>
            <a:pPr>
              <a:lnSpc>
                <a:spcPts val="3000"/>
              </a:lnSpc>
            </a:pPr>
            <a:r>
              <a:rPr lang="en-CA">
                <a:latin typeface="Avenir Next LT Pro"/>
              </a:rPr>
              <a:t>“This resource is very useful as it provides advices from professionals in a manner that is accessible on a variety of topics that connects to personal experiences.”</a:t>
            </a:r>
          </a:p>
        </p:txBody>
      </p:sp>
      <p:sp>
        <p:nvSpPr>
          <p:cNvPr id="55" name="Rounded Rectangle">
            <a:extLst>
              <a:ext uri="{FF2B5EF4-FFF2-40B4-BE49-F238E27FC236}">
                <a16:creationId xmlns:a16="http://schemas.microsoft.com/office/drawing/2014/main" id="{3DD22D59-65C2-134F-1DD4-F8C79166683C}"/>
              </a:ext>
            </a:extLst>
          </p:cNvPr>
          <p:cNvSpPr/>
          <p:nvPr/>
        </p:nvSpPr>
        <p:spPr>
          <a:xfrm>
            <a:off x="12071527" y="5361119"/>
            <a:ext cx="5280205" cy="2394582"/>
          </a:xfrm>
          <a:prstGeom prst="roundRect">
            <a:avLst>
              <a:gd name="adj" fmla="val 26851"/>
            </a:avLst>
          </a:prstGeom>
          <a:ln w="25400">
            <a:solidFill>
              <a:srgbClr val="1F234F"/>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latin typeface="Avenir Next LT Pro"/>
            </a:endParaRPr>
          </a:p>
        </p:txBody>
      </p:sp>
      <p:sp>
        <p:nvSpPr>
          <p:cNvPr id="56" name="Rectangle">
            <a:extLst>
              <a:ext uri="{FF2B5EF4-FFF2-40B4-BE49-F238E27FC236}">
                <a16:creationId xmlns:a16="http://schemas.microsoft.com/office/drawing/2014/main" id="{E36719AE-9446-5EE1-AD81-C23E97EFC2AE}"/>
              </a:ext>
            </a:extLst>
          </p:cNvPr>
          <p:cNvSpPr/>
          <p:nvPr/>
        </p:nvSpPr>
        <p:spPr>
          <a:xfrm>
            <a:off x="15714121" y="7336069"/>
            <a:ext cx="1258412" cy="1143001"/>
          </a:xfrm>
          <a:prstGeom prst="roundRect">
            <a:avLst>
              <a:gd name="adj" fmla="val 0"/>
            </a:avLst>
          </a:prstGeom>
          <a:solidFill>
            <a:srgbClr val="FFFFFF"/>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latin typeface="Avenir Next LT Pro"/>
            </a:endParaRPr>
          </a:p>
        </p:txBody>
      </p:sp>
      <p:pic>
        <p:nvPicPr>
          <p:cNvPr id="58" name="43.png" descr="43.png">
            <a:extLst>
              <a:ext uri="{FF2B5EF4-FFF2-40B4-BE49-F238E27FC236}">
                <a16:creationId xmlns:a16="http://schemas.microsoft.com/office/drawing/2014/main" id="{DB03EB17-E9E6-A697-2013-29E1D90ECE6F}"/>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a:xfrm>
            <a:off x="15944968" y="7038449"/>
            <a:ext cx="952212" cy="1754954"/>
          </a:xfrm>
          <a:prstGeom prst="rect">
            <a:avLst/>
          </a:prstGeom>
          <a:ln w="12700">
            <a:miter lim="400000"/>
          </a:ln>
        </p:spPr>
      </p:pic>
      <p:sp>
        <p:nvSpPr>
          <p:cNvPr id="62" name="Rectangle">
            <a:extLst>
              <a:ext uri="{FF2B5EF4-FFF2-40B4-BE49-F238E27FC236}">
                <a16:creationId xmlns:a16="http://schemas.microsoft.com/office/drawing/2014/main" id="{E6786E82-A4D1-4056-8782-33514E3EFCAE}"/>
              </a:ext>
            </a:extLst>
          </p:cNvPr>
          <p:cNvSpPr/>
          <p:nvPr/>
        </p:nvSpPr>
        <p:spPr>
          <a:xfrm>
            <a:off x="21433796" y="10798670"/>
            <a:ext cx="1258413" cy="1143001"/>
          </a:xfrm>
          <a:prstGeom prst="roundRect">
            <a:avLst>
              <a:gd name="adj" fmla="val 0"/>
            </a:avLst>
          </a:prstGeom>
          <a:solidFill>
            <a:srgbClr val="FFFFFF"/>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latin typeface="Avenir Next LT Pro"/>
            </a:endParaRPr>
          </a:p>
        </p:txBody>
      </p:sp>
      <p:sp>
        <p:nvSpPr>
          <p:cNvPr id="60" name="“I’m curious how my drinking might be impacting my health and productivity”">
            <a:extLst>
              <a:ext uri="{FF2B5EF4-FFF2-40B4-BE49-F238E27FC236}">
                <a16:creationId xmlns:a16="http://schemas.microsoft.com/office/drawing/2014/main" id="{00204C1A-11F7-AE9A-F96C-8D8841E56B23}"/>
              </a:ext>
            </a:extLst>
          </p:cNvPr>
          <p:cNvSpPr txBox="1"/>
          <p:nvPr/>
        </p:nvSpPr>
        <p:spPr>
          <a:xfrm>
            <a:off x="12417983" y="5560091"/>
            <a:ext cx="4933749" cy="199663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spAutoFit/>
          </a:bodyPr>
          <a:lstStyle>
            <a:lvl1pPr algn="l">
              <a:defRPr sz="2200">
                <a:solidFill>
                  <a:srgbClr val="141F50"/>
                </a:solidFill>
                <a:latin typeface="Avenir Next Regular"/>
                <a:ea typeface="Avenir Next Regular"/>
                <a:cs typeface="Avenir Next Regular"/>
                <a:sym typeface="Avenir Next Regular"/>
              </a:defRPr>
            </a:lvl1pPr>
          </a:lstStyle>
          <a:p>
            <a:pPr>
              <a:lnSpc>
                <a:spcPts val="3000"/>
              </a:lnSpc>
            </a:pPr>
            <a:r>
              <a:rPr>
                <a:latin typeface="Avenir Next LT Pro"/>
              </a:rPr>
              <a:t>“</a:t>
            </a:r>
            <a:r>
              <a:rPr lang="en-CA">
                <a:latin typeface="Avenir Next LT Pro"/>
              </a:rPr>
              <a:t>I turn to </a:t>
            </a:r>
            <a:r>
              <a:rPr lang="en-CA" err="1">
                <a:latin typeface="Avenir Next LT Pro"/>
              </a:rPr>
              <a:t>LifeSpeak</a:t>
            </a:r>
            <a:r>
              <a:rPr lang="en-CA">
                <a:latin typeface="Avenir Next LT Pro"/>
              </a:rPr>
              <a:t> when I'm feeling overwhelmed or when I just need to find out what the experts say when trying to learn about different mental and physical health.</a:t>
            </a:r>
            <a:r>
              <a:rPr>
                <a:latin typeface="Avenir Next LT Pro"/>
              </a:rPr>
              <a:t>”</a:t>
            </a:r>
          </a:p>
        </p:txBody>
      </p:sp>
      <p:pic>
        <p:nvPicPr>
          <p:cNvPr id="61" name="43.png" descr="43.png">
            <a:extLst>
              <a:ext uri="{FF2B5EF4-FFF2-40B4-BE49-F238E27FC236}">
                <a16:creationId xmlns:a16="http://schemas.microsoft.com/office/drawing/2014/main" id="{4E4CE0CA-AB1A-EA73-03EE-83D35033B652}"/>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a:xfrm>
            <a:off x="21754107" y="7108682"/>
            <a:ext cx="952212" cy="1754954"/>
          </a:xfrm>
          <a:prstGeom prst="rect">
            <a:avLst/>
          </a:prstGeom>
          <a:ln w="12700">
            <a:miter lim="400000"/>
          </a:ln>
        </p:spPr>
      </p:pic>
      <p:pic>
        <p:nvPicPr>
          <p:cNvPr id="47" name="43.png" descr="43.png">
            <a:extLst>
              <a:ext uri="{FF2B5EF4-FFF2-40B4-BE49-F238E27FC236}">
                <a16:creationId xmlns:a16="http://schemas.microsoft.com/office/drawing/2014/main" id="{0BD1D583-D2CD-F97C-26B0-2ADD15BF6C6E}"/>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a:xfrm>
            <a:off x="21706714" y="10560353"/>
            <a:ext cx="952212" cy="1754954"/>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3FBDA3-3CEA-93E3-DFDB-D662DD39662D}"/>
            </a:ext>
          </a:extLst>
        </p:cNvPr>
        <p:cNvGrpSpPr/>
        <p:nvPr/>
      </p:nvGrpSpPr>
      <p:grpSpPr>
        <a:xfrm>
          <a:off x="0" y="0"/>
          <a:ext cx="0" cy="0"/>
          <a:chOff x="0" y="0"/>
          <a:chExt cx="0" cy="0"/>
        </a:xfrm>
      </p:grpSpPr>
      <p:sp>
        <p:nvSpPr>
          <p:cNvPr id="1024" name="Slide Number">
            <a:extLst>
              <a:ext uri="{FF2B5EF4-FFF2-40B4-BE49-F238E27FC236}">
                <a16:creationId xmlns:a16="http://schemas.microsoft.com/office/drawing/2014/main" id="{0D7DEE9D-945C-6666-ECC1-C35BB3EDB997}"/>
              </a:ext>
            </a:extLst>
          </p:cNvPr>
          <p:cNvSpPr txBox="1">
            <a:spLocks noGrp="1"/>
          </p:cNvSpPr>
          <p:nvPr>
            <p:ph type="sldNum" sz="quarter" idx="4294967295"/>
          </p:nvPr>
        </p:nvSpPr>
        <p:spPr>
          <a:xfrm>
            <a:off x="23621039" y="13117583"/>
            <a:ext cx="282129" cy="287258"/>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lvl1pPr>
              <a:defRPr sz="1200">
                <a:solidFill>
                  <a:srgbClr val="111F53"/>
                </a:solidFill>
                <a:latin typeface="Avenir Next Regular"/>
                <a:ea typeface="Avenir Next Regular"/>
                <a:cs typeface="Avenir Next Regular"/>
                <a:sym typeface="Avenir Next Regular"/>
              </a:defRPr>
            </a:lvl1pPr>
          </a:lstStyle>
          <a:p>
            <a:fld id="{86CB4B4D-7CA3-9044-876B-883B54F8677D}" type="slidenum">
              <a:rPr>
                <a:latin typeface="Avenir Next LT Pro"/>
              </a:rPr>
              <a:t>4</a:t>
            </a:fld>
            <a:endParaRPr>
              <a:latin typeface="Avenir Next LT Pro"/>
            </a:endParaRPr>
          </a:p>
        </p:txBody>
      </p:sp>
      <p:sp>
        <p:nvSpPr>
          <p:cNvPr id="1025" name="Who are we helping?">
            <a:extLst>
              <a:ext uri="{FF2B5EF4-FFF2-40B4-BE49-F238E27FC236}">
                <a16:creationId xmlns:a16="http://schemas.microsoft.com/office/drawing/2014/main" id="{4BF31C58-3C11-13FD-30B7-98F18F90B9F5}"/>
              </a:ext>
            </a:extLst>
          </p:cNvPr>
          <p:cNvSpPr txBox="1"/>
          <p:nvPr/>
        </p:nvSpPr>
        <p:spPr>
          <a:xfrm>
            <a:off x="1657099" y="3104999"/>
            <a:ext cx="20898709" cy="85048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spAutoFit/>
          </a:bodyPr>
          <a:lstStyle>
            <a:lvl1pPr algn="l">
              <a:lnSpc>
                <a:spcPct val="90000"/>
              </a:lnSpc>
              <a:defRPr sz="8000" b="1">
                <a:solidFill>
                  <a:srgbClr val="00D1B2"/>
                </a:solidFill>
                <a:latin typeface="Avenir Next Regular"/>
                <a:ea typeface="Avenir Next Regular"/>
                <a:cs typeface="Avenir Next Regular"/>
                <a:sym typeface="Avenir Next Regular"/>
              </a:defRPr>
            </a:lvl1pPr>
          </a:lstStyle>
          <a:p>
            <a:r>
              <a:rPr lang="en-CA" sz="5400" dirty="0" err="1">
                <a:solidFill>
                  <a:srgbClr val="0085DC"/>
                </a:solidFill>
                <a:latin typeface="Avenir Next LT Pro Demi" panose="020B0504020202020204" pitchFamily="34" charset="77"/>
              </a:rPr>
              <a:t>ALAViDA</a:t>
            </a:r>
            <a:r>
              <a:rPr lang="en-CA" sz="5400" dirty="0">
                <a:solidFill>
                  <a:srgbClr val="0085DC"/>
                </a:solidFill>
                <a:latin typeface="Avenir Next LT Pro Demi" panose="020B0504020202020204" pitchFamily="34" charset="77"/>
              </a:rPr>
              <a:t> Drives Positive Outcomes in Substance Use Care</a:t>
            </a:r>
          </a:p>
        </p:txBody>
      </p:sp>
      <p:sp>
        <p:nvSpPr>
          <p:cNvPr id="1027" name="Rounded Rectangle">
            <a:extLst>
              <a:ext uri="{FF2B5EF4-FFF2-40B4-BE49-F238E27FC236}">
                <a16:creationId xmlns:a16="http://schemas.microsoft.com/office/drawing/2014/main" id="{8790D391-58ED-7955-601E-888BBCCBB46A}"/>
              </a:ext>
            </a:extLst>
          </p:cNvPr>
          <p:cNvSpPr/>
          <p:nvPr/>
        </p:nvSpPr>
        <p:spPr>
          <a:xfrm>
            <a:off x="1778234" y="4945941"/>
            <a:ext cx="3404199" cy="1983633"/>
          </a:xfrm>
          <a:prstGeom prst="roundRect">
            <a:avLst>
              <a:gd name="adj" fmla="val 23083"/>
            </a:avLst>
          </a:prstGeom>
          <a:solidFill>
            <a:srgbClr val="1F234F"/>
          </a:solidFill>
          <a:ln w="12700">
            <a:miter lim="400000"/>
          </a:ln>
          <a:effectLst>
            <a:outerShdw blurRad="215900" dist="123832" dir="3864375" rotWithShape="0">
              <a:srgbClr val="000000">
                <a:alpha val="20197"/>
              </a:srgbClr>
            </a:outerShdw>
          </a:effectLst>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latin typeface="Avenir Next LT Pro"/>
            </a:endParaRPr>
          </a:p>
        </p:txBody>
      </p:sp>
      <p:sp>
        <p:nvSpPr>
          <p:cNvPr id="1028" name="Family members reached">
            <a:extLst>
              <a:ext uri="{FF2B5EF4-FFF2-40B4-BE49-F238E27FC236}">
                <a16:creationId xmlns:a16="http://schemas.microsoft.com/office/drawing/2014/main" id="{398AD144-1C3B-A9AC-B010-F345505BF309}"/>
              </a:ext>
            </a:extLst>
          </p:cNvPr>
          <p:cNvSpPr txBox="1"/>
          <p:nvPr/>
        </p:nvSpPr>
        <p:spPr>
          <a:xfrm>
            <a:off x="1545373" y="7146762"/>
            <a:ext cx="3790502" cy="84125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nchor="t">
            <a:spAutoFit/>
          </a:bodyPr>
          <a:lstStyle>
            <a:lvl1pPr>
              <a:spcBef>
                <a:spcPts val="6000"/>
              </a:spcBef>
              <a:defRPr>
                <a:solidFill>
                  <a:srgbClr val="1F234F"/>
                </a:solidFill>
                <a:latin typeface="Avenir Next Regular"/>
                <a:ea typeface="Avenir Next Regular"/>
                <a:cs typeface="Avenir Next Regular"/>
                <a:sym typeface="Avenir Next Regular"/>
              </a:defRPr>
            </a:lvl1pPr>
          </a:lstStyle>
          <a:p>
            <a:r>
              <a:rPr lang="en-CA">
                <a:solidFill>
                  <a:srgbClr val="142C66"/>
                </a:solidFill>
                <a:latin typeface="Avenir Next LT Pro"/>
              </a:rPr>
              <a:t>see a reduction in substance use severity</a:t>
            </a:r>
          </a:p>
        </p:txBody>
      </p:sp>
      <p:sp>
        <p:nvSpPr>
          <p:cNvPr id="1029" name="98%">
            <a:extLst>
              <a:ext uri="{FF2B5EF4-FFF2-40B4-BE49-F238E27FC236}">
                <a16:creationId xmlns:a16="http://schemas.microsoft.com/office/drawing/2014/main" id="{DA23448D-8455-F583-DE65-154BCB58E0F4}"/>
              </a:ext>
            </a:extLst>
          </p:cNvPr>
          <p:cNvSpPr txBox="1"/>
          <p:nvPr/>
        </p:nvSpPr>
        <p:spPr>
          <a:xfrm>
            <a:off x="2252077" y="5393727"/>
            <a:ext cx="2632074" cy="102592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spAutoFit/>
          </a:bodyPr>
          <a:lstStyle>
            <a:lvl1pPr>
              <a:defRPr sz="6000" b="1">
                <a:solidFill>
                  <a:srgbClr val="00D1B2"/>
                </a:solidFill>
                <a:latin typeface="Avenir Next Regular"/>
                <a:ea typeface="Avenir Next Regular"/>
                <a:cs typeface="Avenir Next Regular"/>
                <a:sym typeface="Avenir Next Regular"/>
              </a:defRPr>
            </a:lvl1pPr>
          </a:lstStyle>
          <a:p>
            <a:r>
              <a:rPr lang="en-US">
                <a:latin typeface="Avenir Next LT Pro"/>
              </a:rPr>
              <a:t>77</a:t>
            </a:r>
            <a:r>
              <a:rPr>
                <a:latin typeface="Avenir Next LT Pro"/>
              </a:rPr>
              <a:t>%</a:t>
            </a:r>
          </a:p>
        </p:txBody>
      </p:sp>
      <p:sp>
        <p:nvSpPr>
          <p:cNvPr id="1030" name="Rounded Rectangle">
            <a:extLst>
              <a:ext uri="{FF2B5EF4-FFF2-40B4-BE49-F238E27FC236}">
                <a16:creationId xmlns:a16="http://schemas.microsoft.com/office/drawing/2014/main" id="{2B8D191C-EA51-4BEC-97FA-8EF098D00410}"/>
              </a:ext>
            </a:extLst>
          </p:cNvPr>
          <p:cNvSpPr/>
          <p:nvPr/>
        </p:nvSpPr>
        <p:spPr>
          <a:xfrm>
            <a:off x="6490959" y="4945941"/>
            <a:ext cx="3404198" cy="1983633"/>
          </a:xfrm>
          <a:prstGeom prst="roundRect">
            <a:avLst>
              <a:gd name="adj" fmla="val 23083"/>
            </a:avLst>
          </a:prstGeom>
          <a:solidFill>
            <a:srgbClr val="1F234F"/>
          </a:solidFill>
          <a:ln w="12700">
            <a:miter lim="400000"/>
          </a:ln>
          <a:effectLst>
            <a:outerShdw blurRad="215900" dist="123832" dir="3864375" rotWithShape="0">
              <a:srgbClr val="000000">
                <a:alpha val="20197"/>
              </a:srgbClr>
            </a:outerShdw>
          </a:effectLst>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latin typeface="Avenir Next LT Pro"/>
            </a:endParaRPr>
          </a:p>
        </p:txBody>
      </p:sp>
      <p:sp>
        <p:nvSpPr>
          <p:cNvPr id="1031" name="are high risk for SUD related health consequences">
            <a:extLst>
              <a:ext uri="{FF2B5EF4-FFF2-40B4-BE49-F238E27FC236}">
                <a16:creationId xmlns:a16="http://schemas.microsoft.com/office/drawing/2014/main" id="{ADEE6CE2-37DB-8648-008F-05DD4B52D879}"/>
              </a:ext>
            </a:extLst>
          </p:cNvPr>
          <p:cNvSpPr txBox="1"/>
          <p:nvPr/>
        </p:nvSpPr>
        <p:spPr>
          <a:xfrm>
            <a:off x="6587909" y="7146762"/>
            <a:ext cx="3287537" cy="84125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nchor="t">
            <a:spAutoFit/>
          </a:bodyPr>
          <a:lstStyle>
            <a:lvl1pPr>
              <a:spcBef>
                <a:spcPts val="6000"/>
              </a:spcBef>
              <a:defRPr>
                <a:solidFill>
                  <a:srgbClr val="1F234F"/>
                </a:solidFill>
                <a:latin typeface="Avenir Next Regular"/>
                <a:ea typeface="Avenir Next Regular"/>
                <a:cs typeface="Avenir Next Regular"/>
                <a:sym typeface="Avenir Next Regular"/>
              </a:defRPr>
            </a:lvl1pPr>
          </a:lstStyle>
          <a:p>
            <a:r>
              <a:rPr lang="en-CA">
                <a:solidFill>
                  <a:srgbClr val="142C66"/>
                </a:solidFill>
                <a:latin typeface="Avenir Next LT Pro"/>
              </a:rPr>
              <a:t>report improved life functioning</a:t>
            </a:r>
          </a:p>
        </p:txBody>
      </p:sp>
      <p:sp>
        <p:nvSpPr>
          <p:cNvPr id="1032" name="13%">
            <a:extLst>
              <a:ext uri="{FF2B5EF4-FFF2-40B4-BE49-F238E27FC236}">
                <a16:creationId xmlns:a16="http://schemas.microsoft.com/office/drawing/2014/main" id="{C3420429-191B-5FCD-824A-4399234DE7E2}"/>
              </a:ext>
            </a:extLst>
          </p:cNvPr>
          <p:cNvSpPr txBox="1"/>
          <p:nvPr/>
        </p:nvSpPr>
        <p:spPr>
          <a:xfrm>
            <a:off x="6683991" y="5393727"/>
            <a:ext cx="3018135" cy="102592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spAutoFit/>
          </a:bodyPr>
          <a:lstStyle>
            <a:lvl1pPr>
              <a:defRPr sz="6000" b="1">
                <a:solidFill>
                  <a:srgbClr val="00D1B2"/>
                </a:solidFill>
                <a:latin typeface="Avenir Next Regular"/>
                <a:ea typeface="Avenir Next Regular"/>
                <a:cs typeface="Avenir Next Regular"/>
                <a:sym typeface="Avenir Next Regular"/>
              </a:defRPr>
            </a:lvl1pPr>
          </a:lstStyle>
          <a:p>
            <a:r>
              <a:rPr lang="en-US">
                <a:latin typeface="Avenir Next LT Pro"/>
              </a:rPr>
              <a:t>79</a:t>
            </a:r>
            <a:r>
              <a:rPr>
                <a:latin typeface="Avenir Next LT Pro"/>
              </a:rPr>
              <a:t>%</a:t>
            </a:r>
          </a:p>
        </p:txBody>
      </p:sp>
      <p:sp>
        <p:nvSpPr>
          <p:cNvPr id="1033" name="Rounded Rectangle">
            <a:extLst>
              <a:ext uri="{FF2B5EF4-FFF2-40B4-BE49-F238E27FC236}">
                <a16:creationId xmlns:a16="http://schemas.microsoft.com/office/drawing/2014/main" id="{CA139E3D-F781-6172-1E35-50145E48AC02}"/>
              </a:ext>
            </a:extLst>
          </p:cNvPr>
          <p:cNvSpPr/>
          <p:nvPr/>
        </p:nvSpPr>
        <p:spPr>
          <a:xfrm>
            <a:off x="1758523" y="8839363"/>
            <a:ext cx="3404199" cy="1983633"/>
          </a:xfrm>
          <a:prstGeom prst="roundRect">
            <a:avLst>
              <a:gd name="adj" fmla="val 23083"/>
            </a:avLst>
          </a:prstGeom>
          <a:solidFill>
            <a:srgbClr val="1F234F"/>
          </a:solidFill>
          <a:ln w="12700">
            <a:miter lim="400000"/>
          </a:ln>
          <a:effectLst>
            <a:outerShdw blurRad="215900" dist="123832" dir="3864375" rotWithShape="0">
              <a:srgbClr val="000000">
                <a:alpha val="20197"/>
              </a:srgbClr>
            </a:outerShdw>
          </a:effectLst>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latin typeface="Avenir Next LT Pro"/>
            </a:endParaRPr>
          </a:p>
        </p:txBody>
      </p:sp>
      <p:sp>
        <p:nvSpPr>
          <p:cNvPr id="1034" name="Average age">
            <a:extLst>
              <a:ext uri="{FF2B5EF4-FFF2-40B4-BE49-F238E27FC236}">
                <a16:creationId xmlns:a16="http://schemas.microsoft.com/office/drawing/2014/main" id="{3C080EB6-51CD-0D89-9ACC-952A6B5F81C7}"/>
              </a:ext>
            </a:extLst>
          </p:cNvPr>
          <p:cNvSpPr txBox="1"/>
          <p:nvPr/>
        </p:nvSpPr>
        <p:spPr>
          <a:xfrm>
            <a:off x="1253915" y="11068390"/>
            <a:ext cx="4494613" cy="84125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nchor="t">
            <a:spAutoFit/>
          </a:bodyPr>
          <a:lstStyle>
            <a:lvl1pPr>
              <a:spcBef>
                <a:spcPts val="6000"/>
              </a:spcBef>
              <a:defRPr>
                <a:solidFill>
                  <a:srgbClr val="1F234F"/>
                </a:solidFill>
                <a:latin typeface="Avenir Next Regular"/>
                <a:ea typeface="Avenir Next Regular"/>
                <a:cs typeface="Avenir Next Regular"/>
                <a:sym typeface="Avenir Next Regular"/>
              </a:defRPr>
            </a:lvl1pPr>
          </a:lstStyle>
          <a:p>
            <a:r>
              <a:rPr lang="en-CA">
                <a:solidFill>
                  <a:srgbClr val="142C66"/>
                </a:solidFill>
                <a:latin typeface="Avenir Next LT Pro"/>
              </a:rPr>
              <a:t>reduced their consumption by ​</a:t>
            </a:r>
            <a:r>
              <a:rPr lang="en-CA">
                <a:solidFill>
                  <a:srgbClr val="0085DC"/>
                </a:solidFill>
                <a:latin typeface="Avenir Next LT Pro"/>
              </a:rPr>
              <a:t>2.2 units</a:t>
            </a:r>
            <a:r>
              <a:rPr lang="en-CA">
                <a:solidFill>
                  <a:srgbClr val="142C66"/>
                </a:solidFill>
                <a:latin typeface="Avenir Next LT Pro"/>
              </a:rPr>
              <a:t> per day​</a:t>
            </a:r>
          </a:p>
        </p:txBody>
      </p:sp>
      <p:sp>
        <p:nvSpPr>
          <p:cNvPr id="1035" name="45">
            <a:extLst>
              <a:ext uri="{FF2B5EF4-FFF2-40B4-BE49-F238E27FC236}">
                <a16:creationId xmlns:a16="http://schemas.microsoft.com/office/drawing/2014/main" id="{45B4ACC3-C535-036E-83CB-3F397CFAF8BB}"/>
              </a:ext>
            </a:extLst>
          </p:cNvPr>
          <p:cNvSpPr txBox="1"/>
          <p:nvPr/>
        </p:nvSpPr>
        <p:spPr>
          <a:xfrm>
            <a:off x="1657099" y="9515347"/>
            <a:ext cx="3422908" cy="78853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nchor="t">
            <a:spAutoFit/>
          </a:bodyPr>
          <a:lstStyle>
            <a:lvl1pPr>
              <a:lnSpc>
                <a:spcPct val="70000"/>
              </a:lnSpc>
              <a:defRPr sz="6000" b="1">
                <a:solidFill>
                  <a:srgbClr val="00D1B2"/>
                </a:solidFill>
                <a:latin typeface="Avenir Next Regular"/>
                <a:ea typeface="Avenir Next Regular"/>
                <a:cs typeface="Avenir Next Regular"/>
                <a:sym typeface="Avenir Next Regular"/>
              </a:defRPr>
            </a:lvl1pPr>
          </a:lstStyle>
          <a:p>
            <a:r>
              <a:rPr lang="en-US">
                <a:latin typeface="Avenir Next LT Pro"/>
              </a:rPr>
              <a:t>79%</a:t>
            </a:r>
            <a:endParaRPr>
              <a:latin typeface="Avenir Next LT Pro"/>
            </a:endParaRPr>
          </a:p>
        </p:txBody>
      </p:sp>
      <p:sp>
        <p:nvSpPr>
          <p:cNvPr id="1036" name="Rounded Rectangle">
            <a:extLst>
              <a:ext uri="{FF2B5EF4-FFF2-40B4-BE49-F238E27FC236}">
                <a16:creationId xmlns:a16="http://schemas.microsoft.com/office/drawing/2014/main" id="{E7F7C8E8-40C9-17D6-5BCC-A740B7F5D1E6}"/>
              </a:ext>
            </a:extLst>
          </p:cNvPr>
          <p:cNvSpPr/>
          <p:nvPr/>
        </p:nvSpPr>
        <p:spPr>
          <a:xfrm>
            <a:off x="6471248" y="8839363"/>
            <a:ext cx="3404198" cy="1983633"/>
          </a:xfrm>
          <a:prstGeom prst="roundRect">
            <a:avLst>
              <a:gd name="adj" fmla="val 23083"/>
            </a:avLst>
          </a:prstGeom>
          <a:solidFill>
            <a:srgbClr val="1F234F"/>
          </a:solidFill>
          <a:ln w="12700">
            <a:miter lim="400000"/>
          </a:ln>
          <a:effectLst>
            <a:outerShdw blurRad="215900" dist="123832" dir="3864375" rotWithShape="0">
              <a:srgbClr val="000000">
                <a:alpha val="20197"/>
              </a:srgbClr>
            </a:outerShdw>
          </a:effectLst>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latin typeface="Avenir Next LT Pro"/>
            </a:endParaRPr>
          </a:p>
        </p:txBody>
      </p:sp>
      <p:sp>
        <p:nvSpPr>
          <p:cNvPr id="1037" name="are women compared to 40% in traditional treatment">
            <a:extLst>
              <a:ext uri="{FF2B5EF4-FFF2-40B4-BE49-F238E27FC236}">
                <a16:creationId xmlns:a16="http://schemas.microsoft.com/office/drawing/2014/main" id="{355469E5-CD26-2750-D8AB-9DAD12C9BC3E}"/>
              </a:ext>
            </a:extLst>
          </p:cNvPr>
          <p:cNvSpPr txBox="1"/>
          <p:nvPr/>
        </p:nvSpPr>
        <p:spPr>
          <a:xfrm>
            <a:off x="6119452" y="11068390"/>
            <a:ext cx="4107790" cy="84125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chor="t">
            <a:spAutoFit/>
          </a:bodyPr>
          <a:lstStyle>
            <a:lvl1pPr>
              <a:spcBef>
                <a:spcPts val="6000"/>
              </a:spcBef>
              <a:defRPr>
                <a:solidFill>
                  <a:srgbClr val="1F234F"/>
                </a:solidFill>
                <a:latin typeface="Avenir Next Regular"/>
                <a:ea typeface="Avenir Next Regular"/>
                <a:cs typeface="Avenir Next Regular"/>
                <a:sym typeface="Avenir Next Regular"/>
              </a:defRPr>
            </a:lvl1pPr>
          </a:lstStyle>
          <a:p>
            <a:r>
              <a:rPr lang="en-CA">
                <a:solidFill>
                  <a:srgbClr val="142C66"/>
                </a:solidFill>
                <a:latin typeface="Avenir Next LT Pro"/>
              </a:rPr>
              <a:t>feel more in control of their substance use</a:t>
            </a:r>
          </a:p>
        </p:txBody>
      </p:sp>
      <p:sp>
        <p:nvSpPr>
          <p:cNvPr id="1038" name="51%">
            <a:extLst>
              <a:ext uri="{FF2B5EF4-FFF2-40B4-BE49-F238E27FC236}">
                <a16:creationId xmlns:a16="http://schemas.microsoft.com/office/drawing/2014/main" id="{DC9DC686-09CE-4FD9-7326-D9CB9B154E63}"/>
              </a:ext>
            </a:extLst>
          </p:cNvPr>
          <p:cNvSpPr txBox="1"/>
          <p:nvPr/>
        </p:nvSpPr>
        <p:spPr>
          <a:xfrm>
            <a:off x="6664280" y="9287150"/>
            <a:ext cx="3018135" cy="102592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chor="t">
            <a:spAutoFit/>
          </a:bodyPr>
          <a:lstStyle>
            <a:lvl1pPr>
              <a:defRPr sz="6000" b="1">
                <a:solidFill>
                  <a:srgbClr val="00D1B2"/>
                </a:solidFill>
                <a:latin typeface="Avenir Next Regular"/>
                <a:ea typeface="Avenir Next Regular"/>
                <a:cs typeface="Avenir Next Regular"/>
                <a:sym typeface="Avenir Next Regular"/>
              </a:defRPr>
            </a:lvl1pPr>
          </a:lstStyle>
          <a:p>
            <a:r>
              <a:rPr lang="en-US">
                <a:latin typeface="Avenir Next LT Pro"/>
              </a:rPr>
              <a:t>68</a:t>
            </a:r>
            <a:r>
              <a:rPr>
                <a:latin typeface="Avenir Next LT Pro"/>
              </a:rPr>
              <a:t>%</a:t>
            </a:r>
          </a:p>
        </p:txBody>
      </p:sp>
      <p:sp>
        <p:nvSpPr>
          <p:cNvPr id="1053" name="Rectangle">
            <a:extLst>
              <a:ext uri="{FF2B5EF4-FFF2-40B4-BE49-F238E27FC236}">
                <a16:creationId xmlns:a16="http://schemas.microsoft.com/office/drawing/2014/main" id="{58A007AE-9ABA-5B9E-41C3-86D8C88959A3}"/>
              </a:ext>
            </a:extLst>
          </p:cNvPr>
          <p:cNvSpPr/>
          <p:nvPr/>
        </p:nvSpPr>
        <p:spPr>
          <a:xfrm>
            <a:off x="21580213" y="5437960"/>
            <a:ext cx="1258413" cy="1143001"/>
          </a:xfrm>
          <a:prstGeom prst="roundRect">
            <a:avLst>
              <a:gd name="adj" fmla="val 0"/>
            </a:avLst>
          </a:prstGeom>
          <a:solidFill>
            <a:srgbClr val="FFFFFF"/>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latin typeface="Avenir Next LT Pro"/>
            </a:endParaRPr>
          </a:p>
        </p:txBody>
      </p:sp>
      <p:sp>
        <p:nvSpPr>
          <p:cNvPr id="6" name="TextBox 5">
            <a:extLst>
              <a:ext uri="{FF2B5EF4-FFF2-40B4-BE49-F238E27FC236}">
                <a16:creationId xmlns:a16="http://schemas.microsoft.com/office/drawing/2014/main" id="{563B181B-477C-18E5-82CE-E3321D808FB7}"/>
              </a:ext>
            </a:extLst>
          </p:cNvPr>
          <p:cNvSpPr txBox="1"/>
          <p:nvPr/>
        </p:nvSpPr>
        <p:spPr>
          <a:xfrm>
            <a:off x="11826284" y="5186513"/>
            <a:ext cx="11012342" cy="160306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lnSpc>
                <a:spcPct val="120000"/>
              </a:lnSpc>
            </a:pPr>
            <a:r>
              <a:rPr lang="en-CA" sz="2800" dirty="0" err="1">
                <a:solidFill>
                  <a:srgbClr val="142C66"/>
                </a:solidFill>
                <a:latin typeface="Avenir Next LT Pro" panose="020B0504020202020204" pitchFamily="34" charset="77"/>
              </a:rPr>
              <a:t>ALAViDA’s</a:t>
            </a:r>
            <a:r>
              <a:rPr lang="en-CA" sz="2800" dirty="0">
                <a:solidFill>
                  <a:srgbClr val="142C66"/>
                </a:solidFill>
                <a:latin typeface="Avenir Next LT Pro" panose="020B0504020202020204" pitchFamily="34" charset="77"/>
              </a:rPr>
              <a:t> coaching plays a crucial role in effective substance use care, boosting engagement and outcomes when combined with digital evidence-based methods.</a:t>
            </a:r>
          </a:p>
        </p:txBody>
      </p:sp>
      <p:pic>
        <p:nvPicPr>
          <p:cNvPr id="1026" name="Picture 2">
            <a:extLst>
              <a:ext uri="{FF2B5EF4-FFF2-40B4-BE49-F238E27FC236}">
                <a16:creationId xmlns:a16="http://schemas.microsoft.com/office/drawing/2014/main" id="{2C74DC4B-79FB-BFA6-06B8-50FA96DFA1B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33060" y="969663"/>
            <a:ext cx="3894546" cy="112130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a:extLst>
              <a:ext uri="{FF2B5EF4-FFF2-40B4-BE49-F238E27FC236}">
                <a16:creationId xmlns:a16="http://schemas.microsoft.com/office/drawing/2014/main" id="{77F04045-1787-F34F-0948-A325AC84F98A}"/>
              </a:ext>
            </a:extLst>
          </p:cNvPr>
          <p:cNvSpPr/>
          <p:nvPr/>
        </p:nvSpPr>
        <p:spPr>
          <a:xfrm>
            <a:off x="18966368" y="11985705"/>
            <a:ext cx="1258412" cy="1143001"/>
          </a:xfrm>
          <a:prstGeom prst="roundRect">
            <a:avLst>
              <a:gd name="adj" fmla="val 0"/>
            </a:avLst>
          </a:prstGeom>
          <a:solidFill>
            <a:srgbClr val="FFFFFF"/>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latin typeface="Avenir Next LT Pro"/>
            </a:endParaRPr>
          </a:p>
        </p:txBody>
      </p:sp>
      <p:sp>
        <p:nvSpPr>
          <p:cNvPr id="2" name="Rounded Rectangle">
            <a:extLst>
              <a:ext uri="{FF2B5EF4-FFF2-40B4-BE49-F238E27FC236}">
                <a16:creationId xmlns:a16="http://schemas.microsoft.com/office/drawing/2014/main" id="{6138B366-B08A-6A96-9BD2-23C9BC25BA91}"/>
              </a:ext>
            </a:extLst>
          </p:cNvPr>
          <p:cNvSpPr/>
          <p:nvPr/>
        </p:nvSpPr>
        <p:spPr>
          <a:xfrm>
            <a:off x="11826284" y="7273729"/>
            <a:ext cx="3404199" cy="1983633"/>
          </a:xfrm>
          <a:prstGeom prst="roundRect">
            <a:avLst>
              <a:gd name="adj" fmla="val 23083"/>
            </a:avLst>
          </a:prstGeom>
          <a:solidFill>
            <a:srgbClr val="1F234F"/>
          </a:solidFill>
          <a:ln w="12700">
            <a:miter lim="400000"/>
          </a:ln>
          <a:effectLst>
            <a:outerShdw blurRad="215900" dist="123832" dir="3864375" rotWithShape="0">
              <a:srgbClr val="000000">
                <a:alpha val="20197"/>
              </a:srgbClr>
            </a:outerShdw>
          </a:effectLst>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latin typeface="Avenir Next LT Pro"/>
            </a:endParaRPr>
          </a:p>
        </p:txBody>
      </p:sp>
      <p:sp>
        <p:nvSpPr>
          <p:cNvPr id="3" name="Family members reached">
            <a:extLst>
              <a:ext uri="{FF2B5EF4-FFF2-40B4-BE49-F238E27FC236}">
                <a16:creationId xmlns:a16="http://schemas.microsoft.com/office/drawing/2014/main" id="{88A1446D-B7DE-929B-B251-28BC3DCF0167}"/>
              </a:ext>
            </a:extLst>
          </p:cNvPr>
          <p:cNvSpPr txBox="1"/>
          <p:nvPr/>
        </p:nvSpPr>
        <p:spPr>
          <a:xfrm>
            <a:off x="11681803" y="9500614"/>
            <a:ext cx="3693159" cy="121058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nchor="t">
            <a:spAutoFit/>
          </a:bodyPr>
          <a:lstStyle>
            <a:lvl1pPr>
              <a:spcBef>
                <a:spcPts val="6000"/>
              </a:spcBef>
              <a:defRPr>
                <a:solidFill>
                  <a:srgbClr val="1F234F"/>
                </a:solidFill>
                <a:latin typeface="Avenir Next Regular"/>
                <a:ea typeface="Avenir Next Regular"/>
                <a:cs typeface="Avenir Next Regular"/>
                <a:sym typeface="Avenir Next Regular"/>
              </a:defRPr>
            </a:lvl1pPr>
          </a:lstStyle>
          <a:p>
            <a:r>
              <a:rPr lang="en-US">
                <a:solidFill>
                  <a:srgbClr val="142C66"/>
                </a:solidFill>
                <a:latin typeface="Avenir Next LT Pro"/>
              </a:rPr>
              <a:t>increase in module completion when working with a coach</a:t>
            </a:r>
            <a:endParaRPr lang="en-CA">
              <a:solidFill>
                <a:srgbClr val="142C66"/>
              </a:solidFill>
              <a:latin typeface="Avenir Next LT Pro"/>
            </a:endParaRPr>
          </a:p>
        </p:txBody>
      </p:sp>
      <p:sp>
        <p:nvSpPr>
          <p:cNvPr id="4" name="98%">
            <a:extLst>
              <a:ext uri="{FF2B5EF4-FFF2-40B4-BE49-F238E27FC236}">
                <a16:creationId xmlns:a16="http://schemas.microsoft.com/office/drawing/2014/main" id="{BAA8B130-7D67-F57A-DAD3-A0E9538D8EE2}"/>
              </a:ext>
            </a:extLst>
          </p:cNvPr>
          <p:cNvSpPr txBox="1"/>
          <p:nvPr/>
        </p:nvSpPr>
        <p:spPr>
          <a:xfrm>
            <a:off x="12300127" y="7721515"/>
            <a:ext cx="2632074" cy="102592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spAutoFit/>
          </a:bodyPr>
          <a:lstStyle>
            <a:lvl1pPr>
              <a:defRPr sz="6000" b="1">
                <a:solidFill>
                  <a:srgbClr val="00D1B2"/>
                </a:solidFill>
                <a:latin typeface="Avenir Next Regular"/>
                <a:ea typeface="Avenir Next Regular"/>
                <a:cs typeface="Avenir Next Regular"/>
                <a:sym typeface="Avenir Next Regular"/>
              </a:defRPr>
            </a:lvl1pPr>
          </a:lstStyle>
          <a:p>
            <a:r>
              <a:rPr lang="en-US">
                <a:latin typeface="Avenir Next LT Pro"/>
              </a:rPr>
              <a:t>47</a:t>
            </a:r>
            <a:r>
              <a:rPr>
                <a:latin typeface="Avenir Next LT Pro"/>
              </a:rPr>
              <a:t>%</a:t>
            </a:r>
          </a:p>
        </p:txBody>
      </p:sp>
      <p:sp>
        <p:nvSpPr>
          <p:cNvPr id="5" name="Rounded Rectangle">
            <a:extLst>
              <a:ext uri="{FF2B5EF4-FFF2-40B4-BE49-F238E27FC236}">
                <a16:creationId xmlns:a16="http://schemas.microsoft.com/office/drawing/2014/main" id="{787334A4-0C39-D635-5FE8-91486BC6F585}"/>
              </a:ext>
            </a:extLst>
          </p:cNvPr>
          <p:cNvSpPr/>
          <p:nvPr/>
        </p:nvSpPr>
        <p:spPr>
          <a:xfrm>
            <a:off x="15941441" y="7303517"/>
            <a:ext cx="3404198" cy="1983633"/>
          </a:xfrm>
          <a:prstGeom prst="roundRect">
            <a:avLst>
              <a:gd name="adj" fmla="val 23083"/>
            </a:avLst>
          </a:prstGeom>
          <a:solidFill>
            <a:srgbClr val="1F234F"/>
          </a:solidFill>
          <a:ln w="12700">
            <a:miter lim="400000"/>
          </a:ln>
          <a:effectLst>
            <a:outerShdw blurRad="215900" dist="123832" dir="3864375" rotWithShape="0">
              <a:srgbClr val="000000">
                <a:alpha val="20197"/>
              </a:srgbClr>
            </a:outerShdw>
          </a:effectLst>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latin typeface="Avenir Next LT Pro"/>
            </a:endParaRPr>
          </a:p>
        </p:txBody>
      </p:sp>
      <p:sp>
        <p:nvSpPr>
          <p:cNvPr id="7" name="are high risk for SUD related health consequences">
            <a:extLst>
              <a:ext uri="{FF2B5EF4-FFF2-40B4-BE49-F238E27FC236}">
                <a16:creationId xmlns:a16="http://schemas.microsoft.com/office/drawing/2014/main" id="{6BF47AAF-1C7E-385B-2AE3-E27566CD0DEF}"/>
              </a:ext>
            </a:extLst>
          </p:cNvPr>
          <p:cNvSpPr txBox="1"/>
          <p:nvPr/>
        </p:nvSpPr>
        <p:spPr>
          <a:xfrm>
            <a:off x="16014059" y="9474550"/>
            <a:ext cx="3404198" cy="121058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nchor="t">
            <a:spAutoFit/>
          </a:bodyPr>
          <a:lstStyle>
            <a:lvl1pPr>
              <a:spcBef>
                <a:spcPts val="6000"/>
              </a:spcBef>
              <a:defRPr>
                <a:solidFill>
                  <a:srgbClr val="1F234F"/>
                </a:solidFill>
                <a:latin typeface="Avenir Next Regular"/>
                <a:ea typeface="Avenir Next Regular"/>
                <a:cs typeface="Avenir Next Regular"/>
                <a:sym typeface="Avenir Next Regular"/>
              </a:defRPr>
            </a:lvl1pPr>
          </a:lstStyle>
          <a:p>
            <a:r>
              <a:rPr lang="en-US">
                <a:solidFill>
                  <a:srgbClr val="142C66"/>
                </a:solidFill>
                <a:latin typeface="Avenir Next LT Pro"/>
              </a:rPr>
              <a:t>i</a:t>
            </a:r>
            <a:r>
              <a:rPr lang="en-US" u="none" strike="noStrike">
                <a:solidFill>
                  <a:srgbClr val="142C66"/>
                </a:solidFill>
                <a:effectLst/>
                <a:latin typeface="Avenir Next LT Pro"/>
              </a:rPr>
              <a:t>ncrease in journal entries when working with a coach</a:t>
            </a:r>
            <a:endParaRPr lang="en-CA" sz="3200">
              <a:solidFill>
                <a:srgbClr val="142C66"/>
              </a:solidFill>
              <a:latin typeface="Avenir Next LT Pro"/>
            </a:endParaRPr>
          </a:p>
        </p:txBody>
      </p:sp>
      <p:sp>
        <p:nvSpPr>
          <p:cNvPr id="9" name="13%">
            <a:extLst>
              <a:ext uri="{FF2B5EF4-FFF2-40B4-BE49-F238E27FC236}">
                <a16:creationId xmlns:a16="http://schemas.microsoft.com/office/drawing/2014/main" id="{233D435E-E8CD-2AA2-54B7-3E524A709BEB}"/>
              </a:ext>
            </a:extLst>
          </p:cNvPr>
          <p:cNvSpPr txBox="1"/>
          <p:nvPr/>
        </p:nvSpPr>
        <p:spPr>
          <a:xfrm>
            <a:off x="16134473" y="7751303"/>
            <a:ext cx="3018135" cy="102592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spAutoFit/>
          </a:bodyPr>
          <a:lstStyle>
            <a:lvl1pPr>
              <a:defRPr sz="6000" b="1">
                <a:solidFill>
                  <a:srgbClr val="00D1B2"/>
                </a:solidFill>
                <a:latin typeface="Avenir Next Regular"/>
                <a:ea typeface="Avenir Next Regular"/>
                <a:cs typeface="Avenir Next Regular"/>
                <a:sym typeface="Avenir Next Regular"/>
              </a:defRPr>
            </a:lvl1pPr>
          </a:lstStyle>
          <a:p>
            <a:r>
              <a:rPr lang="en-US">
                <a:latin typeface="Avenir Next LT Pro"/>
              </a:rPr>
              <a:t>56</a:t>
            </a:r>
            <a:r>
              <a:rPr>
                <a:latin typeface="Avenir Next LT Pro"/>
              </a:rPr>
              <a:t>%</a:t>
            </a:r>
          </a:p>
        </p:txBody>
      </p:sp>
      <p:sp>
        <p:nvSpPr>
          <p:cNvPr id="13" name="Rounded Rectangle">
            <a:extLst>
              <a:ext uri="{FF2B5EF4-FFF2-40B4-BE49-F238E27FC236}">
                <a16:creationId xmlns:a16="http://schemas.microsoft.com/office/drawing/2014/main" id="{0AD2ADC2-F8C0-746F-77C6-07B0F03CCEC7}"/>
              </a:ext>
            </a:extLst>
          </p:cNvPr>
          <p:cNvSpPr/>
          <p:nvPr/>
        </p:nvSpPr>
        <p:spPr>
          <a:xfrm>
            <a:off x="20056597" y="7298962"/>
            <a:ext cx="3404198" cy="1983633"/>
          </a:xfrm>
          <a:prstGeom prst="roundRect">
            <a:avLst>
              <a:gd name="adj" fmla="val 23083"/>
            </a:avLst>
          </a:prstGeom>
          <a:solidFill>
            <a:srgbClr val="1F234F"/>
          </a:solidFill>
          <a:ln w="12700">
            <a:miter lim="400000"/>
          </a:ln>
          <a:effectLst>
            <a:outerShdw blurRad="215900" dist="123832" dir="3864375" rotWithShape="0">
              <a:srgbClr val="000000">
                <a:alpha val="20197"/>
              </a:srgbClr>
            </a:outerShdw>
          </a:effectLst>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latin typeface="Avenir Next LT Pro"/>
            </a:endParaRPr>
          </a:p>
        </p:txBody>
      </p:sp>
      <p:sp>
        <p:nvSpPr>
          <p:cNvPr id="14" name="are high risk for SUD related health consequences">
            <a:extLst>
              <a:ext uri="{FF2B5EF4-FFF2-40B4-BE49-F238E27FC236}">
                <a16:creationId xmlns:a16="http://schemas.microsoft.com/office/drawing/2014/main" id="{7C91CAB7-EF8F-4DC1-2A37-0A27B5FA4DFD}"/>
              </a:ext>
            </a:extLst>
          </p:cNvPr>
          <p:cNvSpPr txBox="1"/>
          <p:nvPr/>
        </p:nvSpPr>
        <p:spPr>
          <a:xfrm>
            <a:off x="20236545" y="9499783"/>
            <a:ext cx="3044302" cy="121058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nchor="t">
            <a:spAutoFit/>
          </a:bodyPr>
          <a:lstStyle>
            <a:lvl1pPr>
              <a:spcBef>
                <a:spcPts val="6000"/>
              </a:spcBef>
              <a:defRPr>
                <a:solidFill>
                  <a:srgbClr val="1F234F"/>
                </a:solidFill>
                <a:latin typeface="Avenir Next Regular"/>
                <a:ea typeface="Avenir Next Regular"/>
                <a:cs typeface="Avenir Next Regular"/>
                <a:sym typeface="Avenir Next Regular"/>
              </a:defRPr>
            </a:lvl1pPr>
          </a:lstStyle>
          <a:p>
            <a:r>
              <a:rPr lang="en-US">
                <a:solidFill>
                  <a:srgbClr val="142C66"/>
                </a:solidFill>
                <a:latin typeface="Avenir Next LT Pro"/>
              </a:rPr>
              <a:t>i</a:t>
            </a:r>
            <a:r>
              <a:rPr lang="en-US" u="none" strike="noStrike">
                <a:solidFill>
                  <a:srgbClr val="142C66"/>
                </a:solidFill>
                <a:effectLst/>
                <a:latin typeface="Avenir Next LT Pro"/>
              </a:rPr>
              <a:t>ncrease in platform logins when working with a coach</a:t>
            </a:r>
            <a:endParaRPr lang="en-CA" sz="3200">
              <a:solidFill>
                <a:srgbClr val="142C66"/>
              </a:solidFill>
              <a:latin typeface="Avenir Next LT Pro"/>
            </a:endParaRPr>
          </a:p>
        </p:txBody>
      </p:sp>
      <p:sp>
        <p:nvSpPr>
          <p:cNvPr id="15" name="13%">
            <a:extLst>
              <a:ext uri="{FF2B5EF4-FFF2-40B4-BE49-F238E27FC236}">
                <a16:creationId xmlns:a16="http://schemas.microsoft.com/office/drawing/2014/main" id="{9FC015F0-44A6-5900-44D2-FC683129E1EC}"/>
              </a:ext>
            </a:extLst>
          </p:cNvPr>
          <p:cNvSpPr txBox="1"/>
          <p:nvPr/>
        </p:nvSpPr>
        <p:spPr>
          <a:xfrm>
            <a:off x="20249629" y="7746748"/>
            <a:ext cx="3018135" cy="102592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spAutoFit/>
          </a:bodyPr>
          <a:lstStyle>
            <a:lvl1pPr>
              <a:defRPr sz="6000" b="1">
                <a:solidFill>
                  <a:srgbClr val="00D1B2"/>
                </a:solidFill>
                <a:latin typeface="Avenir Next Regular"/>
                <a:ea typeface="Avenir Next Regular"/>
                <a:cs typeface="Avenir Next Regular"/>
                <a:sym typeface="Avenir Next Regular"/>
              </a:defRPr>
            </a:lvl1pPr>
          </a:lstStyle>
          <a:p>
            <a:r>
              <a:rPr lang="en-US">
                <a:latin typeface="Avenir Next LT Pro"/>
              </a:rPr>
              <a:t>66</a:t>
            </a:r>
            <a:r>
              <a:rPr>
                <a:latin typeface="Avenir Next LT Pro"/>
              </a:rPr>
              <a:t>%</a:t>
            </a:r>
          </a:p>
        </p:txBody>
      </p:sp>
    </p:spTree>
    <p:extLst>
      <p:ext uri="{BB962C8B-B14F-4D97-AF65-F5344CB8AC3E}">
        <p14:creationId xmlns:p14="http://schemas.microsoft.com/office/powerpoint/2010/main" val="1811562450"/>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731BEF-EAA9-B5B5-73B9-71B6022A6AD9}"/>
            </a:ext>
          </a:extLst>
        </p:cNvPr>
        <p:cNvGrpSpPr/>
        <p:nvPr/>
      </p:nvGrpSpPr>
      <p:grpSpPr>
        <a:xfrm>
          <a:off x="0" y="0"/>
          <a:ext cx="0" cy="0"/>
          <a:chOff x="0" y="0"/>
          <a:chExt cx="0" cy="0"/>
        </a:xfrm>
      </p:grpSpPr>
      <p:pic>
        <p:nvPicPr>
          <p:cNvPr id="12" name="Spark.psd" descr="Spark.psd">
            <a:extLst>
              <a:ext uri="{FF2B5EF4-FFF2-40B4-BE49-F238E27FC236}">
                <a16:creationId xmlns:a16="http://schemas.microsoft.com/office/drawing/2014/main" id="{8FA1C714-DED9-3C4E-2068-2AD0BDD782CE}"/>
              </a:ext>
            </a:extLst>
          </p:cNvPr>
          <p:cNvPicPr>
            <a:picLocks noChangeAspect="1"/>
          </p:cNvPicPr>
          <p:nvPr/>
        </p:nvPicPr>
        <p:blipFill>
          <a:blip r:embed="rId3"/>
          <a:stretch>
            <a:fillRect/>
          </a:stretch>
        </p:blipFill>
        <p:spPr>
          <a:xfrm>
            <a:off x="17583104" y="3015996"/>
            <a:ext cx="6646164" cy="6646164"/>
          </a:xfrm>
          <a:prstGeom prst="rect">
            <a:avLst/>
          </a:prstGeom>
          <a:ln w="12700">
            <a:miter lim="400000"/>
          </a:ln>
        </p:spPr>
      </p:pic>
      <p:sp>
        <p:nvSpPr>
          <p:cNvPr id="1024" name="Slide Number">
            <a:extLst>
              <a:ext uri="{FF2B5EF4-FFF2-40B4-BE49-F238E27FC236}">
                <a16:creationId xmlns:a16="http://schemas.microsoft.com/office/drawing/2014/main" id="{D0D6C739-2D60-B5D0-3BB6-0EEE57986F38}"/>
              </a:ext>
            </a:extLst>
          </p:cNvPr>
          <p:cNvSpPr txBox="1">
            <a:spLocks noGrp="1"/>
          </p:cNvSpPr>
          <p:nvPr>
            <p:ph type="sldNum" sz="quarter" idx="4294967295"/>
          </p:nvPr>
        </p:nvSpPr>
        <p:spPr>
          <a:xfrm>
            <a:off x="23621039" y="13117583"/>
            <a:ext cx="282129" cy="287258"/>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lvl1pPr>
              <a:defRPr sz="1200">
                <a:solidFill>
                  <a:srgbClr val="111F53"/>
                </a:solidFill>
                <a:latin typeface="Avenir Next Regular"/>
                <a:ea typeface="Avenir Next Regular"/>
                <a:cs typeface="Avenir Next Regular"/>
                <a:sym typeface="Avenir Next Regular"/>
              </a:defRPr>
            </a:lvl1pPr>
          </a:lstStyle>
          <a:p>
            <a:fld id="{86CB4B4D-7CA3-9044-876B-883B54F8677D}" type="slidenum">
              <a:rPr>
                <a:latin typeface="Avenir Next LT Pro"/>
              </a:rPr>
              <a:t>5</a:t>
            </a:fld>
            <a:endParaRPr>
              <a:latin typeface="Avenir Next LT Pro"/>
            </a:endParaRPr>
          </a:p>
        </p:txBody>
      </p:sp>
      <p:pic>
        <p:nvPicPr>
          <p:cNvPr id="3" name="Picture 2">
            <a:extLst>
              <a:ext uri="{FF2B5EF4-FFF2-40B4-BE49-F238E27FC236}">
                <a16:creationId xmlns:a16="http://schemas.microsoft.com/office/drawing/2014/main" id="{05E89366-434C-212C-B677-F1DB3D4CDBF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33060" y="969663"/>
            <a:ext cx="3894546" cy="112130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person smiling with a yellow sweater&#10;&#10;AI-generated content may be incorrect.">
            <a:extLst>
              <a:ext uri="{FF2B5EF4-FFF2-40B4-BE49-F238E27FC236}">
                <a16:creationId xmlns:a16="http://schemas.microsoft.com/office/drawing/2014/main" id="{D8DA51AB-053B-D2A4-7A0E-F0BA539E9BDA}"/>
              </a:ext>
            </a:extLst>
          </p:cNvPr>
          <p:cNvPicPr>
            <a:picLocks noChangeAspect="1"/>
          </p:cNvPicPr>
          <p:nvPr/>
        </p:nvPicPr>
        <p:blipFill>
          <a:blip r:embed="rId5">
            <a:alphaModFix/>
            <a:extLst>
              <a:ext uri="{28A0092B-C50C-407E-A947-70E740481C1C}">
                <a14:useLocalDpi xmlns:a14="http://schemas.microsoft.com/office/drawing/2010/main" val="0"/>
              </a:ext>
            </a:extLst>
          </a:blip>
          <a:srcRect l="30270"/>
          <a:stretch/>
        </p:blipFill>
        <p:spPr>
          <a:xfrm>
            <a:off x="16130728" y="5026241"/>
            <a:ext cx="9105299" cy="8713822"/>
          </a:xfrm>
          <a:prstGeom prst="rect">
            <a:avLst/>
          </a:prstGeom>
        </p:spPr>
      </p:pic>
      <p:sp>
        <p:nvSpPr>
          <p:cNvPr id="2" name="Who are we helping?">
            <a:extLst>
              <a:ext uri="{FF2B5EF4-FFF2-40B4-BE49-F238E27FC236}">
                <a16:creationId xmlns:a16="http://schemas.microsoft.com/office/drawing/2014/main" id="{EB45D11E-9F77-658B-FCEC-2C85B9239E03}"/>
              </a:ext>
            </a:extLst>
          </p:cNvPr>
          <p:cNvSpPr txBox="1"/>
          <p:nvPr/>
        </p:nvSpPr>
        <p:spPr>
          <a:xfrm>
            <a:off x="1603155" y="2937743"/>
            <a:ext cx="10699596" cy="184480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spAutoFit/>
          </a:bodyPr>
          <a:lstStyle>
            <a:lvl1pPr algn="l">
              <a:lnSpc>
                <a:spcPct val="90000"/>
              </a:lnSpc>
              <a:defRPr sz="8000" b="1">
                <a:solidFill>
                  <a:srgbClr val="00D1B2"/>
                </a:solidFill>
                <a:latin typeface="Avenir Next Regular"/>
                <a:ea typeface="Avenir Next Regular"/>
                <a:cs typeface="Avenir Next Regular"/>
                <a:sym typeface="Avenir Next Regular"/>
              </a:defRPr>
            </a:lvl1pPr>
          </a:lstStyle>
          <a:p>
            <a:pPr>
              <a:lnSpc>
                <a:spcPts val="7000"/>
              </a:lnSpc>
            </a:pPr>
            <a:r>
              <a:rPr lang="en-CA" sz="5400" dirty="0">
                <a:solidFill>
                  <a:srgbClr val="0085DC"/>
                </a:solidFill>
                <a:latin typeface="Avenir Next LT Pro Demi" panose="020B0504020202020204" pitchFamily="34" charset="77"/>
              </a:rPr>
              <a:t>Firsthand Experiences: </a:t>
            </a:r>
            <a:r>
              <a:rPr lang="en-CA" sz="5400" dirty="0" err="1">
                <a:solidFill>
                  <a:srgbClr val="0085DC"/>
                </a:solidFill>
                <a:latin typeface="Avenir Next LT Pro Demi" panose="020B0504020202020204" pitchFamily="34" charset="77"/>
              </a:rPr>
              <a:t>ALAViDA’s</a:t>
            </a:r>
            <a:r>
              <a:rPr lang="en-CA" sz="5400" dirty="0">
                <a:solidFill>
                  <a:srgbClr val="0085DC"/>
                </a:solidFill>
                <a:latin typeface="Avenir Next LT Pro Demi" panose="020B0504020202020204" pitchFamily="34" charset="77"/>
              </a:rPr>
              <a:t> Lasting Impact</a:t>
            </a:r>
          </a:p>
        </p:txBody>
      </p:sp>
      <p:sp>
        <p:nvSpPr>
          <p:cNvPr id="4" name="Rounded Rectangle">
            <a:extLst>
              <a:ext uri="{FF2B5EF4-FFF2-40B4-BE49-F238E27FC236}">
                <a16:creationId xmlns:a16="http://schemas.microsoft.com/office/drawing/2014/main" id="{AD445A86-3BDD-E6E2-EAE7-8A4927A19AD9}"/>
              </a:ext>
            </a:extLst>
          </p:cNvPr>
          <p:cNvSpPr/>
          <p:nvPr/>
        </p:nvSpPr>
        <p:spPr>
          <a:xfrm>
            <a:off x="1579708" y="9330356"/>
            <a:ext cx="6324190" cy="2394581"/>
          </a:xfrm>
          <a:prstGeom prst="roundRect">
            <a:avLst>
              <a:gd name="adj" fmla="val 26851"/>
            </a:avLst>
          </a:prstGeom>
          <a:ln w="25400">
            <a:solidFill>
              <a:srgbClr val="1F234F"/>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latin typeface="Avenir Next LT Pro"/>
            </a:endParaRPr>
          </a:p>
        </p:txBody>
      </p:sp>
      <p:sp>
        <p:nvSpPr>
          <p:cNvPr id="5" name="Rectangle">
            <a:extLst>
              <a:ext uri="{FF2B5EF4-FFF2-40B4-BE49-F238E27FC236}">
                <a16:creationId xmlns:a16="http://schemas.microsoft.com/office/drawing/2014/main" id="{72697C61-F788-2EE1-FFB1-B57609FD67E1}"/>
              </a:ext>
            </a:extLst>
          </p:cNvPr>
          <p:cNvSpPr/>
          <p:nvPr/>
        </p:nvSpPr>
        <p:spPr>
          <a:xfrm>
            <a:off x="6253018" y="11166131"/>
            <a:ext cx="1258413" cy="1143001"/>
          </a:xfrm>
          <a:prstGeom prst="roundRect">
            <a:avLst>
              <a:gd name="adj" fmla="val 0"/>
            </a:avLst>
          </a:prstGeom>
          <a:solidFill>
            <a:srgbClr val="FFFFFF"/>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latin typeface="Avenir Next LT Pro"/>
            </a:endParaRPr>
          </a:p>
        </p:txBody>
      </p:sp>
      <p:pic>
        <p:nvPicPr>
          <p:cNvPr id="6" name="43.png" descr="43.png">
            <a:extLst>
              <a:ext uri="{FF2B5EF4-FFF2-40B4-BE49-F238E27FC236}">
                <a16:creationId xmlns:a16="http://schemas.microsoft.com/office/drawing/2014/main" id="{617CEFC8-298A-0698-4E80-CE96A014CF77}"/>
              </a:ext>
            </a:extLst>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a:xfrm>
            <a:off x="6406173" y="11069513"/>
            <a:ext cx="952212" cy="1754954"/>
          </a:xfrm>
          <a:prstGeom prst="rect">
            <a:avLst/>
          </a:prstGeom>
          <a:ln w="12700">
            <a:miter lim="400000"/>
          </a:ln>
        </p:spPr>
      </p:pic>
      <p:sp>
        <p:nvSpPr>
          <p:cNvPr id="8" name="“I’m concerned about my substance use and have considered quitting/reducing”">
            <a:extLst>
              <a:ext uri="{FF2B5EF4-FFF2-40B4-BE49-F238E27FC236}">
                <a16:creationId xmlns:a16="http://schemas.microsoft.com/office/drawing/2014/main" id="{F51A36B3-9D73-11CF-BFC4-ACCAC79621F0}"/>
              </a:ext>
            </a:extLst>
          </p:cNvPr>
          <p:cNvSpPr txBox="1"/>
          <p:nvPr/>
        </p:nvSpPr>
        <p:spPr>
          <a:xfrm>
            <a:off x="1952432" y="9555386"/>
            <a:ext cx="5685055" cy="198690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spAutoFit/>
          </a:bodyPr>
          <a:lstStyle>
            <a:lvl1pPr algn="l">
              <a:defRPr sz="2200">
                <a:solidFill>
                  <a:srgbClr val="141F50"/>
                </a:solidFill>
                <a:latin typeface="Avenir Next Regular"/>
                <a:ea typeface="Avenir Next Regular"/>
                <a:cs typeface="Avenir Next Regular"/>
                <a:sym typeface="Avenir Next Regular"/>
              </a:defRPr>
            </a:lvl1pPr>
          </a:lstStyle>
          <a:p>
            <a:pPr>
              <a:lnSpc>
                <a:spcPts val="3000"/>
              </a:lnSpc>
            </a:pPr>
            <a:r>
              <a:rPr lang="en-CA">
                <a:latin typeface="Avenir Next LT Pro"/>
              </a:rPr>
              <a:t>“I have significantly reduced my drinking and am now in a period of abstinence. I must admit that I wouldn't have achieved this level of success without the </a:t>
            </a:r>
            <a:r>
              <a:rPr lang="en-CA" err="1">
                <a:latin typeface="Avenir Next LT Pro"/>
              </a:rPr>
              <a:t>TRAiL</a:t>
            </a:r>
            <a:r>
              <a:rPr lang="en-CA">
                <a:latin typeface="Avenir Next LT Pro"/>
              </a:rPr>
              <a:t> program's support.​” ​</a:t>
            </a:r>
          </a:p>
        </p:txBody>
      </p:sp>
      <p:sp>
        <p:nvSpPr>
          <p:cNvPr id="9" name="Rounded Rectangle">
            <a:extLst>
              <a:ext uri="{FF2B5EF4-FFF2-40B4-BE49-F238E27FC236}">
                <a16:creationId xmlns:a16="http://schemas.microsoft.com/office/drawing/2014/main" id="{9E129821-2695-774E-C295-F81B2FB6E958}"/>
              </a:ext>
            </a:extLst>
          </p:cNvPr>
          <p:cNvSpPr/>
          <p:nvPr/>
        </p:nvSpPr>
        <p:spPr>
          <a:xfrm>
            <a:off x="12115109" y="5730215"/>
            <a:ext cx="4780191" cy="2394582"/>
          </a:xfrm>
          <a:prstGeom prst="roundRect">
            <a:avLst>
              <a:gd name="adj" fmla="val 26851"/>
            </a:avLst>
          </a:prstGeom>
          <a:ln w="25400">
            <a:solidFill>
              <a:srgbClr val="1F234F"/>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latin typeface="Avenir Next LT Pro"/>
            </a:endParaRPr>
          </a:p>
        </p:txBody>
      </p:sp>
      <p:sp>
        <p:nvSpPr>
          <p:cNvPr id="10" name="Rectangle">
            <a:extLst>
              <a:ext uri="{FF2B5EF4-FFF2-40B4-BE49-F238E27FC236}">
                <a16:creationId xmlns:a16="http://schemas.microsoft.com/office/drawing/2014/main" id="{C8F1C83F-BA9B-E59E-AAB2-B7503646929A}"/>
              </a:ext>
            </a:extLst>
          </p:cNvPr>
          <p:cNvSpPr/>
          <p:nvPr/>
        </p:nvSpPr>
        <p:spPr>
          <a:xfrm>
            <a:off x="15317932" y="7985396"/>
            <a:ext cx="1258413" cy="1143001"/>
          </a:xfrm>
          <a:prstGeom prst="roundRect">
            <a:avLst>
              <a:gd name="adj" fmla="val 0"/>
            </a:avLst>
          </a:prstGeom>
          <a:solidFill>
            <a:srgbClr val="FFFFFF"/>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latin typeface="Avenir Next LT Pro"/>
            </a:endParaRPr>
          </a:p>
        </p:txBody>
      </p:sp>
      <p:pic>
        <p:nvPicPr>
          <p:cNvPr id="11" name="43.png" descr="43.png">
            <a:extLst>
              <a:ext uri="{FF2B5EF4-FFF2-40B4-BE49-F238E27FC236}">
                <a16:creationId xmlns:a16="http://schemas.microsoft.com/office/drawing/2014/main" id="{95066AB9-896F-4267-3E8E-39A4B16A7EEB}"/>
              </a:ext>
            </a:extLst>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a:xfrm>
            <a:off x="15569945" y="7528714"/>
            <a:ext cx="952212" cy="1754954"/>
          </a:xfrm>
          <a:prstGeom prst="rect">
            <a:avLst/>
          </a:prstGeom>
          <a:ln w="12700">
            <a:miter lim="400000"/>
          </a:ln>
        </p:spPr>
      </p:pic>
      <p:sp>
        <p:nvSpPr>
          <p:cNvPr id="13" name="“I’m struggling at work and need help with my SUD”">
            <a:extLst>
              <a:ext uri="{FF2B5EF4-FFF2-40B4-BE49-F238E27FC236}">
                <a16:creationId xmlns:a16="http://schemas.microsoft.com/office/drawing/2014/main" id="{1B0715C2-8A96-3631-E7A4-BB3C75DBC48A}"/>
              </a:ext>
            </a:extLst>
          </p:cNvPr>
          <p:cNvSpPr txBox="1"/>
          <p:nvPr/>
        </p:nvSpPr>
        <p:spPr>
          <a:xfrm>
            <a:off x="12547308" y="6283601"/>
            <a:ext cx="3915791" cy="123033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spAutoFit/>
          </a:bodyPr>
          <a:lstStyle>
            <a:lvl1pPr algn="l">
              <a:defRPr sz="2200">
                <a:solidFill>
                  <a:srgbClr val="141F50"/>
                </a:solidFill>
                <a:latin typeface="Avenir Next Regular"/>
                <a:ea typeface="Avenir Next Regular"/>
                <a:cs typeface="Avenir Next Regular"/>
                <a:sym typeface="Avenir Next Regular"/>
              </a:defRPr>
            </a:lvl1pPr>
          </a:lstStyle>
          <a:p>
            <a:pPr>
              <a:lnSpc>
                <a:spcPts val="3000"/>
              </a:lnSpc>
            </a:pPr>
            <a:r>
              <a:rPr lang="en-CA">
                <a:latin typeface="Avenir Next LT Pro"/>
              </a:rPr>
              <a:t>“This program has changed my life and I am so thankful to have been in it.”  ​</a:t>
            </a:r>
            <a:endParaRPr>
              <a:latin typeface="Avenir Next LT Pro"/>
            </a:endParaRPr>
          </a:p>
        </p:txBody>
      </p:sp>
      <p:sp>
        <p:nvSpPr>
          <p:cNvPr id="14" name="Rounded Rectangle">
            <a:extLst>
              <a:ext uri="{FF2B5EF4-FFF2-40B4-BE49-F238E27FC236}">
                <a16:creationId xmlns:a16="http://schemas.microsoft.com/office/drawing/2014/main" id="{20C20612-9CBE-454E-A06D-A8CB17E7BA68}"/>
              </a:ext>
            </a:extLst>
          </p:cNvPr>
          <p:cNvSpPr/>
          <p:nvPr/>
        </p:nvSpPr>
        <p:spPr>
          <a:xfrm>
            <a:off x="6820319" y="5773406"/>
            <a:ext cx="4780191" cy="2394582"/>
          </a:xfrm>
          <a:prstGeom prst="roundRect">
            <a:avLst>
              <a:gd name="adj" fmla="val 26851"/>
            </a:avLst>
          </a:prstGeom>
          <a:ln w="25400">
            <a:solidFill>
              <a:srgbClr val="1F234F"/>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latin typeface="Avenir Next LT Pro"/>
            </a:endParaRPr>
          </a:p>
        </p:txBody>
      </p:sp>
      <p:sp>
        <p:nvSpPr>
          <p:cNvPr id="15" name="Rectangle">
            <a:extLst>
              <a:ext uri="{FF2B5EF4-FFF2-40B4-BE49-F238E27FC236}">
                <a16:creationId xmlns:a16="http://schemas.microsoft.com/office/drawing/2014/main" id="{5D20BB37-3E00-A9BC-83D7-6829BC9E572F}"/>
              </a:ext>
            </a:extLst>
          </p:cNvPr>
          <p:cNvSpPr/>
          <p:nvPr/>
        </p:nvSpPr>
        <p:spPr>
          <a:xfrm>
            <a:off x="11112775" y="8028588"/>
            <a:ext cx="1258413" cy="1143001"/>
          </a:xfrm>
          <a:prstGeom prst="roundRect">
            <a:avLst>
              <a:gd name="adj" fmla="val 0"/>
            </a:avLst>
          </a:prstGeom>
          <a:solidFill>
            <a:srgbClr val="FFFFFF"/>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latin typeface="Avenir Next LT Pro"/>
            </a:endParaRPr>
          </a:p>
        </p:txBody>
      </p:sp>
      <p:pic>
        <p:nvPicPr>
          <p:cNvPr id="16" name="43.png" descr="43.png">
            <a:extLst>
              <a:ext uri="{FF2B5EF4-FFF2-40B4-BE49-F238E27FC236}">
                <a16:creationId xmlns:a16="http://schemas.microsoft.com/office/drawing/2014/main" id="{CA2132B2-1B29-232A-11D9-785A7E309901}"/>
              </a:ext>
            </a:extLst>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a:xfrm>
            <a:off x="11350538" y="7575124"/>
            <a:ext cx="952212" cy="1754954"/>
          </a:xfrm>
          <a:prstGeom prst="rect">
            <a:avLst/>
          </a:prstGeom>
          <a:ln w="12700">
            <a:miter lim="400000"/>
          </a:ln>
        </p:spPr>
      </p:pic>
      <p:sp>
        <p:nvSpPr>
          <p:cNvPr id="17" name="“I want to be a better manager and colleague when it comes to substance use”">
            <a:extLst>
              <a:ext uri="{FF2B5EF4-FFF2-40B4-BE49-F238E27FC236}">
                <a16:creationId xmlns:a16="http://schemas.microsoft.com/office/drawing/2014/main" id="{F504A729-A847-68FA-E86D-22734A38A033}"/>
              </a:ext>
            </a:extLst>
          </p:cNvPr>
          <p:cNvSpPr txBox="1"/>
          <p:nvPr/>
        </p:nvSpPr>
        <p:spPr>
          <a:xfrm>
            <a:off x="7122906" y="6110604"/>
            <a:ext cx="4313606" cy="161390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spAutoFit/>
          </a:bodyPr>
          <a:lstStyle>
            <a:lvl1pPr algn="l">
              <a:defRPr sz="2200">
                <a:solidFill>
                  <a:srgbClr val="141F50"/>
                </a:solidFill>
                <a:latin typeface="Avenir Next Regular"/>
                <a:ea typeface="Avenir Next Regular"/>
                <a:cs typeface="Avenir Next Regular"/>
                <a:sym typeface="Avenir Next Regular"/>
              </a:defRPr>
            </a:lvl1pPr>
          </a:lstStyle>
          <a:p>
            <a:pPr>
              <a:lnSpc>
                <a:spcPts val="3000"/>
              </a:lnSpc>
            </a:pPr>
            <a:r>
              <a:rPr lang="en-US">
                <a:latin typeface="Avenir Next LT Pro"/>
              </a:rPr>
              <a:t>“The encouragement and the totally non-judgmental approach were so helpful to keep me motivated for my goal“​</a:t>
            </a:r>
            <a:endParaRPr lang="en-CA">
              <a:latin typeface="Avenir Next LT Pro"/>
            </a:endParaRPr>
          </a:p>
        </p:txBody>
      </p:sp>
      <p:sp>
        <p:nvSpPr>
          <p:cNvPr id="18" name="Rounded Rectangle">
            <a:extLst>
              <a:ext uri="{FF2B5EF4-FFF2-40B4-BE49-F238E27FC236}">
                <a16:creationId xmlns:a16="http://schemas.microsoft.com/office/drawing/2014/main" id="{3FEDE6C6-F011-7015-3D47-95165E76C89C}"/>
              </a:ext>
            </a:extLst>
          </p:cNvPr>
          <p:cNvSpPr/>
          <p:nvPr/>
        </p:nvSpPr>
        <p:spPr>
          <a:xfrm>
            <a:off x="8361523" y="9322491"/>
            <a:ext cx="5748920" cy="2382859"/>
          </a:xfrm>
          <a:prstGeom prst="roundRect">
            <a:avLst>
              <a:gd name="adj" fmla="val 26851"/>
            </a:avLst>
          </a:prstGeom>
          <a:ln w="25400">
            <a:solidFill>
              <a:srgbClr val="1F234F"/>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latin typeface="Avenir Next LT Pro"/>
            </a:endParaRPr>
          </a:p>
        </p:txBody>
      </p:sp>
      <p:sp>
        <p:nvSpPr>
          <p:cNvPr id="19" name="Rectangle">
            <a:extLst>
              <a:ext uri="{FF2B5EF4-FFF2-40B4-BE49-F238E27FC236}">
                <a16:creationId xmlns:a16="http://schemas.microsoft.com/office/drawing/2014/main" id="{4C437D5D-7028-B72C-0F74-4257001D0124}"/>
              </a:ext>
            </a:extLst>
          </p:cNvPr>
          <p:cNvSpPr/>
          <p:nvPr/>
        </p:nvSpPr>
        <p:spPr>
          <a:xfrm>
            <a:off x="12396611" y="11109940"/>
            <a:ext cx="1258413" cy="1143001"/>
          </a:xfrm>
          <a:prstGeom prst="roundRect">
            <a:avLst>
              <a:gd name="adj" fmla="val 0"/>
            </a:avLst>
          </a:prstGeom>
          <a:solidFill>
            <a:srgbClr val="FFFFFF"/>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latin typeface="Avenir Next LT Pro"/>
            </a:endParaRPr>
          </a:p>
        </p:txBody>
      </p:sp>
      <p:pic>
        <p:nvPicPr>
          <p:cNvPr id="20" name="43.png" descr="43.png">
            <a:extLst>
              <a:ext uri="{FF2B5EF4-FFF2-40B4-BE49-F238E27FC236}">
                <a16:creationId xmlns:a16="http://schemas.microsoft.com/office/drawing/2014/main" id="{FD7755C3-680A-757A-6752-B1BB034F245F}"/>
              </a:ext>
            </a:extLst>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a:xfrm>
            <a:off x="12591806" y="11108313"/>
            <a:ext cx="952212" cy="1754954"/>
          </a:xfrm>
          <a:prstGeom prst="rect">
            <a:avLst/>
          </a:prstGeom>
          <a:ln w="12700">
            <a:miter lim="400000"/>
          </a:ln>
        </p:spPr>
      </p:pic>
      <p:sp>
        <p:nvSpPr>
          <p:cNvPr id="21" name="“I have a loved one at home with SUD and I need support”">
            <a:extLst>
              <a:ext uri="{FF2B5EF4-FFF2-40B4-BE49-F238E27FC236}">
                <a16:creationId xmlns:a16="http://schemas.microsoft.com/office/drawing/2014/main" id="{5B1A1ACB-835E-5861-DB7F-24C92E14AE2D}"/>
              </a:ext>
            </a:extLst>
          </p:cNvPr>
          <p:cNvSpPr txBox="1"/>
          <p:nvPr/>
        </p:nvSpPr>
        <p:spPr>
          <a:xfrm>
            <a:off x="8675693" y="9562626"/>
            <a:ext cx="4973464" cy="199862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spAutoFit/>
          </a:bodyPr>
          <a:lstStyle>
            <a:lvl1pPr algn="l">
              <a:defRPr sz="2200">
                <a:solidFill>
                  <a:srgbClr val="141F50"/>
                </a:solidFill>
                <a:latin typeface="Avenir Next Regular"/>
                <a:ea typeface="Avenir Next Regular"/>
                <a:cs typeface="Avenir Next Regular"/>
                <a:sym typeface="Avenir Next Regular"/>
              </a:defRPr>
            </a:lvl1pPr>
          </a:lstStyle>
          <a:p>
            <a:pPr>
              <a:lnSpc>
                <a:spcPts val="3000"/>
              </a:lnSpc>
            </a:pPr>
            <a:r>
              <a:rPr lang="en-CA">
                <a:latin typeface="Avenir Next LT Pro"/>
              </a:rPr>
              <a:t>"ALAViDA changed my life,​ my work is on fire and my relationship with my wife is better. I have a cleared head and I am no longer stuck in the fog”​</a:t>
            </a:r>
          </a:p>
          <a:p>
            <a:pPr>
              <a:lnSpc>
                <a:spcPts val="3000"/>
              </a:lnSpc>
            </a:pPr>
            <a:r>
              <a:rPr lang="en-CA">
                <a:latin typeface="Avenir Next LT Pro"/>
              </a:rPr>
              <a:t>​</a:t>
            </a:r>
          </a:p>
        </p:txBody>
      </p:sp>
      <p:sp>
        <p:nvSpPr>
          <p:cNvPr id="22" name="Rounded Rectangle">
            <a:extLst>
              <a:ext uri="{FF2B5EF4-FFF2-40B4-BE49-F238E27FC236}">
                <a16:creationId xmlns:a16="http://schemas.microsoft.com/office/drawing/2014/main" id="{D4AFA80E-0BF3-B32A-DBB9-99F67260F6C0}"/>
              </a:ext>
            </a:extLst>
          </p:cNvPr>
          <p:cNvSpPr/>
          <p:nvPr/>
        </p:nvSpPr>
        <p:spPr>
          <a:xfrm>
            <a:off x="1554907" y="5795246"/>
            <a:ext cx="4780191" cy="2394582"/>
          </a:xfrm>
          <a:prstGeom prst="roundRect">
            <a:avLst>
              <a:gd name="adj" fmla="val 26851"/>
            </a:avLst>
          </a:prstGeom>
          <a:ln w="25400">
            <a:solidFill>
              <a:srgbClr val="1F234F"/>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latin typeface="Avenir Next LT Pro"/>
            </a:endParaRPr>
          </a:p>
        </p:txBody>
      </p:sp>
      <p:sp>
        <p:nvSpPr>
          <p:cNvPr id="23" name="Rectangle">
            <a:extLst>
              <a:ext uri="{FF2B5EF4-FFF2-40B4-BE49-F238E27FC236}">
                <a16:creationId xmlns:a16="http://schemas.microsoft.com/office/drawing/2014/main" id="{3EA9238E-4464-D8EE-615B-CA58281F748C}"/>
              </a:ext>
            </a:extLst>
          </p:cNvPr>
          <p:cNvSpPr/>
          <p:nvPr/>
        </p:nvSpPr>
        <p:spPr>
          <a:xfrm>
            <a:off x="4799142" y="8050428"/>
            <a:ext cx="1258412" cy="1143001"/>
          </a:xfrm>
          <a:prstGeom prst="roundRect">
            <a:avLst>
              <a:gd name="adj" fmla="val 0"/>
            </a:avLst>
          </a:prstGeom>
          <a:solidFill>
            <a:srgbClr val="FFFFFF"/>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latin typeface="Avenir Next LT Pro"/>
            </a:endParaRPr>
          </a:p>
        </p:txBody>
      </p:sp>
      <p:pic>
        <p:nvPicPr>
          <p:cNvPr id="24" name="43.png" descr="43.png">
            <a:extLst>
              <a:ext uri="{FF2B5EF4-FFF2-40B4-BE49-F238E27FC236}">
                <a16:creationId xmlns:a16="http://schemas.microsoft.com/office/drawing/2014/main" id="{4640EBBE-99C6-9894-9B4F-E50E4F14890C}"/>
              </a:ext>
            </a:extLst>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a:xfrm>
            <a:off x="4974769" y="7630775"/>
            <a:ext cx="952212" cy="1754954"/>
          </a:xfrm>
          <a:prstGeom prst="rect">
            <a:avLst/>
          </a:prstGeom>
          <a:ln w="12700">
            <a:miter lim="400000"/>
          </a:ln>
        </p:spPr>
      </p:pic>
      <p:sp>
        <p:nvSpPr>
          <p:cNvPr id="25" name="“I’m curious how my drinking might be impacting my health and productivity”">
            <a:extLst>
              <a:ext uri="{FF2B5EF4-FFF2-40B4-BE49-F238E27FC236}">
                <a16:creationId xmlns:a16="http://schemas.microsoft.com/office/drawing/2014/main" id="{457571DA-811F-0206-DDDD-5FE1FA0F669E}"/>
              </a:ext>
            </a:extLst>
          </p:cNvPr>
          <p:cNvSpPr txBox="1"/>
          <p:nvPr/>
        </p:nvSpPr>
        <p:spPr>
          <a:xfrm>
            <a:off x="1987107" y="6286849"/>
            <a:ext cx="3995013" cy="122918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spAutoFit/>
          </a:bodyPr>
          <a:lstStyle>
            <a:lvl1pPr algn="l">
              <a:defRPr sz="2200">
                <a:solidFill>
                  <a:srgbClr val="141F50"/>
                </a:solidFill>
                <a:latin typeface="Avenir Next Regular"/>
                <a:ea typeface="Avenir Next Regular"/>
                <a:cs typeface="Avenir Next Regular"/>
                <a:sym typeface="Avenir Next Regular"/>
              </a:defRPr>
            </a:lvl1pPr>
          </a:lstStyle>
          <a:p>
            <a:pPr>
              <a:lnSpc>
                <a:spcPts val="3000"/>
              </a:lnSpc>
            </a:pPr>
            <a:r>
              <a:rPr lang="en-CA">
                <a:latin typeface="Avenir Next LT Pro"/>
              </a:rPr>
              <a:t>“The coaching support and program has been so helpful, it exceeded my expectations.”​</a:t>
            </a:r>
            <a:endParaRPr>
              <a:latin typeface="Avenir Next LT Pro"/>
            </a:endParaRPr>
          </a:p>
        </p:txBody>
      </p:sp>
    </p:spTree>
    <p:extLst>
      <p:ext uri="{BB962C8B-B14F-4D97-AF65-F5344CB8AC3E}">
        <p14:creationId xmlns:p14="http://schemas.microsoft.com/office/powerpoint/2010/main" val="1229449226"/>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FE3EB5-C309-F38B-54C1-42EB84DB6B93}"/>
            </a:ext>
          </a:extLst>
        </p:cNvPr>
        <p:cNvGrpSpPr/>
        <p:nvPr/>
      </p:nvGrpSpPr>
      <p:grpSpPr>
        <a:xfrm>
          <a:off x="0" y="0"/>
          <a:ext cx="0" cy="0"/>
          <a:chOff x="0" y="0"/>
          <a:chExt cx="0" cy="0"/>
        </a:xfrm>
      </p:grpSpPr>
      <p:sp>
        <p:nvSpPr>
          <p:cNvPr id="1024" name="Slide Number">
            <a:extLst>
              <a:ext uri="{FF2B5EF4-FFF2-40B4-BE49-F238E27FC236}">
                <a16:creationId xmlns:a16="http://schemas.microsoft.com/office/drawing/2014/main" id="{A03E2D01-D41F-92A3-4C6F-A9C5BED86182}"/>
              </a:ext>
            </a:extLst>
          </p:cNvPr>
          <p:cNvSpPr txBox="1">
            <a:spLocks noGrp="1"/>
          </p:cNvSpPr>
          <p:nvPr>
            <p:ph type="sldNum" sz="quarter" idx="4294967295"/>
          </p:nvPr>
        </p:nvSpPr>
        <p:spPr>
          <a:xfrm>
            <a:off x="23621039" y="13117583"/>
            <a:ext cx="282129" cy="28725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200">
                <a:solidFill>
                  <a:srgbClr val="111F53"/>
                </a:solidFill>
                <a:latin typeface="Avenir Next Regular"/>
                <a:ea typeface="Avenir Next Regular"/>
                <a:cs typeface="Avenir Next Regular"/>
                <a:sym typeface="Avenir Next Regular"/>
              </a:defRPr>
            </a:lvl1pPr>
          </a:lstStyle>
          <a:p>
            <a:fld id="{86CB4B4D-7CA3-9044-876B-883B54F8677D}" type="slidenum">
              <a:rPr>
                <a:latin typeface="Avenir Next LT Pro"/>
              </a:rPr>
              <a:t>6</a:t>
            </a:fld>
            <a:endParaRPr>
              <a:latin typeface="Avenir Next LT Pro"/>
            </a:endParaRPr>
          </a:p>
        </p:txBody>
      </p:sp>
      <p:sp>
        <p:nvSpPr>
          <p:cNvPr id="1025" name="Who are we helping?">
            <a:extLst>
              <a:ext uri="{FF2B5EF4-FFF2-40B4-BE49-F238E27FC236}">
                <a16:creationId xmlns:a16="http://schemas.microsoft.com/office/drawing/2014/main" id="{714C8088-82DC-72AE-B5CC-7078467E75AF}"/>
              </a:ext>
            </a:extLst>
          </p:cNvPr>
          <p:cNvSpPr txBox="1"/>
          <p:nvPr/>
        </p:nvSpPr>
        <p:spPr>
          <a:xfrm>
            <a:off x="1746769" y="2983318"/>
            <a:ext cx="20144706" cy="9335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algn="l">
              <a:lnSpc>
                <a:spcPct val="90000"/>
              </a:lnSpc>
              <a:defRPr sz="8000" b="1">
                <a:solidFill>
                  <a:srgbClr val="00D1B2"/>
                </a:solidFill>
                <a:latin typeface="Avenir Next Regular"/>
                <a:ea typeface="Avenir Next Regular"/>
                <a:cs typeface="Avenir Next Regular"/>
                <a:sym typeface="Avenir Next Regular"/>
              </a:defRPr>
            </a:lvl1pPr>
          </a:lstStyle>
          <a:p>
            <a:pPr>
              <a:lnSpc>
                <a:spcPct val="100000"/>
              </a:lnSpc>
            </a:pPr>
            <a:r>
              <a:rPr lang="en-CA" sz="5400" dirty="0">
                <a:solidFill>
                  <a:srgbClr val="0085DC"/>
                </a:solidFill>
                <a:latin typeface="Avenir Next LT Pro Demi" panose="020B0504020202020204" pitchFamily="34" charset="77"/>
              </a:rPr>
              <a:t>Torchlight: Impactful Results in Caregiving and Wellbeing</a:t>
            </a:r>
            <a:endParaRPr lang="en-US" sz="5400" dirty="0">
              <a:solidFill>
                <a:srgbClr val="0085DC"/>
              </a:solidFill>
              <a:latin typeface="Avenir Next LT Pro Demi" panose="020B0504020202020204" pitchFamily="34" charset="77"/>
            </a:endParaRPr>
          </a:p>
        </p:txBody>
      </p:sp>
      <p:sp>
        <p:nvSpPr>
          <p:cNvPr id="1027" name="Rounded Rectangle">
            <a:extLst>
              <a:ext uri="{FF2B5EF4-FFF2-40B4-BE49-F238E27FC236}">
                <a16:creationId xmlns:a16="http://schemas.microsoft.com/office/drawing/2014/main" id="{91A21A76-5088-0A5A-5CCD-310E06942918}"/>
              </a:ext>
            </a:extLst>
          </p:cNvPr>
          <p:cNvSpPr/>
          <p:nvPr/>
        </p:nvSpPr>
        <p:spPr>
          <a:xfrm>
            <a:off x="1778234" y="4945941"/>
            <a:ext cx="3404199" cy="1983633"/>
          </a:xfrm>
          <a:prstGeom prst="roundRect">
            <a:avLst>
              <a:gd name="adj" fmla="val 23083"/>
            </a:avLst>
          </a:prstGeom>
          <a:solidFill>
            <a:srgbClr val="1F234F"/>
          </a:solidFill>
          <a:ln w="12700">
            <a:miter lim="400000"/>
          </a:ln>
          <a:effectLst>
            <a:outerShdw blurRad="215900" dist="123832" dir="3864375" rotWithShape="0">
              <a:srgbClr val="000000">
                <a:alpha val="20197"/>
              </a:srgbClr>
            </a:outerShdw>
          </a:effectLst>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latin typeface="Avenir Next LT Pro"/>
            </a:endParaRPr>
          </a:p>
        </p:txBody>
      </p:sp>
      <p:sp>
        <p:nvSpPr>
          <p:cNvPr id="1028" name="Family members reached">
            <a:extLst>
              <a:ext uri="{FF2B5EF4-FFF2-40B4-BE49-F238E27FC236}">
                <a16:creationId xmlns:a16="http://schemas.microsoft.com/office/drawing/2014/main" id="{6AD23BFF-28C2-B217-99C4-331E06EA8125}"/>
              </a:ext>
            </a:extLst>
          </p:cNvPr>
          <p:cNvSpPr txBox="1"/>
          <p:nvPr/>
        </p:nvSpPr>
        <p:spPr>
          <a:xfrm>
            <a:off x="1746769" y="7146762"/>
            <a:ext cx="3589105" cy="8412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t">
            <a:spAutoFit/>
          </a:bodyPr>
          <a:lstStyle>
            <a:lvl1pPr>
              <a:spcBef>
                <a:spcPts val="6000"/>
              </a:spcBef>
              <a:defRPr>
                <a:solidFill>
                  <a:srgbClr val="1F234F"/>
                </a:solidFill>
                <a:latin typeface="Avenir Next Regular"/>
                <a:ea typeface="Avenir Next Regular"/>
                <a:cs typeface="Avenir Next Regular"/>
                <a:sym typeface="Avenir Next Regular"/>
              </a:defRPr>
            </a:lvl1pPr>
          </a:lstStyle>
          <a:p>
            <a:r>
              <a:rPr lang="en-CA">
                <a:solidFill>
                  <a:srgbClr val="142C66"/>
                </a:solidFill>
                <a:latin typeface="Avenir Next LT Pro"/>
              </a:rPr>
              <a:t>hours saved my members annually</a:t>
            </a:r>
          </a:p>
        </p:txBody>
      </p:sp>
      <p:sp>
        <p:nvSpPr>
          <p:cNvPr id="1029" name="98%">
            <a:extLst>
              <a:ext uri="{FF2B5EF4-FFF2-40B4-BE49-F238E27FC236}">
                <a16:creationId xmlns:a16="http://schemas.microsoft.com/office/drawing/2014/main" id="{608E8FE7-813B-9D3F-BD39-63EED019C016}"/>
              </a:ext>
            </a:extLst>
          </p:cNvPr>
          <p:cNvSpPr txBox="1"/>
          <p:nvPr/>
        </p:nvSpPr>
        <p:spPr>
          <a:xfrm>
            <a:off x="1778234" y="5393727"/>
            <a:ext cx="3404199" cy="10259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a:defRPr sz="6000" b="1">
                <a:solidFill>
                  <a:srgbClr val="00D1B2"/>
                </a:solidFill>
                <a:latin typeface="Avenir Next Regular"/>
                <a:ea typeface="Avenir Next Regular"/>
                <a:cs typeface="Avenir Next Regular"/>
                <a:sym typeface="Avenir Next Regular"/>
              </a:defRPr>
            </a:lvl1pPr>
          </a:lstStyle>
          <a:p>
            <a:r>
              <a:rPr lang="en-US">
                <a:latin typeface="Avenir Next LT Pro"/>
              </a:rPr>
              <a:t>403,730</a:t>
            </a:r>
            <a:endParaRPr>
              <a:latin typeface="Avenir Next LT Pro"/>
            </a:endParaRPr>
          </a:p>
        </p:txBody>
      </p:sp>
      <p:sp>
        <p:nvSpPr>
          <p:cNvPr id="1030" name="Rounded Rectangle">
            <a:extLst>
              <a:ext uri="{FF2B5EF4-FFF2-40B4-BE49-F238E27FC236}">
                <a16:creationId xmlns:a16="http://schemas.microsoft.com/office/drawing/2014/main" id="{0F81A3D6-0838-0DCA-61FA-3785430C93D7}"/>
              </a:ext>
            </a:extLst>
          </p:cNvPr>
          <p:cNvSpPr/>
          <p:nvPr/>
        </p:nvSpPr>
        <p:spPr>
          <a:xfrm>
            <a:off x="6490959" y="4945941"/>
            <a:ext cx="3404198" cy="1983633"/>
          </a:xfrm>
          <a:prstGeom prst="roundRect">
            <a:avLst>
              <a:gd name="adj" fmla="val 23083"/>
            </a:avLst>
          </a:prstGeom>
          <a:solidFill>
            <a:srgbClr val="1F234F"/>
          </a:solidFill>
          <a:ln w="12700">
            <a:miter lim="400000"/>
          </a:ln>
          <a:effectLst>
            <a:outerShdw blurRad="215900" dist="123832" dir="3864375" rotWithShape="0">
              <a:srgbClr val="000000">
                <a:alpha val="20197"/>
              </a:srgbClr>
            </a:outerShdw>
          </a:effectLst>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latin typeface="Avenir Next LT Pro"/>
            </a:endParaRPr>
          </a:p>
        </p:txBody>
      </p:sp>
      <p:sp>
        <p:nvSpPr>
          <p:cNvPr id="1031" name="are high risk for SUD related health consequences">
            <a:extLst>
              <a:ext uri="{FF2B5EF4-FFF2-40B4-BE49-F238E27FC236}">
                <a16:creationId xmlns:a16="http://schemas.microsoft.com/office/drawing/2014/main" id="{DF620A61-9510-6095-C884-F210187E6862}"/>
              </a:ext>
            </a:extLst>
          </p:cNvPr>
          <p:cNvSpPr txBox="1"/>
          <p:nvPr/>
        </p:nvSpPr>
        <p:spPr>
          <a:xfrm>
            <a:off x="6587909" y="7146762"/>
            <a:ext cx="3307248" cy="8412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t">
            <a:spAutoFit/>
          </a:bodyPr>
          <a:lstStyle>
            <a:lvl1pPr>
              <a:spcBef>
                <a:spcPts val="6000"/>
              </a:spcBef>
              <a:defRPr>
                <a:solidFill>
                  <a:srgbClr val="1F234F"/>
                </a:solidFill>
                <a:latin typeface="Avenir Next Regular"/>
                <a:ea typeface="Avenir Next Regular"/>
                <a:cs typeface="Avenir Next Regular"/>
                <a:sym typeface="Avenir Next Regular"/>
              </a:defRPr>
            </a:lvl1pPr>
          </a:lstStyle>
          <a:p>
            <a:r>
              <a:rPr lang="en-CA">
                <a:solidFill>
                  <a:srgbClr val="142C66"/>
                </a:solidFill>
                <a:latin typeface="Avenir Next LT Pro"/>
              </a:rPr>
              <a:t>saved by members annually</a:t>
            </a:r>
          </a:p>
        </p:txBody>
      </p:sp>
      <p:sp>
        <p:nvSpPr>
          <p:cNvPr id="1032" name="13%">
            <a:extLst>
              <a:ext uri="{FF2B5EF4-FFF2-40B4-BE49-F238E27FC236}">
                <a16:creationId xmlns:a16="http://schemas.microsoft.com/office/drawing/2014/main" id="{2C27B6A6-BC79-EB39-9A09-950E334D6A19}"/>
              </a:ext>
            </a:extLst>
          </p:cNvPr>
          <p:cNvSpPr txBox="1"/>
          <p:nvPr/>
        </p:nvSpPr>
        <p:spPr>
          <a:xfrm>
            <a:off x="6638623" y="5393727"/>
            <a:ext cx="3211166" cy="10259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a:defRPr sz="6000" b="1">
                <a:solidFill>
                  <a:srgbClr val="00D1B2"/>
                </a:solidFill>
                <a:latin typeface="Avenir Next Regular"/>
                <a:ea typeface="Avenir Next Regular"/>
                <a:cs typeface="Avenir Next Regular"/>
                <a:sym typeface="Avenir Next Regular"/>
              </a:defRPr>
            </a:lvl1pPr>
          </a:lstStyle>
          <a:p>
            <a:r>
              <a:rPr lang="en-US">
                <a:latin typeface="Avenir Next LT Pro"/>
              </a:rPr>
              <a:t>$1.01M</a:t>
            </a:r>
            <a:endParaRPr>
              <a:latin typeface="Avenir Next LT Pro"/>
            </a:endParaRPr>
          </a:p>
        </p:txBody>
      </p:sp>
      <p:sp>
        <p:nvSpPr>
          <p:cNvPr id="1033" name="Rounded Rectangle">
            <a:extLst>
              <a:ext uri="{FF2B5EF4-FFF2-40B4-BE49-F238E27FC236}">
                <a16:creationId xmlns:a16="http://schemas.microsoft.com/office/drawing/2014/main" id="{F3C2CF74-E475-A6BD-E406-9EEF40686D53}"/>
              </a:ext>
            </a:extLst>
          </p:cNvPr>
          <p:cNvSpPr/>
          <p:nvPr/>
        </p:nvSpPr>
        <p:spPr>
          <a:xfrm>
            <a:off x="1848194" y="8786411"/>
            <a:ext cx="3404199" cy="1983633"/>
          </a:xfrm>
          <a:prstGeom prst="roundRect">
            <a:avLst>
              <a:gd name="adj" fmla="val 23083"/>
            </a:avLst>
          </a:prstGeom>
          <a:solidFill>
            <a:srgbClr val="1F234F"/>
          </a:solidFill>
          <a:ln w="12700">
            <a:miter lim="400000"/>
          </a:ln>
          <a:effectLst>
            <a:outerShdw blurRad="215900" dist="123832" dir="3864375" rotWithShape="0">
              <a:srgbClr val="000000">
                <a:alpha val="20197"/>
              </a:srgbClr>
            </a:outerShdw>
          </a:effectLst>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latin typeface="Avenir Next LT Pro"/>
            </a:endParaRPr>
          </a:p>
        </p:txBody>
      </p:sp>
      <p:sp>
        <p:nvSpPr>
          <p:cNvPr id="1034" name="Average age">
            <a:extLst>
              <a:ext uri="{FF2B5EF4-FFF2-40B4-BE49-F238E27FC236}">
                <a16:creationId xmlns:a16="http://schemas.microsoft.com/office/drawing/2014/main" id="{7F9FE483-AEBB-713A-2365-12C46A5B51A7}"/>
              </a:ext>
            </a:extLst>
          </p:cNvPr>
          <p:cNvSpPr txBox="1"/>
          <p:nvPr/>
        </p:nvSpPr>
        <p:spPr>
          <a:xfrm>
            <a:off x="1343586" y="11015438"/>
            <a:ext cx="4494613" cy="4719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t">
            <a:spAutoFit/>
          </a:bodyPr>
          <a:lstStyle>
            <a:lvl1pPr>
              <a:spcBef>
                <a:spcPts val="6000"/>
              </a:spcBef>
              <a:defRPr>
                <a:solidFill>
                  <a:srgbClr val="1F234F"/>
                </a:solidFill>
                <a:latin typeface="Avenir Next Regular"/>
                <a:ea typeface="Avenir Next Regular"/>
                <a:cs typeface="Avenir Next Regular"/>
                <a:sym typeface="Avenir Next Regular"/>
              </a:defRPr>
            </a:lvl1pPr>
          </a:lstStyle>
          <a:p>
            <a:r>
              <a:rPr lang="en-CA">
                <a:solidFill>
                  <a:srgbClr val="142C66"/>
                </a:solidFill>
                <a:latin typeface="Avenir Next LT Pro"/>
              </a:rPr>
              <a:t>ROI for employers</a:t>
            </a:r>
          </a:p>
        </p:txBody>
      </p:sp>
      <p:sp>
        <p:nvSpPr>
          <p:cNvPr id="1035" name="45">
            <a:extLst>
              <a:ext uri="{FF2B5EF4-FFF2-40B4-BE49-F238E27FC236}">
                <a16:creationId xmlns:a16="http://schemas.microsoft.com/office/drawing/2014/main" id="{35BAF801-BA8E-7CB8-07B1-07E20A29E3C0}"/>
              </a:ext>
            </a:extLst>
          </p:cNvPr>
          <p:cNvSpPr txBox="1"/>
          <p:nvPr/>
        </p:nvSpPr>
        <p:spPr>
          <a:xfrm>
            <a:off x="1746770" y="9462394"/>
            <a:ext cx="3422908" cy="7885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t">
            <a:spAutoFit/>
          </a:bodyPr>
          <a:lstStyle>
            <a:lvl1pPr>
              <a:lnSpc>
                <a:spcPct val="70000"/>
              </a:lnSpc>
              <a:defRPr sz="6000" b="1">
                <a:solidFill>
                  <a:srgbClr val="00D1B2"/>
                </a:solidFill>
                <a:latin typeface="Avenir Next Regular"/>
                <a:ea typeface="Avenir Next Regular"/>
                <a:cs typeface="Avenir Next Regular"/>
                <a:sym typeface="Avenir Next Regular"/>
              </a:defRPr>
            </a:lvl1pPr>
          </a:lstStyle>
          <a:p>
            <a:r>
              <a:rPr lang="en-US">
                <a:latin typeface="Avenir Next LT Pro"/>
              </a:rPr>
              <a:t>351%</a:t>
            </a:r>
            <a:endParaRPr>
              <a:latin typeface="Avenir Next LT Pro"/>
            </a:endParaRPr>
          </a:p>
        </p:txBody>
      </p:sp>
      <p:sp>
        <p:nvSpPr>
          <p:cNvPr id="1036" name="Rounded Rectangle">
            <a:extLst>
              <a:ext uri="{FF2B5EF4-FFF2-40B4-BE49-F238E27FC236}">
                <a16:creationId xmlns:a16="http://schemas.microsoft.com/office/drawing/2014/main" id="{9C68638D-5803-71A7-F1B7-4B9394707FB7}"/>
              </a:ext>
            </a:extLst>
          </p:cNvPr>
          <p:cNvSpPr/>
          <p:nvPr/>
        </p:nvSpPr>
        <p:spPr>
          <a:xfrm>
            <a:off x="6560919" y="8786411"/>
            <a:ext cx="3404198" cy="1983633"/>
          </a:xfrm>
          <a:prstGeom prst="roundRect">
            <a:avLst>
              <a:gd name="adj" fmla="val 23083"/>
            </a:avLst>
          </a:prstGeom>
          <a:solidFill>
            <a:srgbClr val="1F234F"/>
          </a:solidFill>
          <a:ln w="12700">
            <a:miter lim="400000"/>
          </a:ln>
          <a:effectLst>
            <a:outerShdw blurRad="215900" dist="123832" dir="3864375" rotWithShape="0">
              <a:srgbClr val="000000">
                <a:alpha val="20197"/>
              </a:srgbClr>
            </a:outerShdw>
          </a:effectLst>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latin typeface="Avenir Next LT Pro"/>
            </a:endParaRPr>
          </a:p>
        </p:txBody>
      </p:sp>
      <p:sp>
        <p:nvSpPr>
          <p:cNvPr id="1037" name="are women compared to 40% in traditional treatment">
            <a:extLst>
              <a:ext uri="{FF2B5EF4-FFF2-40B4-BE49-F238E27FC236}">
                <a16:creationId xmlns:a16="http://schemas.microsoft.com/office/drawing/2014/main" id="{72B4E8B6-A79E-598C-07D8-AE98C6BAB5E8}"/>
              </a:ext>
            </a:extLst>
          </p:cNvPr>
          <p:cNvSpPr txBox="1"/>
          <p:nvPr/>
        </p:nvSpPr>
        <p:spPr>
          <a:xfrm>
            <a:off x="6209123" y="11015438"/>
            <a:ext cx="4107790" cy="4719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t">
            <a:spAutoFit/>
          </a:bodyPr>
          <a:lstStyle>
            <a:lvl1pPr>
              <a:spcBef>
                <a:spcPts val="6000"/>
              </a:spcBef>
              <a:defRPr>
                <a:solidFill>
                  <a:srgbClr val="1F234F"/>
                </a:solidFill>
                <a:latin typeface="Avenir Next Regular"/>
                <a:ea typeface="Avenir Next Regular"/>
                <a:cs typeface="Avenir Next Regular"/>
                <a:sym typeface="Avenir Next Regular"/>
              </a:defRPr>
            </a:lvl1pPr>
          </a:lstStyle>
          <a:p>
            <a:r>
              <a:rPr lang="en-CA">
                <a:solidFill>
                  <a:srgbClr val="142C66"/>
                </a:solidFill>
                <a:latin typeface="Avenir Next LT Pro"/>
              </a:rPr>
              <a:t>Net Promoter Score</a:t>
            </a:r>
          </a:p>
        </p:txBody>
      </p:sp>
      <p:sp>
        <p:nvSpPr>
          <p:cNvPr id="1038" name="51%">
            <a:extLst>
              <a:ext uri="{FF2B5EF4-FFF2-40B4-BE49-F238E27FC236}">
                <a16:creationId xmlns:a16="http://schemas.microsoft.com/office/drawing/2014/main" id="{2773336D-DD7C-D0BE-785A-56B2A6A17997}"/>
              </a:ext>
            </a:extLst>
          </p:cNvPr>
          <p:cNvSpPr txBox="1"/>
          <p:nvPr/>
        </p:nvSpPr>
        <p:spPr>
          <a:xfrm>
            <a:off x="6753951" y="9234198"/>
            <a:ext cx="3018135" cy="10259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t">
            <a:spAutoFit/>
          </a:bodyPr>
          <a:lstStyle>
            <a:lvl1pPr>
              <a:defRPr sz="6000" b="1">
                <a:solidFill>
                  <a:srgbClr val="00D1B2"/>
                </a:solidFill>
                <a:latin typeface="Avenir Next Regular"/>
                <a:ea typeface="Avenir Next Regular"/>
                <a:cs typeface="Avenir Next Regular"/>
                <a:sym typeface="Avenir Next Regular"/>
              </a:defRPr>
            </a:lvl1pPr>
          </a:lstStyle>
          <a:p>
            <a:r>
              <a:rPr lang="en-US">
                <a:latin typeface="Avenir Next LT Pro"/>
              </a:rPr>
              <a:t>78</a:t>
            </a:r>
            <a:endParaRPr>
              <a:latin typeface="Avenir Next LT Pro"/>
            </a:endParaRPr>
          </a:p>
        </p:txBody>
      </p:sp>
      <p:sp>
        <p:nvSpPr>
          <p:cNvPr id="1048" name="Rectangle">
            <a:extLst>
              <a:ext uri="{FF2B5EF4-FFF2-40B4-BE49-F238E27FC236}">
                <a16:creationId xmlns:a16="http://schemas.microsoft.com/office/drawing/2014/main" id="{6320E0D1-49C8-B3AE-16E6-726559586EA6}"/>
              </a:ext>
            </a:extLst>
          </p:cNvPr>
          <p:cNvSpPr/>
          <p:nvPr/>
        </p:nvSpPr>
        <p:spPr>
          <a:xfrm>
            <a:off x="14264373" y="8127843"/>
            <a:ext cx="1755186" cy="520701"/>
          </a:xfrm>
          <a:prstGeom prst="roundRect">
            <a:avLst>
              <a:gd name="adj" fmla="val 0"/>
            </a:avLst>
          </a:prstGeom>
          <a:solidFill>
            <a:srgbClr val="FFFFFF"/>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latin typeface="Avenir Next LT Pro"/>
            </a:endParaRPr>
          </a:p>
        </p:txBody>
      </p:sp>
      <p:sp>
        <p:nvSpPr>
          <p:cNvPr id="1053" name="Rectangle">
            <a:extLst>
              <a:ext uri="{FF2B5EF4-FFF2-40B4-BE49-F238E27FC236}">
                <a16:creationId xmlns:a16="http://schemas.microsoft.com/office/drawing/2014/main" id="{964AEAC8-7C6F-6F75-61AF-8B0D2C78A215}"/>
              </a:ext>
            </a:extLst>
          </p:cNvPr>
          <p:cNvSpPr/>
          <p:nvPr/>
        </p:nvSpPr>
        <p:spPr>
          <a:xfrm>
            <a:off x="22116296" y="5589680"/>
            <a:ext cx="1258413" cy="1143001"/>
          </a:xfrm>
          <a:prstGeom prst="roundRect">
            <a:avLst>
              <a:gd name="adj" fmla="val 0"/>
            </a:avLst>
          </a:prstGeom>
          <a:solidFill>
            <a:srgbClr val="FFFFFF"/>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latin typeface="Avenir Next LT Pro"/>
            </a:endParaRPr>
          </a:p>
        </p:txBody>
      </p:sp>
      <p:sp>
        <p:nvSpPr>
          <p:cNvPr id="6" name="TextBox 5">
            <a:extLst>
              <a:ext uri="{FF2B5EF4-FFF2-40B4-BE49-F238E27FC236}">
                <a16:creationId xmlns:a16="http://schemas.microsoft.com/office/drawing/2014/main" id="{FCDB855C-BA4C-3FCA-7742-97C2ED3DFFAF}"/>
              </a:ext>
            </a:extLst>
          </p:cNvPr>
          <p:cNvSpPr txBox="1"/>
          <p:nvPr/>
        </p:nvSpPr>
        <p:spPr>
          <a:xfrm>
            <a:off x="12025395" y="5393727"/>
            <a:ext cx="11191064" cy="9541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CA" sz="2800" dirty="0">
                <a:solidFill>
                  <a:srgbClr val="142C66"/>
                </a:solidFill>
                <a:latin typeface="Avenir Next LT Pro" panose="020B0504020202020204" pitchFamily="34" charset="77"/>
              </a:rPr>
              <a:t>Torchlight provides valuable support for members, with many reporting significant personal benefits.</a:t>
            </a:r>
          </a:p>
        </p:txBody>
      </p:sp>
      <p:pic>
        <p:nvPicPr>
          <p:cNvPr id="3" name="Torchlight Navy.svg" descr="Torchlight Navy.svg">
            <a:extLst>
              <a:ext uri="{FF2B5EF4-FFF2-40B4-BE49-F238E27FC236}">
                <a16:creationId xmlns:a16="http://schemas.microsoft.com/office/drawing/2014/main" id="{4F395CE6-DE93-F8D0-0930-FDE419BBE455}"/>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1472530" y="1112800"/>
            <a:ext cx="4015605" cy="1068268"/>
          </a:xfrm>
          <a:prstGeom prst="rect">
            <a:avLst/>
          </a:prstGeom>
          <a:ln w="12700">
            <a:miter lim="400000"/>
          </a:ln>
        </p:spPr>
      </p:pic>
      <p:sp>
        <p:nvSpPr>
          <p:cNvPr id="4" name="Rectangle">
            <a:extLst>
              <a:ext uri="{FF2B5EF4-FFF2-40B4-BE49-F238E27FC236}">
                <a16:creationId xmlns:a16="http://schemas.microsoft.com/office/drawing/2014/main" id="{C05C24AE-D22F-E723-DF36-E89A528FF7AA}"/>
              </a:ext>
            </a:extLst>
          </p:cNvPr>
          <p:cNvSpPr/>
          <p:nvPr/>
        </p:nvSpPr>
        <p:spPr>
          <a:xfrm>
            <a:off x="18966368" y="11985705"/>
            <a:ext cx="1258412" cy="1143001"/>
          </a:xfrm>
          <a:prstGeom prst="roundRect">
            <a:avLst>
              <a:gd name="adj" fmla="val 0"/>
            </a:avLst>
          </a:prstGeom>
          <a:solidFill>
            <a:srgbClr val="FFFFFF"/>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latin typeface="Avenir Next LT Pro"/>
            </a:endParaRPr>
          </a:p>
        </p:txBody>
      </p:sp>
      <p:sp>
        <p:nvSpPr>
          <p:cNvPr id="2" name="Rounded Rectangle">
            <a:extLst>
              <a:ext uri="{FF2B5EF4-FFF2-40B4-BE49-F238E27FC236}">
                <a16:creationId xmlns:a16="http://schemas.microsoft.com/office/drawing/2014/main" id="{EB48798C-05FC-47D6-1D11-C98C12A3ACEF}"/>
              </a:ext>
            </a:extLst>
          </p:cNvPr>
          <p:cNvSpPr/>
          <p:nvPr/>
        </p:nvSpPr>
        <p:spPr>
          <a:xfrm>
            <a:off x="12029554" y="6971994"/>
            <a:ext cx="3404199" cy="1983633"/>
          </a:xfrm>
          <a:prstGeom prst="roundRect">
            <a:avLst>
              <a:gd name="adj" fmla="val 23083"/>
            </a:avLst>
          </a:prstGeom>
          <a:solidFill>
            <a:srgbClr val="1F234F"/>
          </a:solidFill>
          <a:ln w="12700">
            <a:miter lim="400000"/>
          </a:ln>
          <a:effectLst>
            <a:outerShdw blurRad="215900" dist="123832" dir="3864375" rotWithShape="0">
              <a:srgbClr val="000000">
                <a:alpha val="20197"/>
              </a:srgbClr>
            </a:outerShdw>
          </a:effectLst>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latin typeface="Avenir Next LT Pro"/>
            </a:endParaRPr>
          </a:p>
        </p:txBody>
      </p:sp>
      <p:sp>
        <p:nvSpPr>
          <p:cNvPr id="7" name="Average age">
            <a:extLst>
              <a:ext uri="{FF2B5EF4-FFF2-40B4-BE49-F238E27FC236}">
                <a16:creationId xmlns:a16="http://schemas.microsoft.com/office/drawing/2014/main" id="{1ACB6ADF-CF8F-FDC8-C9B7-BE101A40CC6E}"/>
              </a:ext>
            </a:extLst>
          </p:cNvPr>
          <p:cNvSpPr txBox="1"/>
          <p:nvPr/>
        </p:nvSpPr>
        <p:spPr>
          <a:xfrm>
            <a:off x="11678465" y="9210983"/>
            <a:ext cx="4107790" cy="8412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t">
            <a:spAutoFit/>
          </a:bodyPr>
          <a:lstStyle>
            <a:lvl1pPr>
              <a:spcBef>
                <a:spcPts val="6000"/>
              </a:spcBef>
              <a:defRPr>
                <a:solidFill>
                  <a:srgbClr val="1F234F"/>
                </a:solidFill>
                <a:latin typeface="Avenir Next Regular"/>
                <a:ea typeface="Avenir Next Regular"/>
                <a:cs typeface="Avenir Next Regular"/>
                <a:sym typeface="Avenir Next Regular"/>
              </a:defRPr>
            </a:lvl1pPr>
          </a:lstStyle>
          <a:p>
            <a:r>
              <a:rPr lang="en-CA">
                <a:solidFill>
                  <a:srgbClr val="142C66"/>
                </a:solidFill>
                <a:latin typeface="Avenir Next LT Pro"/>
              </a:rPr>
              <a:t>report that it prepares them for caregiving challenges</a:t>
            </a:r>
          </a:p>
        </p:txBody>
      </p:sp>
      <p:sp>
        <p:nvSpPr>
          <p:cNvPr id="8" name="45">
            <a:extLst>
              <a:ext uri="{FF2B5EF4-FFF2-40B4-BE49-F238E27FC236}">
                <a16:creationId xmlns:a16="http://schemas.microsoft.com/office/drawing/2014/main" id="{7692FF97-5BD6-E9BD-F3BF-13712D36CBAE}"/>
              </a:ext>
            </a:extLst>
          </p:cNvPr>
          <p:cNvSpPr txBox="1"/>
          <p:nvPr/>
        </p:nvSpPr>
        <p:spPr>
          <a:xfrm>
            <a:off x="11928130" y="7647978"/>
            <a:ext cx="3422908" cy="7885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t">
            <a:spAutoFit/>
          </a:bodyPr>
          <a:lstStyle>
            <a:lvl1pPr>
              <a:lnSpc>
                <a:spcPct val="70000"/>
              </a:lnSpc>
              <a:defRPr sz="6000" b="1">
                <a:solidFill>
                  <a:srgbClr val="00D1B2"/>
                </a:solidFill>
                <a:latin typeface="Avenir Next Regular"/>
                <a:ea typeface="Avenir Next Regular"/>
                <a:cs typeface="Avenir Next Regular"/>
                <a:sym typeface="Avenir Next Regular"/>
              </a:defRPr>
            </a:lvl1pPr>
          </a:lstStyle>
          <a:p>
            <a:r>
              <a:rPr lang="en-US">
                <a:latin typeface="Avenir Next LT Pro"/>
              </a:rPr>
              <a:t>66%</a:t>
            </a:r>
            <a:endParaRPr>
              <a:latin typeface="Avenir Next LT Pro"/>
            </a:endParaRPr>
          </a:p>
        </p:txBody>
      </p:sp>
      <p:sp>
        <p:nvSpPr>
          <p:cNvPr id="9" name="Rounded Rectangle">
            <a:extLst>
              <a:ext uri="{FF2B5EF4-FFF2-40B4-BE49-F238E27FC236}">
                <a16:creationId xmlns:a16="http://schemas.microsoft.com/office/drawing/2014/main" id="{0FD942B8-A6BE-8FF3-8943-9D2B38094ADB}"/>
              </a:ext>
            </a:extLst>
          </p:cNvPr>
          <p:cNvSpPr/>
          <p:nvPr/>
        </p:nvSpPr>
        <p:spPr>
          <a:xfrm>
            <a:off x="16120983" y="6971994"/>
            <a:ext cx="3404199" cy="1983633"/>
          </a:xfrm>
          <a:prstGeom prst="roundRect">
            <a:avLst>
              <a:gd name="adj" fmla="val 23083"/>
            </a:avLst>
          </a:prstGeom>
          <a:solidFill>
            <a:srgbClr val="1F234F"/>
          </a:solidFill>
          <a:ln w="12700">
            <a:miter lim="400000"/>
          </a:ln>
          <a:effectLst>
            <a:outerShdw blurRad="215900" dist="123832" dir="3864375" rotWithShape="0">
              <a:srgbClr val="000000">
                <a:alpha val="20197"/>
              </a:srgbClr>
            </a:outerShdw>
          </a:effectLst>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latin typeface="Avenir Next LT Pro"/>
            </a:endParaRPr>
          </a:p>
        </p:txBody>
      </p:sp>
      <p:sp>
        <p:nvSpPr>
          <p:cNvPr id="10" name="Average age">
            <a:extLst>
              <a:ext uri="{FF2B5EF4-FFF2-40B4-BE49-F238E27FC236}">
                <a16:creationId xmlns:a16="http://schemas.microsoft.com/office/drawing/2014/main" id="{AB5E5509-9627-4DED-7EF5-9E3F514BB040}"/>
              </a:ext>
            </a:extLst>
          </p:cNvPr>
          <p:cNvSpPr txBox="1"/>
          <p:nvPr/>
        </p:nvSpPr>
        <p:spPr>
          <a:xfrm>
            <a:off x="16420270" y="9210983"/>
            <a:ext cx="2805623" cy="8412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t">
            <a:spAutoFit/>
          </a:bodyPr>
          <a:lstStyle>
            <a:lvl1pPr>
              <a:spcBef>
                <a:spcPts val="6000"/>
              </a:spcBef>
              <a:defRPr>
                <a:solidFill>
                  <a:srgbClr val="1F234F"/>
                </a:solidFill>
                <a:latin typeface="Avenir Next Regular"/>
                <a:ea typeface="Avenir Next Regular"/>
                <a:cs typeface="Avenir Next Regular"/>
                <a:sym typeface="Avenir Next Regular"/>
              </a:defRPr>
            </a:lvl1pPr>
          </a:lstStyle>
          <a:p>
            <a:r>
              <a:rPr lang="en-CA">
                <a:solidFill>
                  <a:srgbClr val="142C66"/>
                </a:solidFill>
                <a:latin typeface="Avenir Next LT Pro"/>
              </a:rPr>
              <a:t>report it reduces stress levels</a:t>
            </a:r>
          </a:p>
        </p:txBody>
      </p:sp>
      <p:sp>
        <p:nvSpPr>
          <p:cNvPr id="11" name="45">
            <a:extLst>
              <a:ext uri="{FF2B5EF4-FFF2-40B4-BE49-F238E27FC236}">
                <a16:creationId xmlns:a16="http://schemas.microsoft.com/office/drawing/2014/main" id="{B82EE7FA-4028-B978-A346-9DCCC155D275}"/>
              </a:ext>
            </a:extLst>
          </p:cNvPr>
          <p:cNvSpPr txBox="1"/>
          <p:nvPr/>
        </p:nvSpPr>
        <p:spPr>
          <a:xfrm>
            <a:off x="16019559" y="7647978"/>
            <a:ext cx="3422908" cy="7885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t">
            <a:spAutoFit/>
          </a:bodyPr>
          <a:lstStyle>
            <a:lvl1pPr>
              <a:lnSpc>
                <a:spcPct val="70000"/>
              </a:lnSpc>
              <a:defRPr sz="6000" b="1">
                <a:solidFill>
                  <a:srgbClr val="00D1B2"/>
                </a:solidFill>
                <a:latin typeface="Avenir Next Regular"/>
                <a:ea typeface="Avenir Next Regular"/>
                <a:cs typeface="Avenir Next Regular"/>
                <a:sym typeface="Avenir Next Regular"/>
              </a:defRPr>
            </a:lvl1pPr>
          </a:lstStyle>
          <a:p>
            <a:r>
              <a:rPr lang="en-US">
                <a:latin typeface="Avenir Next LT Pro"/>
              </a:rPr>
              <a:t>41%</a:t>
            </a:r>
            <a:endParaRPr>
              <a:latin typeface="Avenir Next LT Pro"/>
            </a:endParaRPr>
          </a:p>
        </p:txBody>
      </p:sp>
      <p:sp>
        <p:nvSpPr>
          <p:cNvPr id="12" name="Rounded Rectangle">
            <a:extLst>
              <a:ext uri="{FF2B5EF4-FFF2-40B4-BE49-F238E27FC236}">
                <a16:creationId xmlns:a16="http://schemas.microsoft.com/office/drawing/2014/main" id="{33CDC57B-1CF3-0CDE-D753-B4C011A08644}"/>
              </a:ext>
            </a:extLst>
          </p:cNvPr>
          <p:cNvSpPr/>
          <p:nvPr/>
        </p:nvSpPr>
        <p:spPr>
          <a:xfrm>
            <a:off x="20176276" y="6971994"/>
            <a:ext cx="3404199" cy="1983633"/>
          </a:xfrm>
          <a:prstGeom prst="roundRect">
            <a:avLst>
              <a:gd name="adj" fmla="val 23083"/>
            </a:avLst>
          </a:prstGeom>
          <a:solidFill>
            <a:srgbClr val="1F234F"/>
          </a:solidFill>
          <a:ln w="12700">
            <a:miter lim="400000"/>
          </a:ln>
          <a:effectLst>
            <a:outerShdw blurRad="215900" dist="123832" dir="3864375" rotWithShape="0">
              <a:srgbClr val="000000">
                <a:alpha val="20197"/>
              </a:srgbClr>
            </a:outerShdw>
          </a:effectLst>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latin typeface="Avenir Next LT Pro"/>
            </a:endParaRPr>
          </a:p>
        </p:txBody>
      </p:sp>
      <p:sp>
        <p:nvSpPr>
          <p:cNvPr id="13" name="Average age">
            <a:extLst>
              <a:ext uri="{FF2B5EF4-FFF2-40B4-BE49-F238E27FC236}">
                <a16:creationId xmlns:a16="http://schemas.microsoft.com/office/drawing/2014/main" id="{B2C97DFC-4C0A-E60C-B029-E2DA46B52460}"/>
              </a:ext>
            </a:extLst>
          </p:cNvPr>
          <p:cNvSpPr txBox="1"/>
          <p:nvPr/>
        </p:nvSpPr>
        <p:spPr>
          <a:xfrm>
            <a:off x="20392047" y="9201021"/>
            <a:ext cx="3188428" cy="8412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t">
            <a:spAutoFit/>
          </a:bodyPr>
          <a:lstStyle>
            <a:lvl1pPr>
              <a:spcBef>
                <a:spcPts val="6000"/>
              </a:spcBef>
              <a:defRPr>
                <a:solidFill>
                  <a:srgbClr val="1F234F"/>
                </a:solidFill>
                <a:latin typeface="Avenir Next Regular"/>
                <a:ea typeface="Avenir Next Regular"/>
                <a:cs typeface="Avenir Next Regular"/>
                <a:sym typeface="Avenir Next Regular"/>
              </a:defRPr>
            </a:lvl1pPr>
          </a:lstStyle>
          <a:p>
            <a:r>
              <a:rPr lang="en-CA">
                <a:solidFill>
                  <a:srgbClr val="142C66"/>
                </a:solidFill>
                <a:latin typeface="Avenir Next LT Pro"/>
              </a:rPr>
              <a:t>are grateful to have this benefit</a:t>
            </a:r>
          </a:p>
        </p:txBody>
      </p:sp>
      <p:sp>
        <p:nvSpPr>
          <p:cNvPr id="14" name="45">
            <a:extLst>
              <a:ext uri="{FF2B5EF4-FFF2-40B4-BE49-F238E27FC236}">
                <a16:creationId xmlns:a16="http://schemas.microsoft.com/office/drawing/2014/main" id="{BE7B440C-32B2-7FFB-A1FF-0EB30665B58E}"/>
              </a:ext>
            </a:extLst>
          </p:cNvPr>
          <p:cNvSpPr txBox="1"/>
          <p:nvPr/>
        </p:nvSpPr>
        <p:spPr>
          <a:xfrm>
            <a:off x="20074852" y="7647978"/>
            <a:ext cx="3422908" cy="7885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t">
            <a:spAutoFit/>
          </a:bodyPr>
          <a:lstStyle>
            <a:lvl1pPr>
              <a:lnSpc>
                <a:spcPct val="70000"/>
              </a:lnSpc>
              <a:defRPr sz="6000" b="1">
                <a:solidFill>
                  <a:srgbClr val="00D1B2"/>
                </a:solidFill>
                <a:latin typeface="Avenir Next Regular"/>
                <a:ea typeface="Avenir Next Regular"/>
                <a:cs typeface="Avenir Next Regular"/>
                <a:sym typeface="Avenir Next Regular"/>
              </a:defRPr>
            </a:lvl1pPr>
          </a:lstStyle>
          <a:p>
            <a:r>
              <a:rPr lang="en-US">
                <a:latin typeface="Avenir Next LT Pro"/>
              </a:rPr>
              <a:t>48%</a:t>
            </a:r>
            <a:endParaRPr>
              <a:latin typeface="Avenir Next LT Pro"/>
            </a:endParaRPr>
          </a:p>
        </p:txBody>
      </p:sp>
    </p:spTree>
    <p:extLst>
      <p:ext uri="{BB962C8B-B14F-4D97-AF65-F5344CB8AC3E}">
        <p14:creationId xmlns:p14="http://schemas.microsoft.com/office/powerpoint/2010/main" val="822177817"/>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8CB12F-57AA-5C8C-3522-57AA06509936}"/>
            </a:ext>
          </a:extLst>
        </p:cNvPr>
        <p:cNvGrpSpPr/>
        <p:nvPr/>
      </p:nvGrpSpPr>
      <p:grpSpPr>
        <a:xfrm>
          <a:off x="0" y="0"/>
          <a:ext cx="0" cy="0"/>
          <a:chOff x="0" y="0"/>
          <a:chExt cx="0" cy="0"/>
        </a:xfrm>
      </p:grpSpPr>
      <p:pic>
        <p:nvPicPr>
          <p:cNvPr id="5" name="Spark.psd" descr="Spark.psd">
            <a:extLst>
              <a:ext uri="{FF2B5EF4-FFF2-40B4-BE49-F238E27FC236}">
                <a16:creationId xmlns:a16="http://schemas.microsoft.com/office/drawing/2014/main" id="{24ABE4DB-2DE6-F968-B59F-9481266C2007}"/>
              </a:ext>
            </a:extLst>
          </p:cNvPr>
          <p:cNvPicPr>
            <a:picLocks noChangeAspect="1"/>
          </p:cNvPicPr>
          <p:nvPr/>
        </p:nvPicPr>
        <p:blipFill>
          <a:blip r:embed="rId3"/>
          <a:stretch>
            <a:fillRect/>
          </a:stretch>
        </p:blipFill>
        <p:spPr>
          <a:xfrm>
            <a:off x="17504451" y="539728"/>
            <a:ext cx="6646164" cy="6646164"/>
          </a:xfrm>
          <a:prstGeom prst="rect">
            <a:avLst/>
          </a:prstGeom>
          <a:ln w="12700">
            <a:miter lim="400000"/>
          </a:ln>
        </p:spPr>
      </p:pic>
      <p:sp>
        <p:nvSpPr>
          <p:cNvPr id="1024" name="Slide Number">
            <a:extLst>
              <a:ext uri="{FF2B5EF4-FFF2-40B4-BE49-F238E27FC236}">
                <a16:creationId xmlns:a16="http://schemas.microsoft.com/office/drawing/2014/main" id="{3B1D178C-6467-77F1-27C0-D2D0095759FD}"/>
              </a:ext>
            </a:extLst>
          </p:cNvPr>
          <p:cNvSpPr txBox="1">
            <a:spLocks noGrp="1"/>
          </p:cNvSpPr>
          <p:nvPr>
            <p:ph type="sldNum" sz="quarter" idx="4294967295"/>
          </p:nvPr>
        </p:nvSpPr>
        <p:spPr>
          <a:xfrm>
            <a:off x="23621039" y="13117583"/>
            <a:ext cx="282129" cy="287258"/>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lvl1pPr>
              <a:defRPr sz="1200">
                <a:solidFill>
                  <a:srgbClr val="111F53"/>
                </a:solidFill>
                <a:latin typeface="Avenir Next Regular"/>
                <a:ea typeface="Avenir Next Regular"/>
                <a:cs typeface="Avenir Next Regular"/>
                <a:sym typeface="Avenir Next Regular"/>
              </a:defRPr>
            </a:lvl1pPr>
          </a:lstStyle>
          <a:p>
            <a:fld id="{86CB4B4D-7CA3-9044-876B-883B54F8677D}" type="slidenum">
              <a:rPr>
                <a:latin typeface="Avenir Next LT Pro"/>
              </a:rPr>
              <a:t>7</a:t>
            </a:fld>
            <a:endParaRPr>
              <a:latin typeface="Avenir Next LT Pro"/>
            </a:endParaRPr>
          </a:p>
        </p:txBody>
      </p:sp>
      <p:sp>
        <p:nvSpPr>
          <p:cNvPr id="1039" name="Rounded Rectangle">
            <a:extLst>
              <a:ext uri="{FF2B5EF4-FFF2-40B4-BE49-F238E27FC236}">
                <a16:creationId xmlns:a16="http://schemas.microsoft.com/office/drawing/2014/main" id="{B565B11B-9C43-D028-E54B-02589339D15B}"/>
              </a:ext>
            </a:extLst>
          </p:cNvPr>
          <p:cNvSpPr/>
          <p:nvPr/>
        </p:nvSpPr>
        <p:spPr>
          <a:xfrm>
            <a:off x="8016014" y="9122584"/>
            <a:ext cx="6901059" cy="2389116"/>
          </a:xfrm>
          <a:prstGeom prst="roundRect">
            <a:avLst>
              <a:gd name="adj" fmla="val 26851"/>
            </a:avLst>
          </a:prstGeom>
          <a:ln w="25400">
            <a:solidFill>
              <a:srgbClr val="1F234F"/>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latin typeface="Avenir Next LT Pro"/>
            </a:endParaRPr>
          </a:p>
        </p:txBody>
      </p:sp>
      <p:sp>
        <p:nvSpPr>
          <p:cNvPr id="1040" name="Rectangle">
            <a:extLst>
              <a:ext uri="{FF2B5EF4-FFF2-40B4-BE49-F238E27FC236}">
                <a16:creationId xmlns:a16="http://schemas.microsoft.com/office/drawing/2014/main" id="{7C73167D-98A9-3C13-F75A-DC461B288D64}"/>
              </a:ext>
            </a:extLst>
          </p:cNvPr>
          <p:cNvSpPr/>
          <p:nvPr/>
        </p:nvSpPr>
        <p:spPr>
          <a:xfrm>
            <a:off x="13395689" y="11260116"/>
            <a:ext cx="1258413" cy="1143001"/>
          </a:xfrm>
          <a:prstGeom prst="roundRect">
            <a:avLst>
              <a:gd name="adj" fmla="val 0"/>
            </a:avLst>
          </a:prstGeom>
          <a:solidFill>
            <a:srgbClr val="FFFFFF"/>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latin typeface="Avenir Next LT Pro"/>
            </a:endParaRPr>
          </a:p>
        </p:txBody>
      </p:sp>
      <p:pic>
        <p:nvPicPr>
          <p:cNvPr id="1042" name="43.png" descr="43.png">
            <a:extLst>
              <a:ext uri="{FF2B5EF4-FFF2-40B4-BE49-F238E27FC236}">
                <a16:creationId xmlns:a16="http://schemas.microsoft.com/office/drawing/2014/main" id="{23DDFCA0-FBD0-6F97-476D-E3990280CF3C}"/>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a:xfrm>
            <a:off x="13685295" y="10817478"/>
            <a:ext cx="952212" cy="1754954"/>
          </a:xfrm>
          <a:prstGeom prst="rect">
            <a:avLst/>
          </a:prstGeom>
          <a:ln w="12700">
            <a:miter lim="400000"/>
          </a:ln>
        </p:spPr>
      </p:pic>
      <p:sp>
        <p:nvSpPr>
          <p:cNvPr id="1044" name="“I’m concerned about my substance use and have considered quitting/reducing”">
            <a:extLst>
              <a:ext uri="{FF2B5EF4-FFF2-40B4-BE49-F238E27FC236}">
                <a16:creationId xmlns:a16="http://schemas.microsoft.com/office/drawing/2014/main" id="{77BF8FB3-96C4-E6F5-748B-C67E09A91186}"/>
              </a:ext>
            </a:extLst>
          </p:cNvPr>
          <p:cNvSpPr txBox="1"/>
          <p:nvPr/>
        </p:nvSpPr>
        <p:spPr>
          <a:xfrm>
            <a:off x="8315970" y="9301744"/>
            <a:ext cx="6419776" cy="199977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spAutoFit/>
          </a:bodyPr>
          <a:lstStyle>
            <a:lvl1pPr algn="l">
              <a:defRPr sz="2200">
                <a:solidFill>
                  <a:srgbClr val="141F50"/>
                </a:solidFill>
                <a:latin typeface="Avenir Next Regular"/>
                <a:ea typeface="Avenir Next Regular"/>
                <a:cs typeface="Avenir Next Regular"/>
                <a:sym typeface="Avenir Next Regular"/>
              </a:defRPr>
            </a:lvl1pPr>
          </a:lstStyle>
          <a:p>
            <a:pPr>
              <a:lnSpc>
                <a:spcPts val="3000"/>
              </a:lnSpc>
            </a:pPr>
            <a:r>
              <a:rPr>
                <a:latin typeface="Avenir Next LT Pro"/>
              </a:rPr>
              <a:t>“</a:t>
            </a:r>
            <a:r>
              <a:rPr lang="en-CA">
                <a:latin typeface="Avenir Next LT Pro"/>
              </a:rPr>
              <a:t>I would be lost trying to figure out how to help my son without this benefit.  There is so much information and navigating it without the background I have received here would be close to impossible for me as a working mother.</a:t>
            </a:r>
            <a:r>
              <a:rPr>
                <a:latin typeface="Avenir Next LT Pro"/>
              </a:rPr>
              <a:t>”</a:t>
            </a:r>
          </a:p>
        </p:txBody>
      </p:sp>
      <p:sp>
        <p:nvSpPr>
          <p:cNvPr id="1046" name="Rounded Rectangle">
            <a:extLst>
              <a:ext uri="{FF2B5EF4-FFF2-40B4-BE49-F238E27FC236}">
                <a16:creationId xmlns:a16="http://schemas.microsoft.com/office/drawing/2014/main" id="{6C07A8B8-FAD6-1759-6E03-26E38D96F87D}"/>
              </a:ext>
            </a:extLst>
          </p:cNvPr>
          <p:cNvSpPr/>
          <p:nvPr/>
        </p:nvSpPr>
        <p:spPr>
          <a:xfrm>
            <a:off x="11986772" y="5709191"/>
            <a:ext cx="4780191" cy="2394582"/>
          </a:xfrm>
          <a:prstGeom prst="roundRect">
            <a:avLst>
              <a:gd name="adj" fmla="val 26851"/>
            </a:avLst>
          </a:prstGeom>
          <a:ln w="25400">
            <a:solidFill>
              <a:srgbClr val="1F234F"/>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latin typeface="Avenir Next LT Pro"/>
            </a:endParaRPr>
          </a:p>
        </p:txBody>
      </p:sp>
      <p:sp>
        <p:nvSpPr>
          <p:cNvPr id="1047" name="Rectangle">
            <a:extLst>
              <a:ext uri="{FF2B5EF4-FFF2-40B4-BE49-F238E27FC236}">
                <a16:creationId xmlns:a16="http://schemas.microsoft.com/office/drawing/2014/main" id="{938FA957-FAB0-5DB1-88CF-7C12D070D425}"/>
              </a:ext>
            </a:extLst>
          </p:cNvPr>
          <p:cNvSpPr/>
          <p:nvPr/>
        </p:nvSpPr>
        <p:spPr>
          <a:xfrm>
            <a:off x="15246413" y="7567407"/>
            <a:ext cx="1258413" cy="1143001"/>
          </a:xfrm>
          <a:prstGeom prst="roundRect">
            <a:avLst>
              <a:gd name="adj" fmla="val 0"/>
            </a:avLst>
          </a:prstGeom>
          <a:solidFill>
            <a:srgbClr val="FFFFFF"/>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latin typeface="Avenir Next LT Pro"/>
            </a:endParaRPr>
          </a:p>
        </p:txBody>
      </p:sp>
      <p:pic>
        <p:nvPicPr>
          <p:cNvPr id="1049" name="43.png" descr="43.png">
            <a:extLst>
              <a:ext uri="{FF2B5EF4-FFF2-40B4-BE49-F238E27FC236}">
                <a16:creationId xmlns:a16="http://schemas.microsoft.com/office/drawing/2014/main" id="{0DA78336-CAB3-C227-9829-96AD1E21AB45}"/>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a:xfrm>
            <a:off x="15512641" y="7388606"/>
            <a:ext cx="952212" cy="1754954"/>
          </a:xfrm>
          <a:prstGeom prst="rect">
            <a:avLst/>
          </a:prstGeom>
          <a:ln w="12700">
            <a:miter lim="400000"/>
          </a:ln>
        </p:spPr>
      </p:pic>
      <p:sp>
        <p:nvSpPr>
          <p:cNvPr id="1051" name="“I’m struggling at work and need help with my SUD”">
            <a:extLst>
              <a:ext uri="{FF2B5EF4-FFF2-40B4-BE49-F238E27FC236}">
                <a16:creationId xmlns:a16="http://schemas.microsoft.com/office/drawing/2014/main" id="{B3757F83-19F7-D0F8-3EC8-D17EA044CD29}"/>
              </a:ext>
            </a:extLst>
          </p:cNvPr>
          <p:cNvSpPr txBox="1"/>
          <p:nvPr/>
        </p:nvSpPr>
        <p:spPr>
          <a:xfrm>
            <a:off x="12372331" y="5872322"/>
            <a:ext cx="3948465" cy="199977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spAutoFit/>
          </a:bodyPr>
          <a:lstStyle>
            <a:lvl1pPr algn="l">
              <a:defRPr sz="2200">
                <a:solidFill>
                  <a:srgbClr val="141F50"/>
                </a:solidFill>
                <a:latin typeface="Avenir Next Regular"/>
                <a:ea typeface="Avenir Next Regular"/>
                <a:cs typeface="Avenir Next Regular"/>
                <a:sym typeface="Avenir Next Regular"/>
              </a:defRPr>
            </a:lvl1pPr>
          </a:lstStyle>
          <a:p>
            <a:pPr>
              <a:lnSpc>
                <a:spcPts val="3000"/>
              </a:lnSpc>
            </a:pPr>
            <a:r>
              <a:rPr>
                <a:latin typeface="Avenir Next LT Pro"/>
              </a:rPr>
              <a:t>“</a:t>
            </a:r>
            <a:r>
              <a:rPr lang="en-US">
                <a:latin typeface="Avenir Next LT Pro"/>
              </a:rPr>
              <a:t>We now have a plan of action to care for my father. It would have taken so much longer without this service and resources.</a:t>
            </a:r>
            <a:r>
              <a:rPr>
                <a:latin typeface="Avenir Next LT Pro"/>
              </a:rPr>
              <a:t>”</a:t>
            </a:r>
          </a:p>
        </p:txBody>
      </p:sp>
      <p:sp>
        <p:nvSpPr>
          <p:cNvPr id="1052" name="Rounded Rectangle">
            <a:extLst>
              <a:ext uri="{FF2B5EF4-FFF2-40B4-BE49-F238E27FC236}">
                <a16:creationId xmlns:a16="http://schemas.microsoft.com/office/drawing/2014/main" id="{55D6D8E9-28CF-6CF0-5F10-35EF351B7073}"/>
              </a:ext>
            </a:extLst>
          </p:cNvPr>
          <p:cNvSpPr/>
          <p:nvPr/>
        </p:nvSpPr>
        <p:spPr>
          <a:xfrm>
            <a:off x="6772192" y="5688214"/>
            <a:ext cx="4780191" cy="2394582"/>
          </a:xfrm>
          <a:prstGeom prst="roundRect">
            <a:avLst>
              <a:gd name="adj" fmla="val 26851"/>
            </a:avLst>
          </a:prstGeom>
          <a:ln w="25400">
            <a:solidFill>
              <a:srgbClr val="1F234F"/>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latin typeface="Avenir Next LT Pro"/>
            </a:endParaRPr>
          </a:p>
        </p:txBody>
      </p:sp>
      <p:sp>
        <p:nvSpPr>
          <p:cNvPr id="1053" name="Rectangle">
            <a:extLst>
              <a:ext uri="{FF2B5EF4-FFF2-40B4-BE49-F238E27FC236}">
                <a16:creationId xmlns:a16="http://schemas.microsoft.com/office/drawing/2014/main" id="{E1F38737-B2D4-C5A6-E280-08382E655469}"/>
              </a:ext>
            </a:extLst>
          </p:cNvPr>
          <p:cNvSpPr/>
          <p:nvPr/>
        </p:nvSpPr>
        <p:spPr>
          <a:xfrm>
            <a:off x="10016427" y="7943396"/>
            <a:ext cx="1258413" cy="1143001"/>
          </a:xfrm>
          <a:prstGeom prst="roundRect">
            <a:avLst>
              <a:gd name="adj" fmla="val 0"/>
            </a:avLst>
          </a:prstGeom>
          <a:solidFill>
            <a:srgbClr val="FFFFFF"/>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latin typeface="Avenir Next LT Pro"/>
            </a:endParaRPr>
          </a:p>
        </p:txBody>
      </p:sp>
      <p:pic>
        <p:nvPicPr>
          <p:cNvPr id="1055" name="43.png" descr="43.png">
            <a:extLst>
              <a:ext uri="{FF2B5EF4-FFF2-40B4-BE49-F238E27FC236}">
                <a16:creationId xmlns:a16="http://schemas.microsoft.com/office/drawing/2014/main" id="{579E7605-09B4-B757-A324-7D6C472B0339}"/>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a:xfrm>
            <a:off x="10198946" y="7367630"/>
            <a:ext cx="952212" cy="1754954"/>
          </a:xfrm>
          <a:prstGeom prst="rect">
            <a:avLst/>
          </a:prstGeom>
          <a:ln w="12700">
            <a:miter lim="400000"/>
          </a:ln>
        </p:spPr>
      </p:pic>
      <p:sp>
        <p:nvSpPr>
          <p:cNvPr id="1057" name="“I want to be a better manager and colleague when it comes to substance use”">
            <a:extLst>
              <a:ext uri="{FF2B5EF4-FFF2-40B4-BE49-F238E27FC236}">
                <a16:creationId xmlns:a16="http://schemas.microsoft.com/office/drawing/2014/main" id="{E84C2FC1-B01D-A18D-B762-E2BB209D0D09}"/>
              </a:ext>
            </a:extLst>
          </p:cNvPr>
          <p:cNvSpPr txBox="1"/>
          <p:nvPr/>
        </p:nvSpPr>
        <p:spPr>
          <a:xfrm>
            <a:off x="7143559" y="5872322"/>
            <a:ext cx="4107791" cy="199977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spAutoFit/>
          </a:bodyPr>
          <a:lstStyle>
            <a:lvl1pPr algn="l">
              <a:defRPr sz="2200">
                <a:solidFill>
                  <a:srgbClr val="141F50"/>
                </a:solidFill>
                <a:latin typeface="Avenir Next Regular"/>
                <a:ea typeface="Avenir Next Regular"/>
                <a:cs typeface="Avenir Next Regular"/>
                <a:sym typeface="Avenir Next Regular"/>
              </a:defRPr>
            </a:lvl1pPr>
          </a:lstStyle>
          <a:p>
            <a:pPr>
              <a:lnSpc>
                <a:spcPts val="3000"/>
              </a:lnSpc>
            </a:pPr>
            <a:r>
              <a:rPr>
                <a:latin typeface="Avenir Next LT Pro"/>
              </a:rPr>
              <a:t>“</a:t>
            </a:r>
            <a:r>
              <a:rPr lang="en-CA">
                <a:latin typeface="Avenir Next LT Pro"/>
              </a:rPr>
              <a:t>I feel like all trainings have been helpful, but this one certainly has been life-changing. I truly appreciate the support. </a:t>
            </a:r>
            <a:r>
              <a:rPr>
                <a:latin typeface="Avenir Next LT Pro"/>
              </a:rPr>
              <a:t>”</a:t>
            </a:r>
          </a:p>
        </p:txBody>
      </p:sp>
      <p:sp>
        <p:nvSpPr>
          <p:cNvPr id="1058" name="Rounded Rectangle">
            <a:extLst>
              <a:ext uri="{FF2B5EF4-FFF2-40B4-BE49-F238E27FC236}">
                <a16:creationId xmlns:a16="http://schemas.microsoft.com/office/drawing/2014/main" id="{73551E3A-D76C-D36C-3EFD-AE61DF788877}"/>
              </a:ext>
            </a:extLst>
          </p:cNvPr>
          <p:cNvSpPr/>
          <p:nvPr/>
        </p:nvSpPr>
        <p:spPr>
          <a:xfrm>
            <a:off x="1554906" y="9144424"/>
            <a:ext cx="5925850" cy="2394582"/>
          </a:xfrm>
          <a:prstGeom prst="roundRect">
            <a:avLst>
              <a:gd name="adj" fmla="val 26851"/>
            </a:avLst>
          </a:prstGeom>
          <a:ln w="25400">
            <a:solidFill>
              <a:srgbClr val="1F234F"/>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latin typeface="Avenir Next LT Pro"/>
            </a:endParaRPr>
          </a:p>
        </p:txBody>
      </p:sp>
      <p:sp>
        <p:nvSpPr>
          <p:cNvPr id="1059" name="Rectangle">
            <a:extLst>
              <a:ext uri="{FF2B5EF4-FFF2-40B4-BE49-F238E27FC236}">
                <a16:creationId xmlns:a16="http://schemas.microsoft.com/office/drawing/2014/main" id="{5B4EF99A-6102-91FB-45EE-9D5046E433F3}"/>
              </a:ext>
            </a:extLst>
          </p:cNvPr>
          <p:cNvSpPr/>
          <p:nvPr/>
        </p:nvSpPr>
        <p:spPr>
          <a:xfrm>
            <a:off x="5983008" y="11069108"/>
            <a:ext cx="1258413" cy="1143001"/>
          </a:xfrm>
          <a:prstGeom prst="roundRect">
            <a:avLst>
              <a:gd name="adj" fmla="val 0"/>
            </a:avLst>
          </a:prstGeom>
          <a:solidFill>
            <a:srgbClr val="FFFFFF"/>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latin typeface="Avenir Next LT Pro"/>
            </a:endParaRPr>
          </a:p>
        </p:txBody>
      </p:sp>
      <p:pic>
        <p:nvPicPr>
          <p:cNvPr id="1061" name="43.png" descr="43.png">
            <a:extLst>
              <a:ext uri="{FF2B5EF4-FFF2-40B4-BE49-F238E27FC236}">
                <a16:creationId xmlns:a16="http://schemas.microsoft.com/office/drawing/2014/main" id="{5F930F68-6A9D-490E-601C-4A2F50338DEA}"/>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a:xfrm>
            <a:off x="6202975" y="10823809"/>
            <a:ext cx="952212" cy="1754954"/>
          </a:xfrm>
          <a:prstGeom prst="rect">
            <a:avLst/>
          </a:prstGeom>
          <a:ln w="12700">
            <a:miter lim="400000"/>
          </a:ln>
        </p:spPr>
      </p:pic>
      <p:sp>
        <p:nvSpPr>
          <p:cNvPr id="1063" name="“I have a loved one at home with SUD and I need support”">
            <a:extLst>
              <a:ext uri="{FF2B5EF4-FFF2-40B4-BE49-F238E27FC236}">
                <a16:creationId xmlns:a16="http://schemas.microsoft.com/office/drawing/2014/main" id="{C74EB88C-2944-8BB0-85C7-78A603BDBE8E}"/>
              </a:ext>
            </a:extLst>
          </p:cNvPr>
          <p:cNvSpPr txBox="1"/>
          <p:nvPr/>
        </p:nvSpPr>
        <p:spPr>
          <a:xfrm>
            <a:off x="1891618" y="9308482"/>
            <a:ext cx="5589137" cy="199977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spAutoFit/>
          </a:bodyPr>
          <a:lstStyle>
            <a:lvl1pPr algn="l">
              <a:defRPr sz="2200">
                <a:solidFill>
                  <a:srgbClr val="141F50"/>
                </a:solidFill>
                <a:latin typeface="Avenir Next Regular"/>
                <a:ea typeface="Avenir Next Regular"/>
                <a:cs typeface="Avenir Next Regular"/>
                <a:sym typeface="Avenir Next Regular"/>
              </a:defRPr>
            </a:lvl1pPr>
          </a:lstStyle>
          <a:p>
            <a:pPr>
              <a:lnSpc>
                <a:spcPts val="3000"/>
              </a:lnSpc>
            </a:pPr>
            <a:r>
              <a:rPr>
                <a:latin typeface="Avenir Next LT Pro"/>
              </a:rPr>
              <a:t>“</a:t>
            </a:r>
            <a:r>
              <a:rPr lang="en-CA">
                <a:latin typeface="Avenir Next LT Pro"/>
              </a:rPr>
              <a:t>I haven’t seen anything like this before and I’ve been learning about learning differences, IEP, 504 for 2 years now. </a:t>
            </a:r>
          </a:p>
          <a:p>
            <a:pPr>
              <a:lnSpc>
                <a:spcPts val="3000"/>
              </a:lnSpc>
            </a:pPr>
            <a:r>
              <a:rPr lang="en-CA">
                <a:latin typeface="Avenir Next LT Pro"/>
              </a:rPr>
              <a:t>This has been the MOST helpful!!!! Thank you!!!! So well presented too!</a:t>
            </a:r>
            <a:r>
              <a:rPr>
                <a:latin typeface="Avenir Next LT Pro"/>
              </a:rPr>
              <a:t>” </a:t>
            </a:r>
          </a:p>
        </p:txBody>
      </p:sp>
      <p:sp>
        <p:nvSpPr>
          <p:cNvPr id="1064" name="Rounded Rectangle">
            <a:extLst>
              <a:ext uri="{FF2B5EF4-FFF2-40B4-BE49-F238E27FC236}">
                <a16:creationId xmlns:a16="http://schemas.microsoft.com/office/drawing/2014/main" id="{E0FDA6A1-E0A3-85AB-F3E7-1B9CD014C38A}"/>
              </a:ext>
            </a:extLst>
          </p:cNvPr>
          <p:cNvSpPr/>
          <p:nvPr/>
        </p:nvSpPr>
        <p:spPr>
          <a:xfrm>
            <a:off x="1554906" y="5710054"/>
            <a:ext cx="4780191" cy="2394582"/>
          </a:xfrm>
          <a:prstGeom prst="roundRect">
            <a:avLst>
              <a:gd name="adj" fmla="val 26851"/>
            </a:avLst>
          </a:prstGeom>
          <a:ln w="25400">
            <a:solidFill>
              <a:srgbClr val="1F234F"/>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latin typeface="Avenir Next LT Pro"/>
            </a:endParaRPr>
          </a:p>
        </p:txBody>
      </p:sp>
      <p:sp>
        <p:nvSpPr>
          <p:cNvPr id="1065" name="Rectangle">
            <a:extLst>
              <a:ext uri="{FF2B5EF4-FFF2-40B4-BE49-F238E27FC236}">
                <a16:creationId xmlns:a16="http://schemas.microsoft.com/office/drawing/2014/main" id="{9E127F48-264A-DF0B-6FCD-03EA6B2F13A9}"/>
              </a:ext>
            </a:extLst>
          </p:cNvPr>
          <p:cNvSpPr/>
          <p:nvPr/>
        </p:nvSpPr>
        <p:spPr>
          <a:xfrm>
            <a:off x="4799141" y="7965236"/>
            <a:ext cx="1258412" cy="1143001"/>
          </a:xfrm>
          <a:prstGeom prst="roundRect">
            <a:avLst>
              <a:gd name="adj" fmla="val 0"/>
            </a:avLst>
          </a:prstGeom>
          <a:solidFill>
            <a:srgbClr val="FFFFFF"/>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latin typeface="Avenir Next LT Pro"/>
            </a:endParaRPr>
          </a:p>
        </p:txBody>
      </p:sp>
      <p:pic>
        <p:nvPicPr>
          <p:cNvPr id="1067" name="43.png" descr="43.png">
            <a:extLst>
              <a:ext uri="{FF2B5EF4-FFF2-40B4-BE49-F238E27FC236}">
                <a16:creationId xmlns:a16="http://schemas.microsoft.com/office/drawing/2014/main" id="{618DA649-4C8F-56BB-F986-4814CF436726}"/>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a:xfrm>
            <a:off x="4981660" y="7389470"/>
            <a:ext cx="952212" cy="1754954"/>
          </a:xfrm>
          <a:prstGeom prst="rect">
            <a:avLst/>
          </a:prstGeom>
          <a:ln w="12700">
            <a:miter lim="400000"/>
          </a:ln>
        </p:spPr>
      </p:pic>
      <p:sp>
        <p:nvSpPr>
          <p:cNvPr id="1069" name="“I’m curious how my drinking might be impacting my health and productivity”">
            <a:extLst>
              <a:ext uri="{FF2B5EF4-FFF2-40B4-BE49-F238E27FC236}">
                <a16:creationId xmlns:a16="http://schemas.microsoft.com/office/drawing/2014/main" id="{A49EDD97-9C2E-D640-19F6-A1EC70721F4E}"/>
              </a:ext>
            </a:extLst>
          </p:cNvPr>
          <p:cNvSpPr txBox="1"/>
          <p:nvPr/>
        </p:nvSpPr>
        <p:spPr>
          <a:xfrm>
            <a:off x="2018081" y="6092440"/>
            <a:ext cx="3915791" cy="161505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spAutoFit/>
          </a:bodyPr>
          <a:lstStyle>
            <a:lvl1pPr algn="l">
              <a:defRPr sz="2200">
                <a:solidFill>
                  <a:srgbClr val="141F50"/>
                </a:solidFill>
                <a:latin typeface="Avenir Next Regular"/>
                <a:ea typeface="Avenir Next Regular"/>
                <a:cs typeface="Avenir Next Regular"/>
                <a:sym typeface="Avenir Next Regular"/>
              </a:defRPr>
            </a:lvl1pPr>
          </a:lstStyle>
          <a:p>
            <a:pPr>
              <a:lnSpc>
                <a:spcPts val="3000"/>
              </a:lnSpc>
            </a:pPr>
            <a:r>
              <a:rPr>
                <a:latin typeface="Avenir Next LT Pro"/>
              </a:rPr>
              <a:t>“</a:t>
            </a:r>
            <a:r>
              <a:rPr lang="en-CA">
                <a:latin typeface="Avenir Next LT Pro"/>
              </a:rPr>
              <a:t>I wouldn't know where to start without this service. It has been a gamechanger in caring for my mom </a:t>
            </a:r>
            <a:r>
              <a:rPr>
                <a:latin typeface="Avenir Next LT Pro"/>
              </a:rPr>
              <a:t>”</a:t>
            </a:r>
          </a:p>
        </p:txBody>
      </p:sp>
      <p:pic>
        <p:nvPicPr>
          <p:cNvPr id="2" name="Torchlight Navy.svg" descr="Torchlight Navy.svg">
            <a:extLst>
              <a:ext uri="{FF2B5EF4-FFF2-40B4-BE49-F238E27FC236}">
                <a16:creationId xmlns:a16="http://schemas.microsoft.com/office/drawing/2014/main" id="{124238BD-B672-AF1C-1057-88887B577169}"/>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a:xfrm>
            <a:off x="1472530" y="1112800"/>
            <a:ext cx="4015605" cy="1068268"/>
          </a:xfrm>
          <a:prstGeom prst="rect">
            <a:avLst/>
          </a:prstGeom>
          <a:ln w="12700">
            <a:miter lim="400000"/>
          </a:ln>
        </p:spPr>
      </p:pic>
      <p:pic>
        <p:nvPicPr>
          <p:cNvPr id="4" name="Picture 3" descr="A person carrying a child on her back&#10;&#10;AI-generated content may be incorrect.">
            <a:extLst>
              <a:ext uri="{FF2B5EF4-FFF2-40B4-BE49-F238E27FC236}">
                <a16:creationId xmlns:a16="http://schemas.microsoft.com/office/drawing/2014/main" id="{5AA6A988-B622-B486-E388-C55595997ACC}"/>
              </a:ext>
            </a:extLst>
          </p:cNvPr>
          <p:cNvPicPr>
            <a:picLocks noChangeAspect="1"/>
          </p:cNvPicPr>
          <p:nvPr/>
        </p:nvPicPr>
        <p:blipFill>
          <a:blip r:embed="rId6">
            <a:extLst>
              <a:ext uri="{28A0092B-C50C-407E-A947-70E740481C1C}">
                <a14:useLocalDpi xmlns:a14="http://schemas.microsoft.com/office/drawing/2010/main" val="0"/>
              </a:ext>
            </a:extLst>
          </a:blip>
          <a:srcRect l="30509" t="393" r="312" b="230"/>
          <a:stretch/>
        </p:blipFill>
        <p:spPr>
          <a:xfrm flipH="1">
            <a:off x="16722021" y="3371608"/>
            <a:ext cx="7584360" cy="10336541"/>
          </a:xfrm>
          <a:prstGeom prst="rect">
            <a:avLst/>
          </a:prstGeom>
        </p:spPr>
      </p:pic>
      <p:sp>
        <p:nvSpPr>
          <p:cNvPr id="3" name="Who are we helping?">
            <a:extLst>
              <a:ext uri="{FF2B5EF4-FFF2-40B4-BE49-F238E27FC236}">
                <a16:creationId xmlns:a16="http://schemas.microsoft.com/office/drawing/2014/main" id="{4FFB8B6D-69AF-9C27-F106-D0826DB55ECE}"/>
              </a:ext>
            </a:extLst>
          </p:cNvPr>
          <p:cNvSpPr txBox="1"/>
          <p:nvPr/>
        </p:nvSpPr>
        <p:spPr>
          <a:xfrm>
            <a:off x="1603155" y="2937743"/>
            <a:ext cx="10699596" cy="184480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spAutoFit/>
          </a:bodyPr>
          <a:lstStyle>
            <a:lvl1pPr algn="l">
              <a:lnSpc>
                <a:spcPct val="90000"/>
              </a:lnSpc>
              <a:defRPr sz="8000" b="1">
                <a:solidFill>
                  <a:srgbClr val="00D1B2"/>
                </a:solidFill>
                <a:latin typeface="Avenir Next Regular"/>
                <a:ea typeface="Avenir Next Regular"/>
                <a:cs typeface="Avenir Next Regular"/>
                <a:sym typeface="Avenir Next Regular"/>
              </a:defRPr>
            </a:lvl1pPr>
          </a:lstStyle>
          <a:p>
            <a:pPr>
              <a:lnSpc>
                <a:spcPts val="7000"/>
              </a:lnSpc>
            </a:pPr>
            <a:r>
              <a:rPr lang="en-CA" sz="5400" dirty="0">
                <a:solidFill>
                  <a:srgbClr val="0085DC"/>
                </a:solidFill>
                <a:latin typeface="Avenir Next LT Pro Demi" panose="020B0504020202020204" pitchFamily="34" charset="77"/>
              </a:rPr>
              <a:t>Member Voices: The Effect of Torchlight On Their Lives</a:t>
            </a:r>
          </a:p>
        </p:txBody>
      </p:sp>
    </p:spTree>
    <p:extLst>
      <p:ext uri="{BB962C8B-B14F-4D97-AF65-F5344CB8AC3E}">
        <p14:creationId xmlns:p14="http://schemas.microsoft.com/office/powerpoint/2010/main" val="2099436639"/>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E2B65"/>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2CF2947-019C-017F-A2A6-8B79B1A9A220}"/>
              </a:ext>
            </a:extLst>
          </p:cNvPr>
          <p:cNvPicPr>
            <a:picLocks noChangeAspect="1"/>
          </p:cNvPicPr>
          <p:nvPr/>
        </p:nvPicPr>
        <p:blipFill>
          <a:blip r:embed="rId3">
            <a:alphaModFix amt="70000"/>
            <a:extLst>
              <a:ext uri="{28A0092B-C50C-407E-A947-70E740481C1C}">
                <a14:useLocalDpi xmlns:a14="http://schemas.microsoft.com/office/drawing/2010/main" val="0"/>
              </a:ext>
            </a:extLst>
          </a:blip>
          <a:srcRect l="12386" r="4603"/>
          <a:stretch/>
        </p:blipFill>
        <p:spPr>
          <a:xfrm>
            <a:off x="0" y="0"/>
            <a:ext cx="24384000" cy="13830607"/>
          </a:xfrm>
          <a:prstGeom prst="rect">
            <a:avLst/>
          </a:prstGeom>
        </p:spPr>
      </p:pic>
      <p:sp>
        <p:nvSpPr>
          <p:cNvPr id="386" name="Rounded Rectangle"/>
          <p:cNvSpPr/>
          <p:nvPr/>
        </p:nvSpPr>
        <p:spPr>
          <a:xfrm>
            <a:off x="1541727" y="6134588"/>
            <a:ext cx="2290646" cy="1802172"/>
          </a:xfrm>
          <a:prstGeom prst="roundRect">
            <a:avLst>
              <a:gd name="adj" fmla="val 22409"/>
            </a:avLst>
          </a:prstGeom>
          <a:solidFill>
            <a:srgbClr val="00D1B2"/>
          </a:solidFill>
          <a:ln w="12700">
            <a:miter lim="400000"/>
          </a:ln>
          <a:effectLst>
            <a:outerShdw blurRad="215900" dist="123832" dir="3864375" rotWithShape="0">
              <a:srgbClr val="000000">
                <a:alpha val="20197"/>
              </a:srgbClr>
            </a:outerShdw>
          </a:effectLst>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latin typeface="Avenir Next"/>
            </a:endParaRPr>
          </a:p>
        </p:txBody>
      </p:sp>
      <p:sp>
        <p:nvSpPr>
          <p:cNvPr id="389" name="Rounded Rectangle"/>
          <p:cNvSpPr/>
          <p:nvPr/>
        </p:nvSpPr>
        <p:spPr>
          <a:xfrm>
            <a:off x="1541727" y="8448318"/>
            <a:ext cx="2290646" cy="1802172"/>
          </a:xfrm>
          <a:prstGeom prst="roundRect">
            <a:avLst>
              <a:gd name="adj" fmla="val 22409"/>
            </a:avLst>
          </a:prstGeom>
          <a:solidFill>
            <a:srgbClr val="00D1B2"/>
          </a:solidFill>
          <a:ln w="12700">
            <a:miter lim="400000"/>
          </a:ln>
          <a:effectLst>
            <a:outerShdw blurRad="215900" dist="123832" dir="3864375" rotWithShape="0">
              <a:srgbClr val="000000">
                <a:alpha val="20197"/>
              </a:srgbClr>
            </a:outerShdw>
          </a:effectLst>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latin typeface="Avenir Next"/>
            </a:endParaRPr>
          </a:p>
        </p:txBody>
      </p:sp>
      <p:sp>
        <p:nvSpPr>
          <p:cNvPr id="392" name="Rounded Rectangle"/>
          <p:cNvSpPr/>
          <p:nvPr/>
        </p:nvSpPr>
        <p:spPr>
          <a:xfrm>
            <a:off x="1541727" y="10762049"/>
            <a:ext cx="2290646" cy="1802172"/>
          </a:xfrm>
          <a:prstGeom prst="roundRect">
            <a:avLst>
              <a:gd name="adj" fmla="val 22409"/>
            </a:avLst>
          </a:prstGeom>
          <a:solidFill>
            <a:srgbClr val="00D1B2"/>
          </a:solidFill>
          <a:ln w="12700">
            <a:miter lim="400000"/>
          </a:ln>
          <a:effectLst>
            <a:outerShdw blurRad="215900" dist="123832" dir="3864375" rotWithShape="0">
              <a:srgbClr val="000000">
                <a:alpha val="20197"/>
              </a:srgbClr>
            </a:outerShdw>
          </a:effectLst>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latin typeface="Avenir Next"/>
            </a:endParaRPr>
          </a:p>
        </p:txBody>
      </p:sp>
      <p:pic>
        <p:nvPicPr>
          <p:cNvPr id="396" name="39.png" descr="39.png"/>
          <p:cNvPicPr>
            <a:picLocks noChangeAspect="1"/>
          </p:cNvPicPr>
          <p:nvPr/>
        </p:nvPicPr>
        <p:blipFill>
          <a:blip r:embed="rId4"/>
          <a:stretch>
            <a:fillRect/>
          </a:stretch>
        </p:blipFill>
        <p:spPr>
          <a:xfrm>
            <a:off x="2015338" y="6363962"/>
            <a:ext cx="1343414" cy="1343414"/>
          </a:xfrm>
          <a:prstGeom prst="rect">
            <a:avLst/>
          </a:prstGeom>
          <a:ln w="12700">
            <a:miter lim="400000"/>
          </a:ln>
        </p:spPr>
      </p:pic>
      <p:pic>
        <p:nvPicPr>
          <p:cNvPr id="397" name="40.png" descr="40.png"/>
          <p:cNvPicPr>
            <a:picLocks noChangeAspect="1"/>
          </p:cNvPicPr>
          <p:nvPr/>
        </p:nvPicPr>
        <p:blipFill>
          <a:blip r:embed="rId5"/>
          <a:stretch>
            <a:fillRect/>
          </a:stretch>
        </p:blipFill>
        <p:spPr>
          <a:xfrm>
            <a:off x="2015338" y="8696992"/>
            <a:ext cx="1343414" cy="1343413"/>
          </a:xfrm>
          <a:prstGeom prst="rect">
            <a:avLst/>
          </a:prstGeom>
          <a:ln w="12700">
            <a:miter lim="400000"/>
          </a:ln>
        </p:spPr>
      </p:pic>
      <p:pic>
        <p:nvPicPr>
          <p:cNvPr id="398" name="42.png" descr="42.png"/>
          <p:cNvPicPr>
            <a:picLocks noChangeAspect="1"/>
          </p:cNvPicPr>
          <p:nvPr/>
        </p:nvPicPr>
        <p:blipFill>
          <a:blip r:embed="rId6"/>
          <a:stretch>
            <a:fillRect/>
          </a:stretch>
        </p:blipFill>
        <p:spPr>
          <a:xfrm>
            <a:off x="2083006" y="11167853"/>
            <a:ext cx="1208079" cy="1208080"/>
          </a:xfrm>
          <a:prstGeom prst="rect">
            <a:avLst/>
          </a:prstGeom>
          <a:ln w="12700">
            <a:miter lim="400000"/>
          </a:ln>
        </p:spPr>
      </p:pic>
      <p:sp>
        <p:nvSpPr>
          <p:cNvPr id="383" name="Why LifeSpeak?"/>
          <p:cNvSpPr txBox="1"/>
          <p:nvPr/>
        </p:nvSpPr>
        <p:spPr>
          <a:xfrm>
            <a:off x="1512854" y="1397735"/>
            <a:ext cx="16848083" cy="93358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chor="t">
            <a:spAutoFit/>
          </a:bodyPr>
          <a:lstStyle>
            <a:lvl1pPr algn="l">
              <a:defRPr sz="8000">
                <a:solidFill>
                  <a:srgbClr val="00D1B2"/>
                </a:solidFill>
                <a:latin typeface="Balto-Bold"/>
                <a:ea typeface="Balto-Bold"/>
                <a:cs typeface="Balto-Bold"/>
                <a:sym typeface="Balto-Bold"/>
              </a:defRPr>
            </a:lvl1pPr>
          </a:lstStyle>
          <a:p>
            <a:r>
              <a:rPr lang="en-CA" sz="5400" b="1" dirty="0">
                <a:latin typeface="Avenir Next LT Pro Demi" panose="020B0504020202020204" pitchFamily="34" charset="77"/>
                <a:sym typeface="Avenir Next Regular"/>
              </a:rPr>
              <a:t>Impact at Work and Beyond</a:t>
            </a:r>
          </a:p>
        </p:txBody>
      </p:sp>
      <p:sp>
        <p:nvSpPr>
          <p:cNvPr id="385" name="After 20+ years in wellbeing, we’ve bridged the gap between costly clinical solutions, single-focus…"/>
          <p:cNvSpPr txBox="1"/>
          <p:nvPr/>
        </p:nvSpPr>
        <p:spPr>
          <a:xfrm>
            <a:off x="1541727" y="3261920"/>
            <a:ext cx="13637313" cy="194925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nchor="t">
            <a:spAutoFit/>
          </a:bodyPr>
          <a:lstStyle/>
          <a:p>
            <a:pPr algn="l"/>
            <a:r>
              <a:rPr lang="en-CA" sz="3000" dirty="0">
                <a:solidFill>
                  <a:srgbClr val="FFFFFF"/>
                </a:solidFill>
                <a:latin typeface="Avenir Next LT Pro" panose="020B0504020202020204" pitchFamily="34" charset="77"/>
                <a:sym typeface="Avenir Next Regular"/>
              </a:rPr>
              <a:t>Prioritizing member wellness isn’t just the right choice—it’s a strategic investment that delivers measurable results. </a:t>
            </a:r>
            <a:endParaRPr lang="en-US" sz="3000" dirty="0">
              <a:solidFill>
                <a:srgbClr val="FFFFFF"/>
              </a:solidFill>
              <a:latin typeface="Avenir Next LT Pro" panose="020B0504020202020204" pitchFamily="34" charset="77"/>
              <a:sym typeface="Avenir Next Regular"/>
            </a:endParaRPr>
          </a:p>
          <a:p>
            <a:pPr algn="l"/>
            <a:endParaRPr lang="en-CA" sz="3000" dirty="0">
              <a:solidFill>
                <a:srgbClr val="FFFFFF"/>
              </a:solidFill>
              <a:latin typeface="Avenir Next LT Pro" panose="020B0504020202020204" pitchFamily="34" charset="77"/>
              <a:sym typeface="Avenir Next Regular"/>
            </a:endParaRPr>
          </a:p>
          <a:p>
            <a:pPr algn="l"/>
            <a:r>
              <a:rPr lang="en-CA" sz="3000" dirty="0">
                <a:solidFill>
                  <a:srgbClr val="FFFFFF"/>
                </a:solidFill>
                <a:latin typeface="Avenir Next LT Pro" panose="020B0504020202020204" pitchFamily="34" charset="77"/>
                <a:sym typeface="Avenir Next Regular"/>
              </a:rPr>
              <a:t>When members thrive, their organizations succeed.</a:t>
            </a:r>
          </a:p>
        </p:txBody>
      </p:sp>
      <p:sp>
        <p:nvSpPr>
          <p:cNvPr id="388" name="Addresses mental and physical wellbeing in one seamless journey"/>
          <p:cNvSpPr txBox="1"/>
          <p:nvPr/>
        </p:nvSpPr>
        <p:spPr>
          <a:xfrm>
            <a:off x="4286013" y="6489871"/>
            <a:ext cx="6544547" cy="96436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spAutoFit/>
          </a:bodyPr>
          <a:lstStyle>
            <a:lvl1pPr algn="l">
              <a:defRPr sz="2200">
                <a:solidFill>
                  <a:srgbClr val="FFFFFF"/>
                </a:solidFill>
                <a:latin typeface="Avenir Next Regular"/>
                <a:ea typeface="Avenir Next Regular"/>
                <a:cs typeface="Avenir Next Regular"/>
                <a:sym typeface="Avenir Next Regular"/>
              </a:defRPr>
            </a:lvl1pPr>
          </a:lstStyle>
          <a:p>
            <a:r>
              <a:rPr lang="en-CA" sz="2800">
                <a:latin typeface="Avenir Next LT Pro" panose="020B0504020202020204" pitchFamily="34" charset="77"/>
              </a:rPr>
              <a:t>Improved wellbeing leads to a healthier, happier workforce</a:t>
            </a:r>
          </a:p>
        </p:txBody>
      </p:sp>
      <p:sp>
        <p:nvSpPr>
          <p:cNvPr id="391" name="AI-driven tools evolve with individual needs and goals"/>
          <p:cNvSpPr txBox="1"/>
          <p:nvPr/>
        </p:nvSpPr>
        <p:spPr>
          <a:xfrm>
            <a:off x="4286013" y="8917604"/>
            <a:ext cx="6090907" cy="87203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spAutoFit/>
          </a:bodyPr>
          <a:lstStyle>
            <a:lvl1pPr algn="l">
              <a:defRPr sz="2200">
                <a:solidFill>
                  <a:srgbClr val="FFFFFF"/>
                </a:solidFill>
                <a:latin typeface="Avenir Next Regular"/>
                <a:ea typeface="Avenir Next Regular"/>
                <a:cs typeface="Avenir Next Regular"/>
                <a:sym typeface="Avenir Next Regular"/>
              </a:defRPr>
            </a:lvl1pPr>
          </a:lstStyle>
          <a:p>
            <a:pPr>
              <a:lnSpc>
                <a:spcPts val="3000"/>
              </a:lnSpc>
            </a:pPr>
            <a:r>
              <a:rPr lang="en-CA" sz="2800">
                <a:latin typeface="Avenir Next LT Pro" panose="020B0504020202020204" pitchFamily="34" charset="77"/>
              </a:rPr>
              <a:t>Stronger work-life balance means more engaged employees</a:t>
            </a:r>
          </a:p>
        </p:txBody>
      </p:sp>
      <p:sp>
        <p:nvSpPr>
          <p:cNvPr id="394" name="Choose from self-guided and AI- tailored pathways"/>
          <p:cNvSpPr txBox="1"/>
          <p:nvPr/>
        </p:nvSpPr>
        <p:spPr>
          <a:xfrm>
            <a:off x="4286013" y="11282884"/>
            <a:ext cx="6544547" cy="87203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spAutoFit/>
          </a:bodyPr>
          <a:lstStyle>
            <a:lvl1pPr algn="l">
              <a:defRPr sz="2200">
                <a:solidFill>
                  <a:srgbClr val="FFFFFF"/>
                </a:solidFill>
                <a:latin typeface="Avenir Next Regular"/>
                <a:ea typeface="Avenir Next Regular"/>
                <a:cs typeface="Avenir Next Regular"/>
                <a:sym typeface="Avenir Next Regular"/>
              </a:defRPr>
            </a:lvl1pPr>
          </a:lstStyle>
          <a:p>
            <a:pPr>
              <a:lnSpc>
                <a:spcPts val="3000"/>
              </a:lnSpc>
            </a:pPr>
            <a:r>
              <a:rPr lang="en-CA" sz="2800">
                <a:latin typeface="Avenir Next LT Pro" panose="020B0504020202020204" pitchFamily="34" charset="77"/>
              </a:rPr>
              <a:t>Better retention and productivity deliver real value to organizations</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mountain range with clouds in the sky&#10;&#10;AI-generated content may be incorrect.">
            <a:extLst>
              <a:ext uri="{FF2B5EF4-FFF2-40B4-BE49-F238E27FC236}">
                <a16:creationId xmlns:a16="http://schemas.microsoft.com/office/drawing/2014/main" id="{249BA8FC-1EC4-8342-4533-79B712A94262}"/>
              </a:ext>
            </a:extLst>
          </p:cNvPr>
          <p:cNvPicPr>
            <a:picLocks noChangeAspect="1"/>
          </p:cNvPicPr>
          <p:nvPr/>
        </p:nvPicPr>
        <p:blipFill>
          <a:blip r:embed="rId2">
            <a:extLst>
              <a:ext uri="{28A0092B-C50C-407E-A947-70E740481C1C}">
                <a14:useLocalDpi xmlns:a14="http://schemas.microsoft.com/office/drawing/2010/main" val="0"/>
              </a:ext>
            </a:extLst>
          </a:blip>
          <a:srcRect t="155" b="15707"/>
          <a:stretch/>
        </p:blipFill>
        <p:spPr>
          <a:xfrm>
            <a:off x="-76202" y="0"/>
            <a:ext cx="24594940" cy="13741400"/>
          </a:xfrm>
          <a:prstGeom prst="rect">
            <a:avLst/>
          </a:prstGeom>
        </p:spPr>
      </p:pic>
      <p:sp>
        <p:nvSpPr>
          <p:cNvPr id="1113" name="From where we stand, the future looks well."/>
          <p:cNvSpPr txBox="1"/>
          <p:nvPr/>
        </p:nvSpPr>
        <p:spPr>
          <a:xfrm>
            <a:off x="16407542" y="1857268"/>
            <a:ext cx="6325664" cy="497840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chor="t">
            <a:spAutoFit/>
          </a:bodyPr>
          <a:lstStyle>
            <a:lvl1pPr algn="l">
              <a:defRPr sz="8000">
                <a:solidFill>
                  <a:srgbClr val="111F53"/>
                </a:solidFill>
                <a:latin typeface="Balto-Bold"/>
                <a:ea typeface="Balto-Bold"/>
                <a:cs typeface="Balto-Bold"/>
                <a:sym typeface="Balto-Bold"/>
              </a:defRPr>
            </a:lvl1pPr>
          </a:lstStyle>
          <a:p>
            <a:r>
              <a:rPr>
                <a:latin typeface="Avenir Next LT Pro Demi"/>
              </a:rPr>
              <a:t>From where we stand, the future looks well.</a:t>
            </a:r>
            <a:endParaRPr lang="en-US">
              <a:latin typeface="Avenir Next LT Pro Demi"/>
            </a:endParaRPr>
          </a:p>
        </p:txBody>
      </p:sp>
      <p:sp>
        <p:nvSpPr>
          <p:cNvPr id="1114" name="Rounded Rectangle"/>
          <p:cNvSpPr/>
          <p:nvPr/>
        </p:nvSpPr>
        <p:spPr>
          <a:xfrm>
            <a:off x="16460350" y="7466430"/>
            <a:ext cx="3359090" cy="974288"/>
          </a:xfrm>
          <a:prstGeom prst="roundRect">
            <a:avLst>
              <a:gd name="adj" fmla="val 50000"/>
            </a:avLst>
          </a:prstGeom>
          <a:gradFill>
            <a:gsLst>
              <a:gs pos="0">
                <a:srgbClr val="FAD45F"/>
              </a:gs>
              <a:gs pos="100000">
                <a:srgbClr val="EDBD4C"/>
              </a:gs>
            </a:gsLst>
            <a:lin ang="5785304"/>
          </a:gradFill>
          <a:ln w="12700">
            <a:miter lim="400000"/>
          </a:ln>
          <a:effectLst>
            <a:outerShdw blurRad="165100" dist="66834" dir="3864375" rotWithShape="0">
              <a:srgbClr val="A8A7A8">
                <a:alpha val="50242"/>
              </a:srgbClr>
            </a:outerShdw>
          </a:effectLst>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115" name="lifespeak.com"/>
          <p:cNvSpPr txBox="1"/>
          <p:nvPr/>
        </p:nvSpPr>
        <p:spPr>
          <a:xfrm>
            <a:off x="16827704" y="7711967"/>
            <a:ext cx="2898974" cy="51809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spAutoFit/>
          </a:bodyPr>
          <a:lstStyle>
            <a:lvl1pPr algn="l">
              <a:lnSpc>
                <a:spcPct val="90000"/>
              </a:lnSpc>
              <a:defRPr sz="3000">
                <a:solidFill>
                  <a:srgbClr val="111F53"/>
                </a:solidFill>
                <a:latin typeface="Avenir Next Demi Bold"/>
                <a:ea typeface="Avenir Next Demi Bold"/>
                <a:cs typeface="Avenir Next Demi Bold"/>
                <a:sym typeface="Avenir Next Demi Bold"/>
              </a:defRPr>
            </a:lvl1pPr>
          </a:lstStyle>
          <a:p>
            <a:r>
              <a:rPr b="1" err="1">
                <a:latin typeface="Avenir Next LT Pro Demi" panose="020B0504020202020204" pitchFamily="34" charset="77"/>
              </a:rPr>
              <a:t>lifespeak.com</a:t>
            </a:r>
            <a:endParaRPr b="1">
              <a:latin typeface="Avenir Next LT Pro Demi" panose="020B0504020202020204" pitchFamily="34" charset="77"/>
            </a:endParaRPr>
          </a:p>
        </p:txBody>
      </p:sp>
      <p:pic>
        <p:nvPicPr>
          <p:cNvPr id="3" name="LifeSpeak-Inc-Navy.png" descr="LifeSpeak-Inc-Navy.png">
            <a:extLst>
              <a:ext uri="{FF2B5EF4-FFF2-40B4-BE49-F238E27FC236}">
                <a16:creationId xmlns:a16="http://schemas.microsoft.com/office/drawing/2014/main" id="{D45E89C0-1B7C-BF4B-3608-B71D4A01E4C7}"/>
              </a:ext>
            </a:extLst>
          </p:cNvPr>
          <p:cNvPicPr>
            <a:picLocks noChangeAspect="1"/>
          </p:cNvPicPr>
          <p:nvPr/>
        </p:nvPicPr>
        <p:blipFill>
          <a:blip r:embed="rId3"/>
          <a:stretch>
            <a:fillRect/>
          </a:stretch>
        </p:blipFill>
        <p:spPr>
          <a:xfrm>
            <a:off x="16612026" y="10625945"/>
            <a:ext cx="5207482" cy="857967"/>
          </a:xfrm>
          <a:prstGeom prst="rect">
            <a:avLst/>
          </a:prstGeom>
          <a:ln w="12700">
            <a:miter lim="400000"/>
          </a:ln>
        </p:spPr>
      </p:pic>
      <p:pic>
        <p:nvPicPr>
          <p:cNvPr id="10" name="Picture 9" descr="A white diamond shaped object on a black background&#10;&#10;AI-generated content may be incorrect.">
            <a:extLst>
              <a:ext uri="{FF2B5EF4-FFF2-40B4-BE49-F238E27FC236}">
                <a16:creationId xmlns:a16="http://schemas.microsoft.com/office/drawing/2014/main" id="{93E462B4-8F5B-962F-541C-35C183F6404E}"/>
              </a:ext>
            </a:extLst>
          </p:cNvPr>
          <p:cNvPicPr>
            <a:picLocks noChangeAspect="1"/>
          </p:cNvPicPr>
          <p:nvPr/>
        </p:nvPicPr>
        <p:blipFill>
          <a:blip r:embed="rId4">
            <a:alphaModFix amt="50000"/>
            <a:extLst>
              <a:ext uri="{28A0092B-C50C-407E-A947-70E740481C1C}">
                <a14:useLocalDpi xmlns:a14="http://schemas.microsoft.com/office/drawing/2010/main" val="0"/>
              </a:ext>
            </a:extLst>
          </a:blip>
          <a:stretch>
            <a:fillRect/>
          </a:stretch>
        </p:blipFill>
        <p:spPr>
          <a:xfrm>
            <a:off x="-76202" y="0"/>
            <a:ext cx="12747423" cy="12747423"/>
          </a:xfrm>
          <a:prstGeom prst="rect">
            <a:avLst/>
          </a:prstGeom>
        </p:spPr>
      </p:pic>
      <p:pic>
        <p:nvPicPr>
          <p:cNvPr id="2" name="Picture 1">
            <a:extLst>
              <a:ext uri="{FF2B5EF4-FFF2-40B4-BE49-F238E27FC236}">
                <a16:creationId xmlns:a16="http://schemas.microsoft.com/office/drawing/2014/main" id="{976C7AA1-2CB4-B881-90A9-4E7B93CA1466}"/>
              </a:ext>
            </a:extLst>
          </p:cNvPr>
          <p:cNvPicPr>
            <a:picLocks noChangeAspect="1"/>
          </p:cNvPicPr>
          <p:nvPr/>
        </p:nvPicPr>
        <p:blipFill>
          <a:blip r:embed="rId5">
            <a:extLst>
              <a:ext uri="{28A0092B-C50C-407E-A947-70E740481C1C}">
                <a14:useLocalDpi xmlns:a14="http://schemas.microsoft.com/office/drawing/2010/main" val="0"/>
              </a:ext>
            </a:extLst>
          </a:blip>
          <a:srcRect t="659" b="10683"/>
          <a:stretch/>
        </p:blipFill>
        <p:spPr>
          <a:xfrm>
            <a:off x="1527342" y="3048000"/>
            <a:ext cx="8037384" cy="10688782"/>
          </a:xfrm>
          <a:prstGeom prst="rect">
            <a:avLst/>
          </a:prstGeom>
        </p:spPr>
      </p:pic>
    </p:spTree>
  </p:cSld>
  <p:clrMapOvr>
    <a:masterClrMapping/>
  </p:clrMapOvr>
  <p:transition spd="med"/>
</p:sld>
</file>

<file path=ppt/theme/theme1.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24D667BF69384E9AF378DF0344A843" ma:contentTypeVersion="22" ma:contentTypeDescription="Create a new document." ma:contentTypeScope="" ma:versionID="624edc8336f4a3c19f95bcb43a215909">
  <xsd:schema xmlns:xsd="http://www.w3.org/2001/XMLSchema" xmlns:xs="http://www.w3.org/2001/XMLSchema" xmlns:p="http://schemas.microsoft.com/office/2006/metadata/properties" xmlns:ns1="http://schemas.microsoft.com/sharepoint/v3" xmlns:ns2="56590ad3-9c91-4b45-a023-9d56e7259124" xmlns:ns3="e630b573-bf5a-46f0-8617-d672a07900f4" targetNamespace="http://schemas.microsoft.com/office/2006/metadata/properties" ma:root="true" ma:fieldsID="038308d82d3de023ce78996144e053c3" ns1:_="" ns2:_="" ns3:_="">
    <xsd:import namespace="http://schemas.microsoft.com/sharepoint/v3"/>
    <xsd:import namespace="56590ad3-9c91-4b45-a023-9d56e7259124"/>
    <xsd:import namespace="e630b573-bf5a-46f0-8617-d672a07900f4"/>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Location" minOccurs="0"/>
                <xsd:element ref="ns1:_ip_UnifiedCompliancePolicyProperties" minOccurs="0"/>
                <xsd:element ref="ns1:_ip_UnifiedCompliancePolicyUIAction" minOccurs="0"/>
                <xsd:element ref="ns3:MediaServiceObjectDetectorVersions" minOccurs="0"/>
                <xsd:element ref="ns3:MediaServiceSearchProperties" minOccurs="0"/>
                <xsd:element ref="ns3:Owner" minOccurs="0"/>
                <xsd:element ref="ns3:Statu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xsd:simpleType>
        <xsd:restriction base="dms:Note"/>
      </xsd:simpleType>
    </xsd:element>
    <xsd:element name="_ip_UnifiedCompliancePolicyUIAction" ma:index="2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6590ad3-9c91-4b45-a023-9d56e725912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1ab2e945-9370-4434-b10e-5aad321f5e86}" ma:internalName="TaxCatchAll" ma:showField="CatchAllData" ma:web="56590ad3-9c91-4b45-a023-9d56e7259124">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630b573-bf5a-46f0-8617-d672a07900f4"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b34768de-7aad-49e4-b662-f8ca1ad3c1d6"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Owner" ma:index="25" nillable="true" ma:displayName="Owner" ma:format="Dropdown" ma:list="UserInfo" ma:SharePointGroup="0"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atus" ma:index="26" nillable="true" ma:displayName="Status" ma:default="Open" ma:format="Dropdown" ma:internalName="Status">
      <xsd:simpleType>
        <xsd:union memberTypes="dms:Text">
          <xsd:simpleType>
            <xsd:restriction base="dms:Choice">
              <xsd:enumeration value="Open"/>
              <xsd:enumeration value="In-Progress"/>
              <xsd:enumeration value="Complete"/>
            </xsd:restriction>
          </xsd:simpleType>
        </xsd:union>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tatus xmlns="e630b573-bf5a-46f0-8617-d672a07900f4">Open</Status>
    <_ip_UnifiedCompliancePolicyUIAction xmlns="http://schemas.microsoft.com/sharepoint/v3" xsi:nil="true"/>
    <lcf76f155ced4ddcb4097134ff3c332f xmlns="e630b573-bf5a-46f0-8617-d672a07900f4">
      <Terms xmlns="http://schemas.microsoft.com/office/infopath/2007/PartnerControls"/>
    </lcf76f155ced4ddcb4097134ff3c332f>
    <Owner xmlns="e630b573-bf5a-46f0-8617-d672a07900f4">
      <UserInfo>
        <DisplayName/>
        <AccountId xsi:nil="true"/>
        <AccountType/>
      </UserInfo>
    </Owner>
    <_ip_UnifiedCompliancePolicyProperties xmlns="http://schemas.microsoft.com/sharepoint/v3" xsi:nil="true"/>
    <TaxCatchAll xmlns="56590ad3-9c91-4b45-a023-9d56e7259124"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5B5223A-3D91-44DB-A36A-CCBE2F6E4F62}">
  <ds:schemaRefs>
    <ds:schemaRef ds:uri="56590ad3-9c91-4b45-a023-9d56e7259124"/>
    <ds:schemaRef ds:uri="e630b573-bf5a-46f0-8617-d672a07900f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B0A219B-8B32-4A57-8D4F-B74ECE34173D}">
  <ds:schemaRefs>
    <ds:schemaRef ds:uri="56590ad3-9c91-4b45-a023-9d56e7259124"/>
    <ds:schemaRef ds:uri="e630b573-bf5a-46f0-8617-d672a07900f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17936C46-7D61-4644-93F0-CC03E3E0D89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86</TotalTime>
  <Words>2445</Words>
  <Application>Microsoft Office PowerPoint</Application>
  <PresentationFormat>Custom</PresentationFormat>
  <Paragraphs>197</Paragraphs>
  <Slides>9</Slides>
  <Notes>7</Notes>
  <HiddenSlides>0</HiddenSlides>
  <MMClips>0</MMClip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21_BasicWhite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Nitasha Jain</cp:lastModifiedBy>
  <cp:revision>9</cp:revision>
  <dcterms:modified xsi:type="dcterms:W3CDTF">2025-06-11T03:56:53Z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0x010100AA24D667BF69384E9AF378DF0344A843</vt:lpwstr>
  </property>
  <property fmtid="{D5CDD505-2E9C-101B-9397-08002B2CF9AE}" pid="3" name="MediaServiceImageTags">
    <vt:lpwstr/>
  </property>
</Properties>
</file>