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0"/>
  </p:notesMasterIdLst>
  <p:sldIdLst>
    <p:sldId id="256" r:id="rId5"/>
    <p:sldId id="295" r:id="rId6"/>
    <p:sldId id="2053842334" r:id="rId7"/>
    <p:sldId id="2053842338" r:id="rId8"/>
    <p:sldId id="2053842337"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74ABD14-223D-156D-9AD5-1FDE67A15136}" name="Emily De Oliveira" initials="ED" userId="S::EmilyDeOliveira@lifespeak.com::79aab9d4-6103-417f-a1b8-2940e5137e12" providerId="AD"/>
  <p188:author id="{AF7C9129-4761-5AB5-E63D-94D2B64403D6}" name="Valeria Adrianzen" initials="VA" userId="S::valeriaadrianzen@lifespeak.com::5222dacb-b167-4f65-860f-73422d93ed89"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210E644-4CF3-6FEB-E94C-075DDB826235}" v="6" dt="2025-04-02T16:30:08.24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6"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5" Type="http://schemas.microsoft.com/office/2015/10/relationships/revisionInfo" Target="revisionInfo.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25AE8F-D60C-4530-AA74-1672FBE3A411}" type="datetimeFigureOut">
              <a:rPr lang="en-US" smtClean="0"/>
              <a:t>6/17/2025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32B6C5-A2F4-4C07-B453-193CE0C7C559}" type="slidenum">
              <a:rPr lang="en-US" smtClean="0"/>
              <a:t>‹#›</a:t>
            </a:fld>
            <a:endParaRPr lang="en-US"/>
          </a:p>
        </p:txBody>
      </p:sp>
    </p:spTree>
    <p:extLst>
      <p:ext uri="{BB962C8B-B14F-4D97-AF65-F5344CB8AC3E}">
        <p14:creationId xmlns:p14="http://schemas.microsoft.com/office/powerpoint/2010/main" val="18450068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solidFill>
                  <a:srgbClr val="111F53"/>
                </a:solidFill>
              </a:rPr>
              <a:t>We are happy to present our new partnership with Eyesafe Blue Light Glasses, a leader in blue light solutions. With screen time at an all-time high, digital eye strain, sleep disruption, and long-term vision concerns are on the rise. Our expert-backed video series break down key eye health topics, debunk myths, and share practical tips to protect your vision and reduce eye strain. Whether for yourself or your family, our content offers insights to help you see clearly—now and in the future.</a:t>
            </a:r>
          </a:p>
          <a:p>
            <a:r>
              <a:rPr lang="en-US">
                <a:solidFill>
                  <a:srgbClr val="111F53"/>
                </a:solidFill>
              </a:rPr>
              <a:t>  </a:t>
            </a:r>
          </a:p>
          <a:p>
            <a:r>
              <a:rPr lang="en-US">
                <a:solidFill>
                  <a:srgbClr val="111F53"/>
                </a:solidFill>
              </a:rPr>
              <a:t>As a part of our partnership. Members have access to a $25 voucher to use towards Eyesafe® Blue Light Glasses, only valid in the US.</a:t>
            </a:r>
          </a:p>
        </p:txBody>
      </p:sp>
      <p:sp>
        <p:nvSpPr>
          <p:cNvPr id="4" name="Slide Number Placeholder 3"/>
          <p:cNvSpPr>
            <a:spLocks noGrp="1"/>
          </p:cNvSpPr>
          <p:nvPr>
            <p:ph type="sldNum" sz="quarter" idx="5"/>
          </p:nvPr>
        </p:nvSpPr>
        <p:spPr/>
        <p:txBody>
          <a:bodyPr/>
          <a:lstStyle/>
          <a:p>
            <a:fld id="{8B7092FB-BD56-4546-B9C2-A4EE02296165}" type="slidenum">
              <a:rPr lang="en-US" smtClean="0"/>
              <a:t>2</a:t>
            </a:fld>
            <a:endParaRPr lang="en-US"/>
          </a:p>
        </p:txBody>
      </p:sp>
    </p:spTree>
    <p:extLst>
      <p:ext uri="{BB962C8B-B14F-4D97-AF65-F5344CB8AC3E}">
        <p14:creationId xmlns:p14="http://schemas.microsoft.com/office/powerpoint/2010/main" val="22403510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209D1C-B5B1-9FCA-819E-372AFA02CBC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AFB133C-19BE-B161-D27A-8ADFE50BA54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0BAF43E-AAEC-F441-F585-3DFC709005DD}"/>
              </a:ext>
            </a:extLst>
          </p:cNvPr>
          <p:cNvSpPr>
            <a:spLocks noGrp="1"/>
          </p:cNvSpPr>
          <p:nvPr>
            <p:ph type="body" idx="1"/>
          </p:nvPr>
        </p:nvSpPr>
        <p:spPr/>
        <p:txBody>
          <a:bodyPr/>
          <a:lstStyle/>
          <a:p>
            <a:r>
              <a:rPr lang="en-US"/>
              <a:t>Many of us spend </a:t>
            </a:r>
            <a:r>
              <a:rPr lang="en-US" b="1"/>
              <a:t>hours on digital devices</a:t>
            </a:r>
            <a:r>
              <a:rPr lang="en-US"/>
              <a:t>, which can strain our eyes and affect our overall wellbeing. Our two new video series are focused on adults and children.</a:t>
            </a:r>
          </a:p>
          <a:p>
            <a:pPr marL="171450" indent="-171450">
              <a:buFont typeface="Calibri"/>
              <a:buChar char="-"/>
            </a:pPr>
            <a:r>
              <a:rPr lang="en-US">
                <a:latin typeface="Aptos"/>
              </a:rPr>
              <a:t>Blue Light &amp; Eye Health for </a:t>
            </a:r>
            <a:r>
              <a:rPr lang="en-US" b="1">
                <a:latin typeface="Aptos"/>
              </a:rPr>
              <a:t>Adults</a:t>
            </a:r>
            <a:r>
              <a:rPr lang="en-US">
                <a:latin typeface="Aptos"/>
              </a:rPr>
              <a:t>:</a:t>
            </a:r>
            <a:r>
              <a:rPr lang="en-US"/>
              <a:t> This video discovers how blue light affects your vision and overall health. Recognize and reduce the symptoms of digital eye strain while exploring ways to protect your eyes against blue light with glasses and screen protectors. This program is perfect for anyone who spends time on a computer, tablet or phone.</a:t>
            </a:r>
            <a:endParaRPr lang="en-US">
              <a:latin typeface="Aptos"/>
            </a:endParaRPr>
          </a:p>
          <a:p>
            <a:pPr marL="171450" indent="-171450">
              <a:buFont typeface="Calibri"/>
              <a:buChar char="-"/>
            </a:pPr>
            <a:r>
              <a:rPr lang="en-US">
                <a:latin typeface="Aptos"/>
              </a:rPr>
              <a:t>Blue Light &amp; Eye Health for </a:t>
            </a:r>
            <a:r>
              <a:rPr lang="en-US" b="1">
                <a:latin typeface="Aptos"/>
              </a:rPr>
              <a:t>Kids</a:t>
            </a:r>
            <a:r>
              <a:rPr lang="en-US">
                <a:latin typeface="Aptos"/>
              </a:rPr>
              <a:t>: </a:t>
            </a:r>
            <a:r>
              <a:rPr lang="en-US"/>
              <a:t>This video provides essential knowledge on how blue light affects children's vision, sleep, and brain development. Since Kids today spend more time than ever on screens, this can impact their eye health and overall wellbeing. Understanding these effects is the first step in helping children develop healthier screen habits.</a:t>
            </a:r>
          </a:p>
          <a:p>
            <a:r>
              <a:rPr lang="en-US">
                <a:latin typeface="Century Gothic"/>
              </a:rPr>
              <a:t> </a:t>
            </a:r>
            <a:endParaRPr lang="en-US"/>
          </a:p>
        </p:txBody>
      </p:sp>
      <p:sp>
        <p:nvSpPr>
          <p:cNvPr id="4" name="Slide Number Placeholder 3">
            <a:extLst>
              <a:ext uri="{FF2B5EF4-FFF2-40B4-BE49-F238E27FC236}">
                <a16:creationId xmlns:a16="http://schemas.microsoft.com/office/drawing/2014/main" id="{AB4FAD01-A161-E4B8-C52A-EF8FA14F6672}"/>
              </a:ext>
            </a:extLst>
          </p:cNvPr>
          <p:cNvSpPr>
            <a:spLocks noGrp="1"/>
          </p:cNvSpPr>
          <p:nvPr>
            <p:ph type="sldNum" sz="quarter" idx="5"/>
          </p:nvPr>
        </p:nvSpPr>
        <p:spPr/>
        <p:txBody>
          <a:bodyPr/>
          <a:lstStyle/>
          <a:p>
            <a:fld id="{B0481647-A79F-9A4F-BF74-0DDC0D2704B9}" type="slidenum">
              <a:rPr lang="en-US" smtClean="0"/>
              <a:pPr/>
              <a:t>3</a:t>
            </a:fld>
            <a:endParaRPr lang="en-US"/>
          </a:p>
        </p:txBody>
      </p:sp>
    </p:spTree>
    <p:extLst>
      <p:ext uri="{BB962C8B-B14F-4D97-AF65-F5344CB8AC3E}">
        <p14:creationId xmlns:p14="http://schemas.microsoft.com/office/powerpoint/2010/main" val="18452253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78BC97-AFCB-2CAE-95C8-6FDCF89216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DF2D8E2-5A12-8156-0280-19ADA98F352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037E445-F01E-9B6E-4B1D-BCE75103AF4D}"/>
              </a:ext>
            </a:extLst>
          </p:cNvPr>
          <p:cNvSpPr>
            <a:spLocks noGrp="1"/>
          </p:cNvSpPr>
          <p:nvPr>
            <p:ph type="body" idx="1"/>
          </p:nvPr>
        </p:nvSpPr>
        <p:spPr/>
        <p:txBody>
          <a:bodyPr/>
          <a:lstStyle/>
          <a:p>
            <a:r>
              <a:rPr lang="en-US"/>
              <a:t>We are happy to present our new partnership with Eyesafe Eyewear, a leader in blue light solution. With screen time at an all-time high, digital eye strain, sleep disruption, and long-term vision concerns are on the rise. Our expert-backed video series break down key eye health topics, debunk myths, and share practical tips to protect your vision and reduce eye strain. Whether for yourself or your family, our content offers insights to help you see clearly—now and in the future.</a:t>
            </a:r>
          </a:p>
          <a:p>
            <a:r>
              <a:rPr lang="en-US"/>
              <a:t>  </a:t>
            </a:r>
          </a:p>
          <a:p>
            <a:r>
              <a:rPr lang="en-US"/>
              <a:t>As a part of our partnership. Members have access to a $25 voucher to use towards Eyesafe® Eyewear, only valid in the US. </a:t>
            </a:r>
          </a:p>
          <a:p>
            <a:endParaRPr lang="en-US"/>
          </a:p>
          <a:p>
            <a:r>
              <a:rPr lang="en-US"/>
              <a:t>Many of us spend </a:t>
            </a:r>
            <a:r>
              <a:rPr lang="en-US" b="1"/>
              <a:t>hours on digital devices</a:t>
            </a:r>
            <a:r>
              <a:rPr lang="en-US"/>
              <a:t>, which can strain our eyes and affect our overall wellbeing. Our two new video series are focused in adults and children.</a:t>
            </a:r>
          </a:p>
          <a:p>
            <a:pPr marL="171450" indent="-171450">
              <a:buFont typeface="Calibri,Sans-Serif"/>
              <a:buChar char="-"/>
            </a:pPr>
            <a:r>
              <a:rPr lang="en-US"/>
              <a:t>Blue Light &amp; Eye Health for </a:t>
            </a:r>
            <a:r>
              <a:rPr lang="en-US" b="1"/>
              <a:t>Adults</a:t>
            </a:r>
            <a:r>
              <a:rPr lang="en-US"/>
              <a:t>: This video discovers how blue light affects your vision and overall health. Recognize and reduce the symptoms of digital eye strain while exploring ways to protect your eyes against blue light with glasses and screen protectors. This program is perfect for anyone who spends time on a computer, tablet or phone.</a:t>
            </a:r>
          </a:p>
          <a:p>
            <a:pPr marL="171450" indent="-171450">
              <a:buFont typeface="Calibri,Sans-Serif"/>
              <a:buChar char="-"/>
            </a:pPr>
            <a:r>
              <a:rPr lang="en-US"/>
              <a:t>Blue Light &amp; Eye Health for </a:t>
            </a:r>
            <a:r>
              <a:rPr lang="en-US" b="1"/>
              <a:t>Kids</a:t>
            </a:r>
            <a:r>
              <a:rPr lang="en-US"/>
              <a:t>: This video provides essential knowledge on how blue light affects children's vision, sleep, and brain development. Since Kids today spend more time than ever on screens, this can impact their eye health and overall wellbeing. Understanding these effects is the first step in helping children develop healthier screen habits.</a:t>
            </a:r>
          </a:p>
        </p:txBody>
      </p:sp>
      <p:sp>
        <p:nvSpPr>
          <p:cNvPr id="4" name="Slide Number Placeholder 3">
            <a:extLst>
              <a:ext uri="{FF2B5EF4-FFF2-40B4-BE49-F238E27FC236}">
                <a16:creationId xmlns:a16="http://schemas.microsoft.com/office/drawing/2014/main" id="{C11F9ACD-FB5B-4567-FE71-09712CBAA388}"/>
              </a:ext>
            </a:extLst>
          </p:cNvPr>
          <p:cNvSpPr>
            <a:spLocks noGrp="1"/>
          </p:cNvSpPr>
          <p:nvPr>
            <p:ph type="sldNum" sz="quarter" idx="5"/>
          </p:nvPr>
        </p:nvSpPr>
        <p:spPr/>
        <p:txBody>
          <a:bodyPr/>
          <a:lstStyle/>
          <a:p>
            <a:fld id="{8B7092FB-BD56-4546-B9C2-A4EE02296165}" type="slidenum">
              <a:rPr lang="en-US" smtClean="0"/>
              <a:t>5</a:t>
            </a:fld>
            <a:endParaRPr lang="en-US"/>
          </a:p>
        </p:txBody>
      </p:sp>
    </p:spTree>
    <p:extLst>
      <p:ext uri="{BB962C8B-B14F-4D97-AF65-F5344CB8AC3E}">
        <p14:creationId xmlns:p14="http://schemas.microsoft.com/office/powerpoint/2010/main" val="22079830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6/17/2025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6/17/2025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6/17/2025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p:spTree>
      <p:nvGrpSpPr>
        <p:cNvPr id="1" name=""/>
        <p:cNvGrpSpPr/>
        <p:nvPr/>
      </p:nvGrpSpPr>
      <p:grpSpPr>
        <a:xfrm>
          <a:off x="0" y="0"/>
          <a:ext cx="0" cy="0"/>
          <a:chOff x="0" y="0"/>
          <a:chExt cx="0" cy="0"/>
        </a:xfrm>
      </p:grpSpPr>
      <p:sp>
        <p:nvSpPr>
          <p:cNvPr id="11" name="Author and Date"/>
          <p:cNvSpPr txBox="1">
            <a:spLocks noGrp="1"/>
          </p:cNvSpPr>
          <p:nvPr>
            <p:ph type="body" sz="quarter" idx="21" hasCustomPrompt="1"/>
          </p:nvPr>
        </p:nvSpPr>
        <p:spPr>
          <a:xfrm>
            <a:off x="600670" y="5929931"/>
            <a:ext cx="10985502" cy="318490"/>
          </a:xfrm>
          <a:prstGeom prst="rect">
            <a:avLst/>
          </a:prstGeom>
        </p:spPr>
        <p:txBody>
          <a:bodyPr lIns="45719" tIns="45719" rIns="45719" bIns="45719"/>
          <a:lstStyle>
            <a:lvl1pPr marL="0" indent="0" defTabSz="412750">
              <a:lnSpc>
                <a:spcPct val="100000"/>
              </a:lnSpc>
              <a:spcBef>
                <a:spcPts val="0"/>
              </a:spcBef>
              <a:buSzTx/>
              <a:buNone/>
              <a:defRPr sz="1800" b="1"/>
            </a:lvl1pPr>
          </a:lstStyle>
          <a:p>
            <a:r>
              <a:t>Author and Date</a:t>
            </a:r>
          </a:p>
        </p:txBody>
      </p:sp>
      <p:sp>
        <p:nvSpPr>
          <p:cNvPr id="12" name="Presentation Title"/>
          <p:cNvSpPr txBox="1">
            <a:spLocks noGrp="1"/>
          </p:cNvSpPr>
          <p:nvPr>
            <p:ph type="title" hasCustomPrompt="1"/>
          </p:nvPr>
        </p:nvSpPr>
        <p:spPr>
          <a:xfrm>
            <a:off x="603248" y="1287496"/>
            <a:ext cx="10985502" cy="2324101"/>
          </a:xfrm>
          <a:prstGeom prst="rect">
            <a:avLst/>
          </a:prstGeom>
        </p:spPr>
        <p:txBody>
          <a:bodyPr anchor="b"/>
          <a:lstStyle>
            <a:lvl1pPr>
              <a:defRPr sz="5800" spc="-116"/>
            </a:lvl1pPr>
          </a:lstStyle>
          <a:p>
            <a:r>
              <a:t>Presentation Title</a:t>
            </a:r>
          </a:p>
        </p:txBody>
      </p:sp>
      <p:sp>
        <p:nvSpPr>
          <p:cNvPr id="13" name="Body Level One…"/>
          <p:cNvSpPr txBox="1">
            <a:spLocks noGrp="1"/>
          </p:cNvSpPr>
          <p:nvPr>
            <p:ph type="body" sz="quarter" idx="1" hasCustomPrompt="1"/>
          </p:nvPr>
        </p:nvSpPr>
        <p:spPr>
          <a:xfrm>
            <a:off x="600671" y="3611595"/>
            <a:ext cx="10985501" cy="952501"/>
          </a:xfrm>
          <a:prstGeom prst="rect">
            <a:avLst/>
          </a:prstGeom>
        </p:spPr>
        <p:txBody>
          <a:bodyPr/>
          <a:lstStyle>
            <a:lvl1pPr marL="0" indent="0" defTabSz="412750">
              <a:lnSpc>
                <a:spcPct val="100000"/>
              </a:lnSpc>
              <a:spcBef>
                <a:spcPts val="0"/>
              </a:spcBef>
              <a:buSzTx/>
              <a:buNone/>
              <a:defRPr sz="2750" b="1"/>
            </a:lvl1pPr>
            <a:lvl2pPr marL="0" indent="228600" defTabSz="412750">
              <a:lnSpc>
                <a:spcPct val="100000"/>
              </a:lnSpc>
              <a:spcBef>
                <a:spcPts val="0"/>
              </a:spcBef>
              <a:buSzTx/>
              <a:buNone/>
              <a:defRPr sz="2750" b="1"/>
            </a:lvl2pPr>
            <a:lvl3pPr marL="0" indent="457200" defTabSz="412750">
              <a:lnSpc>
                <a:spcPct val="100000"/>
              </a:lnSpc>
              <a:spcBef>
                <a:spcPts val="0"/>
              </a:spcBef>
              <a:buSzTx/>
              <a:buNone/>
              <a:defRPr sz="2750" b="1"/>
            </a:lvl3pPr>
            <a:lvl4pPr marL="0" indent="685800" defTabSz="412750">
              <a:lnSpc>
                <a:spcPct val="100000"/>
              </a:lnSpc>
              <a:spcBef>
                <a:spcPts val="0"/>
              </a:spcBef>
              <a:buSzTx/>
              <a:buNone/>
              <a:defRPr sz="2750" b="1"/>
            </a:lvl4pPr>
            <a:lvl5pPr marL="0" indent="914400" defTabSz="412750">
              <a:lnSpc>
                <a:spcPct val="100000"/>
              </a:lnSpc>
              <a:spcBef>
                <a:spcPts val="0"/>
              </a:spcBef>
              <a:buSzTx/>
              <a:buNone/>
              <a:defRPr sz="2750" b="1"/>
            </a:lvl5pPr>
          </a:lstStyle>
          <a:p>
            <a:r>
              <a:t>Presentation Subtitle</a:t>
            </a:r>
          </a:p>
          <a:p>
            <a:pPr lvl="1"/>
            <a:endParaRPr/>
          </a:p>
          <a:p>
            <a:pPr lvl="2"/>
            <a:endParaRPr/>
          </a:p>
          <a:p>
            <a:pPr lvl="3"/>
            <a:endParaRPr/>
          </a:p>
          <a:p>
            <a:pPr lvl="4"/>
            <a:endParaRPr/>
          </a:p>
        </p:txBody>
      </p:sp>
      <p:sp>
        <p:nvSpPr>
          <p:cNvPr id="1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215237281"/>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BDC158-6693-1848-9AAE-DAA0AD7E4B2D}"/>
              </a:ext>
            </a:extLst>
          </p:cNvPr>
          <p:cNvSpPr>
            <a:spLocks noGrp="1"/>
          </p:cNvSpPr>
          <p:nvPr>
            <p:ph type="title"/>
          </p:nvPr>
        </p:nvSpPr>
        <p:spPr/>
        <p:txBody>
          <a:bodyPr>
            <a:noAutofit/>
          </a:bodyPr>
          <a:lstStyle>
            <a:lvl1pPr>
              <a:defRPr>
                <a:solidFill>
                  <a:schemeClr val="tx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E9B987C0-6E18-8B4E-AE1E-6F574A03167D}"/>
              </a:ext>
            </a:extLst>
          </p:cNvPr>
          <p:cNvSpPr>
            <a:spLocks noGrp="1"/>
          </p:cNvSpPr>
          <p:nvPr>
            <p:ph idx="1"/>
          </p:nvPr>
        </p:nvSpPr>
        <p:spPr>
          <a:xfrm>
            <a:off x="628073" y="2244436"/>
            <a:ext cx="10058400" cy="3932526"/>
          </a:xfrm>
        </p:spPr>
        <p:txBody>
          <a:bodyPr>
            <a:noAutofit/>
          </a:bodyPr>
          <a:lstStyle>
            <a:lvl1pPr>
              <a:defRPr b="0" i="0">
                <a:solidFill>
                  <a:schemeClr val="accent2"/>
                </a:solidFill>
                <a:latin typeface="Georgia" panose="02040502050405020303" pitchFamily="18" charset="0"/>
              </a:defRPr>
            </a:lvl1pPr>
            <a:lvl2pPr>
              <a:defRPr b="0" i="0">
                <a:solidFill>
                  <a:schemeClr val="accent2"/>
                </a:solidFill>
                <a:latin typeface="Georgia" panose="02040502050405020303" pitchFamily="18" charset="0"/>
              </a:defRPr>
            </a:lvl2pPr>
            <a:lvl3pPr>
              <a:defRPr b="0" i="0">
                <a:solidFill>
                  <a:schemeClr val="accent2"/>
                </a:solidFill>
                <a:latin typeface="Georgia" panose="02040502050405020303" pitchFamily="18" charset="0"/>
              </a:defRPr>
            </a:lvl3pPr>
            <a:lvl4pPr>
              <a:defRPr b="0" i="0">
                <a:solidFill>
                  <a:schemeClr val="accent2"/>
                </a:solidFill>
                <a:latin typeface="Georgia" panose="02040502050405020303" pitchFamily="18" charset="0"/>
              </a:defRPr>
            </a:lvl4pPr>
            <a:lvl5pPr>
              <a:defRPr b="0" i="0">
                <a:solidFill>
                  <a:schemeClr val="accent2"/>
                </a:solidFill>
                <a:latin typeface="Georgia" panose="02040502050405020303"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14">
            <a:extLst>
              <a:ext uri="{FF2B5EF4-FFF2-40B4-BE49-F238E27FC236}">
                <a16:creationId xmlns:a16="http://schemas.microsoft.com/office/drawing/2014/main" id="{96EC8D64-FBE6-E947-B4CC-E3F09D2E6101}"/>
              </a:ext>
            </a:extLst>
          </p:cNvPr>
          <p:cNvSpPr>
            <a:spLocks noGrp="1"/>
          </p:cNvSpPr>
          <p:nvPr>
            <p:ph type="body" sz="quarter" idx="13"/>
          </p:nvPr>
        </p:nvSpPr>
        <p:spPr>
          <a:xfrm>
            <a:off x="628074" y="844983"/>
            <a:ext cx="10058398" cy="346509"/>
          </a:xfrm>
        </p:spPr>
        <p:txBody>
          <a:bodyPr anchor="b">
            <a:noAutofit/>
          </a:bodyPr>
          <a:lstStyle>
            <a:lvl1pPr marL="0" indent="0">
              <a:buNone/>
              <a:defRPr sz="1200" b="1" i="0" cap="all" spc="200" baseline="0">
                <a:solidFill>
                  <a:schemeClr val="accent3"/>
                </a:solidFill>
                <a:latin typeface="Century Gothic" panose="020B0502020202020204" pitchFamily="34" charset="0"/>
                <a:cs typeface="Calibri Light" panose="020F0302020204030204" pitchFamily="34" charset="0"/>
              </a:defRPr>
            </a:lvl1pPr>
            <a:lvl2pPr marL="174634" indent="0">
              <a:buNone/>
              <a:defRPr/>
            </a:lvl2pPr>
          </a:lstStyle>
          <a:p>
            <a:pPr lvl="0"/>
            <a:r>
              <a:rPr lang="en-US"/>
              <a:t>Click to edit Master text styles</a:t>
            </a:r>
          </a:p>
        </p:txBody>
      </p:sp>
    </p:spTree>
    <p:extLst>
      <p:ext uri="{BB962C8B-B14F-4D97-AF65-F5344CB8AC3E}">
        <p14:creationId xmlns:p14="http://schemas.microsoft.com/office/powerpoint/2010/main" val="321615606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6/17/2025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6/17/2025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6/17/2025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6/17/2025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6/17/2025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6/17/2025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6/17/2025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6/17/2025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US" smtClean="0"/>
              <a:t>6/17/2025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image" Target="../media/image9.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err="1"/>
              <a:t>Eyesafe</a:t>
            </a:r>
            <a:r>
              <a:rPr lang="en-US"/>
              <a:t> Partnership, Content, &amp; Voucher</a:t>
            </a:r>
          </a:p>
        </p:txBody>
      </p:sp>
      <p:sp>
        <p:nvSpPr>
          <p:cNvPr id="3" name="Subtitle 2"/>
          <p:cNvSpPr>
            <a:spLocks noGrp="1"/>
          </p:cNvSpPr>
          <p:nvPr>
            <p:ph type="subTitle" idx="1"/>
          </p:nvPr>
        </p:nvSpPr>
        <p:spPr/>
        <p:txBody>
          <a:bodyPr>
            <a:normAutofit/>
          </a:bodyPr>
          <a:lstStyle/>
          <a:p>
            <a:r>
              <a:rPr lang="en-US" sz="4000"/>
              <a:t>2-Slide Version </a:t>
            </a:r>
          </a:p>
        </p:txBody>
      </p:sp>
    </p:spTree>
    <p:extLst>
      <p:ext uri="{BB962C8B-B14F-4D97-AF65-F5344CB8AC3E}">
        <p14:creationId xmlns:p14="http://schemas.microsoft.com/office/powerpoint/2010/main" val="109857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1" name="Spark.psd" descr="Spark.psd"/>
          <p:cNvPicPr>
            <a:picLocks noChangeAspect="1"/>
          </p:cNvPicPr>
          <p:nvPr/>
        </p:nvPicPr>
        <p:blipFill>
          <a:blip r:embed="rId3"/>
          <a:srcRect r="18223"/>
          <a:stretch>
            <a:fillRect/>
          </a:stretch>
        </p:blipFill>
        <p:spPr>
          <a:xfrm>
            <a:off x="7221911" y="767070"/>
            <a:ext cx="4984175" cy="6094868"/>
          </a:xfrm>
          <a:prstGeom prst="rect">
            <a:avLst/>
          </a:prstGeom>
          <a:ln w="12700">
            <a:miter lim="400000"/>
          </a:ln>
        </p:spPr>
      </p:pic>
      <p:sp>
        <p:nvSpPr>
          <p:cNvPr id="1092" name="Slide Number"/>
          <p:cNvSpPr txBox="1">
            <a:spLocks noGrp="1"/>
          </p:cNvSpPr>
          <p:nvPr>
            <p:ph type="sldNum" sz="quarter" idx="4294967295"/>
          </p:nvPr>
        </p:nvSpPr>
        <p:spPr>
          <a:xfrm>
            <a:off x="11791284" y="6507496"/>
            <a:ext cx="179536" cy="194925"/>
          </a:xfrm>
          <a:prstGeom prst="rect">
            <a:avLst/>
          </a:prstGeom>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a:lstStyle>
            <a:lvl1pPr>
              <a:defRPr sz="600">
                <a:solidFill>
                  <a:srgbClr val="111F53"/>
                </a:solidFill>
                <a:latin typeface="Avenir Next Regular"/>
                <a:ea typeface="Avenir Next Regular"/>
                <a:cs typeface="Avenir Next Regular"/>
                <a:sym typeface="Avenir Next Regular"/>
              </a:defRPr>
            </a:lvl1pPr>
          </a:lstStyle>
          <a:p>
            <a:pPr algn="ctr" hangingPunct="0"/>
            <a:fld id="{86CB4B4D-7CA3-9044-876B-883B54F8677D}" type="slidenum">
              <a:rPr kern="0"/>
              <a:pPr algn="ctr" hangingPunct="0"/>
              <a:t>2</a:t>
            </a:fld>
            <a:endParaRPr kern="0"/>
          </a:p>
        </p:txBody>
      </p:sp>
      <p:sp>
        <p:nvSpPr>
          <p:cNvPr id="1093" name="Complementary to Your EAP"/>
          <p:cNvSpPr txBox="1"/>
          <p:nvPr/>
        </p:nvSpPr>
        <p:spPr>
          <a:xfrm>
            <a:off x="751086" y="465702"/>
            <a:ext cx="7075169" cy="1048492"/>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25400" tIns="25400" rIns="25400" bIns="25400" anchor="t">
            <a:spAutoFit/>
          </a:bodyPr>
          <a:lstStyle>
            <a:lvl1pPr algn="l">
              <a:lnSpc>
                <a:spcPct val="90000"/>
              </a:lnSpc>
              <a:defRPr sz="8000" b="1">
                <a:solidFill>
                  <a:srgbClr val="00D1B2"/>
                </a:solidFill>
                <a:latin typeface="Avenir Next Regular"/>
                <a:ea typeface="Avenir Next Regular"/>
                <a:cs typeface="Avenir Next Regular"/>
                <a:sym typeface="Avenir Next Regular"/>
              </a:defRPr>
            </a:lvl1pPr>
          </a:lstStyle>
          <a:p>
            <a:pPr defTabSz="1219169" hangingPunct="0"/>
            <a:r>
              <a:rPr lang="en-US" sz="3600" kern="0">
                <a:latin typeface="Avenir Next LT Pro"/>
              </a:rPr>
              <a:t>LifeSpeak Inc. and </a:t>
            </a:r>
            <a:r>
              <a:rPr lang="en-US" sz="3600" kern="0" err="1">
                <a:latin typeface="Avenir Next LT Pro"/>
              </a:rPr>
              <a:t>Eyesafe</a:t>
            </a:r>
            <a:r>
              <a:rPr lang="en-US" sz="3600" kern="0">
                <a:latin typeface="Avenir Next LT Pro"/>
              </a:rPr>
              <a:t> Partner to Support Eye Health</a:t>
            </a:r>
          </a:p>
        </p:txBody>
      </p:sp>
      <p:sp>
        <p:nvSpPr>
          <p:cNvPr id="1096" name="LifeSpeak is not a replacement for EAPs but a powerful complement that enhances their value."/>
          <p:cNvSpPr txBox="1"/>
          <p:nvPr/>
        </p:nvSpPr>
        <p:spPr>
          <a:xfrm>
            <a:off x="778542" y="1540055"/>
            <a:ext cx="7047713" cy="574516"/>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25400" tIns="25400" rIns="25400" bIns="25400" anchor="t">
            <a:spAutoFit/>
          </a:bodyPr>
          <a:lstStyle>
            <a:lvl1pPr algn="l">
              <a:defRPr>
                <a:solidFill>
                  <a:srgbClr val="1E224F"/>
                </a:solidFill>
                <a:latin typeface="Avenir Next Regular"/>
                <a:ea typeface="Avenir Next Regular"/>
                <a:cs typeface="Avenir Next Regular"/>
                <a:sym typeface="Avenir Next Regular"/>
              </a:defRPr>
            </a:lvl1pPr>
          </a:lstStyle>
          <a:p>
            <a:r>
              <a:rPr lang="en-US" sz="1700">
                <a:latin typeface="Avenir Next LT Pro"/>
              </a:rPr>
              <a:t>Together with </a:t>
            </a:r>
            <a:r>
              <a:rPr lang="en-US" sz="1700" err="1">
                <a:latin typeface="Avenir Next LT Pro"/>
              </a:rPr>
              <a:t>Eyesafe</a:t>
            </a:r>
            <a:r>
              <a:rPr lang="en-US" sz="1700">
                <a:latin typeface="Avenir Next LT Pro"/>
              </a:rPr>
              <a:t>, a global leader in blue light solutions, we are tackling the impact of screen time on eye health and overall wellbeing.</a:t>
            </a:r>
            <a:endParaRPr lang="en-US" sz="1700">
              <a:effectLst/>
              <a:latin typeface="Avenir Next LT Pro"/>
            </a:endParaRPr>
          </a:p>
        </p:txBody>
      </p:sp>
      <p:graphicFrame>
        <p:nvGraphicFramePr>
          <p:cNvPr id="1097" name="Table 1"/>
          <p:cNvGraphicFramePr/>
          <p:nvPr>
            <p:extLst>
              <p:ext uri="{D42A27DB-BD31-4B8C-83A1-F6EECF244321}">
                <p14:modId xmlns:p14="http://schemas.microsoft.com/office/powerpoint/2010/main" val="454466028"/>
              </p:ext>
            </p:extLst>
          </p:nvPr>
        </p:nvGraphicFramePr>
        <p:xfrm>
          <a:off x="1255910" y="2298102"/>
          <a:ext cx="4603469" cy="3326521"/>
        </p:xfrm>
        <a:graphic>
          <a:graphicData uri="http://schemas.openxmlformats.org/drawingml/2006/table">
            <a:tbl>
              <a:tblPr/>
              <a:tblGrid>
                <a:gridCol w="4603469">
                  <a:extLst>
                    <a:ext uri="{9D8B030D-6E8A-4147-A177-3AD203B41FA5}">
                      <a16:colId xmlns:a16="http://schemas.microsoft.com/office/drawing/2014/main" val="20000"/>
                    </a:ext>
                  </a:extLst>
                </a:gridCol>
              </a:tblGrid>
              <a:tr h="2010085">
                <a:tc>
                  <a:txBody>
                    <a:bodyPr/>
                    <a:lstStyle/>
                    <a:p>
                      <a:pPr algn="l" defTabSz="2438338">
                        <a:lnSpc>
                          <a:spcPct val="100000"/>
                        </a:lnSpc>
                        <a:spcBef>
                          <a:spcPts val="0"/>
                        </a:spcBef>
                        <a:spcAft>
                          <a:spcPts val="600"/>
                        </a:spcAft>
                      </a:pPr>
                      <a:r>
                        <a:rPr lang="en-US" sz="1800" b="1">
                          <a:solidFill>
                            <a:srgbClr val="006FD3"/>
                          </a:solidFill>
                          <a:latin typeface="Avenir Next LT Pro"/>
                          <a:sym typeface="Avenir Next Regular"/>
                        </a:rPr>
                        <a:t>New! Eye health content</a:t>
                      </a:r>
                    </a:p>
                    <a:p>
                      <a:pPr algn="l" defTabSz="2438338">
                        <a:lnSpc>
                          <a:spcPct val="100000"/>
                        </a:lnSpc>
                        <a:spcBef>
                          <a:spcPts val="0"/>
                        </a:spcBef>
                        <a:spcAft>
                          <a:spcPts val="600"/>
                        </a:spcAft>
                      </a:pPr>
                      <a:r>
                        <a:rPr lang="en-US" sz="1500">
                          <a:solidFill>
                            <a:srgbClr val="111F53"/>
                          </a:solidFill>
                          <a:latin typeface="Avenir Next LT Pro"/>
                        </a:rPr>
                        <a:t>Two</a:t>
                      </a:r>
                      <a:r>
                        <a:rPr lang="en-US" sz="1500">
                          <a:solidFill>
                            <a:srgbClr val="111F53"/>
                          </a:solidFill>
                          <a:latin typeface="Avenir Next LT Pro"/>
                          <a:sym typeface="Avenir Next Regular"/>
                        </a:rPr>
                        <a:t> new video series </a:t>
                      </a:r>
                      <a:r>
                        <a:rPr lang="en-US" sz="1500">
                          <a:solidFill>
                            <a:srgbClr val="111F53"/>
                          </a:solidFill>
                          <a:latin typeface="Avenir Next LT Pro"/>
                        </a:rPr>
                        <a:t>featuring</a:t>
                      </a:r>
                      <a:r>
                        <a:rPr lang="en-US" sz="1500">
                          <a:solidFill>
                            <a:srgbClr val="111F53"/>
                          </a:solidFill>
                          <a:latin typeface="Avenir Next LT Pro"/>
                          <a:sym typeface="Avenir Next Regular"/>
                        </a:rPr>
                        <a:t> </a:t>
                      </a:r>
                      <a:r>
                        <a:rPr lang="en-US" sz="1500" err="1">
                          <a:solidFill>
                            <a:srgbClr val="111F53"/>
                          </a:solidFill>
                          <a:latin typeface="Avenir Next LT Pro"/>
                          <a:sym typeface="Avenir Next Regular"/>
                        </a:rPr>
                        <a:t>Eyesafe</a:t>
                      </a:r>
                      <a:r>
                        <a:rPr lang="en-US" sz="1500">
                          <a:solidFill>
                            <a:srgbClr val="111F53"/>
                          </a:solidFill>
                          <a:latin typeface="Avenir Next LT Pro"/>
                          <a:sym typeface="Avenir Next Regular"/>
                        </a:rPr>
                        <a:t> experts to help members:</a:t>
                      </a:r>
                    </a:p>
                    <a:p>
                      <a:pPr marL="285750" indent="-285750" algn="l" defTabSz="2438338">
                        <a:lnSpc>
                          <a:spcPct val="100000"/>
                        </a:lnSpc>
                        <a:spcBef>
                          <a:spcPts val="0"/>
                        </a:spcBef>
                        <a:spcAft>
                          <a:spcPts val="600"/>
                        </a:spcAft>
                        <a:buFont typeface="Arial" panose="020B0604020202020204" pitchFamily="34" charset="0"/>
                        <a:buChar char="•"/>
                      </a:pPr>
                      <a:r>
                        <a:rPr lang="en-US" sz="1500">
                          <a:solidFill>
                            <a:srgbClr val="111F53"/>
                          </a:solidFill>
                          <a:latin typeface="Avenir Next LT Pro"/>
                          <a:sym typeface="Avenir Next Regular"/>
                        </a:rPr>
                        <a:t>Learn about eye health</a:t>
                      </a:r>
                    </a:p>
                    <a:p>
                      <a:pPr marL="285750" indent="-285750" algn="l" defTabSz="2438338">
                        <a:lnSpc>
                          <a:spcPct val="100000"/>
                        </a:lnSpc>
                        <a:spcBef>
                          <a:spcPts val="0"/>
                        </a:spcBef>
                        <a:spcAft>
                          <a:spcPts val="600"/>
                        </a:spcAft>
                        <a:buFont typeface="Arial" panose="020B0604020202020204" pitchFamily="34" charset="0"/>
                        <a:buChar char="•"/>
                      </a:pPr>
                      <a:r>
                        <a:rPr lang="en-US" sz="1500">
                          <a:solidFill>
                            <a:srgbClr val="111F53"/>
                          </a:solidFill>
                          <a:latin typeface="Avenir Next LT Pro"/>
                          <a:sym typeface="Avenir Next Regular"/>
                        </a:rPr>
                        <a:t>Debunk myths</a:t>
                      </a:r>
                    </a:p>
                    <a:p>
                      <a:pPr marL="285750" indent="-285750" algn="l" defTabSz="2438338">
                        <a:lnSpc>
                          <a:spcPct val="100000"/>
                        </a:lnSpc>
                        <a:spcBef>
                          <a:spcPts val="0"/>
                        </a:spcBef>
                        <a:spcAft>
                          <a:spcPts val="600"/>
                        </a:spcAft>
                        <a:buFont typeface="Arial" panose="020B0604020202020204" pitchFamily="34" charset="0"/>
                        <a:buChar char="•"/>
                      </a:pPr>
                      <a:r>
                        <a:rPr lang="en-US" sz="1500">
                          <a:solidFill>
                            <a:srgbClr val="111F53"/>
                          </a:solidFill>
                          <a:latin typeface="Avenir Next LT Pro"/>
                          <a:sym typeface="Avenir Next Regular"/>
                        </a:rPr>
                        <a:t>Get practical tips to protect their vision</a:t>
                      </a:r>
                    </a:p>
                  </a:txBody>
                  <a:tcPr marL="25400" marR="25400" marT="25400" marB="25400" anchor="ctr" horzOverflow="overflow">
                    <a:lnL w="0">
                      <a:noFill/>
                    </a:lnL>
                    <a:lnR w="0">
                      <a:noFill/>
                    </a:lnR>
                    <a:lnT w="0">
                      <a:noFill/>
                    </a:lnT>
                    <a:lnB w="12700">
                      <a:solidFill>
                        <a:schemeClr val="tx1"/>
                      </a:solidFill>
                    </a:lnB>
                  </a:tcPr>
                </a:tc>
                <a:extLst>
                  <a:ext uri="{0D108BD9-81ED-4DB2-BD59-A6C34878D82A}">
                    <a16:rowId xmlns:a16="http://schemas.microsoft.com/office/drawing/2014/main" val="10000"/>
                  </a:ext>
                </a:extLst>
              </a:tr>
              <a:tr h="1316436">
                <a:tc>
                  <a:txBody>
                    <a:bodyPr/>
                    <a:lstStyle/>
                    <a:p>
                      <a:pPr marR="0" algn="l" rtl="0" latinLnBrk="0">
                        <a:lnSpc>
                          <a:spcPct val="100000"/>
                        </a:lnSpc>
                        <a:spcBef>
                          <a:spcPts val="0"/>
                        </a:spcBef>
                        <a:spcAft>
                          <a:spcPts val="600"/>
                        </a:spcAft>
                        <a:buClrTx/>
                        <a:buSzTx/>
                      </a:pPr>
                      <a:r>
                        <a:rPr lang="en-US" sz="1800" b="1" i="0" u="none" strike="noStrike" cap="none" spc="0" baseline="0">
                          <a:solidFill>
                            <a:srgbClr val="006FD3"/>
                          </a:solidFill>
                          <a:uFillTx/>
                          <a:latin typeface="Avenir Next LT Pro"/>
                          <a:sym typeface="Avenir Next Regular"/>
                        </a:rPr>
                        <a:t>A </a:t>
                      </a:r>
                      <a:r>
                        <a:rPr lang="en-US" sz="1800" b="1" i="0" u="none" strike="noStrike" cap="none" spc="0" baseline="0">
                          <a:solidFill>
                            <a:srgbClr val="006FD3"/>
                          </a:solidFill>
                          <a:uFillTx/>
                          <a:latin typeface="Avenir Next LT Pro"/>
                        </a:rPr>
                        <a:t>special offer for members*</a:t>
                      </a:r>
                      <a:endParaRPr lang="en-US" sz="1800" b="1" i="0">
                        <a:latin typeface="Avenir Next LT Pro"/>
                        <a:sym typeface="Avenir Next Regular"/>
                      </a:endParaRPr>
                    </a:p>
                    <a:p>
                      <a:pPr algn="l" defTabSz="2438338">
                        <a:lnSpc>
                          <a:spcPct val="100000"/>
                        </a:lnSpc>
                        <a:spcBef>
                          <a:spcPts val="0"/>
                        </a:spcBef>
                        <a:spcAft>
                          <a:spcPts val="600"/>
                        </a:spcAft>
                      </a:pPr>
                      <a:r>
                        <a:rPr lang="en-US" sz="1500">
                          <a:solidFill>
                            <a:srgbClr val="111F53"/>
                          </a:solidFill>
                          <a:latin typeface="Avenir Next LT Pro"/>
                          <a:sym typeface="Avenir Next Regular"/>
                        </a:rPr>
                        <a:t>As a part of our partnership, members can enjoy a $25 voucher to use towards </a:t>
                      </a:r>
                      <a:r>
                        <a:rPr lang="en-US" sz="1500" err="1">
                          <a:solidFill>
                            <a:srgbClr val="111F53"/>
                          </a:solidFill>
                          <a:latin typeface="Avenir Next LT Pro"/>
                          <a:sym typeface="Avenir Next Regular"/>
                        </a:rPr>
                        <a:t>Eyesafe</a:t>
                      </a:r>
                      <a:r>
                        <a:rPr lang="en-US" sz="1500">
                          <a:solidFill>
                            <a:srgbClr val="111F53"/>
                          </a:solidFill>
                          <a:latin typeface="Avenir Next LT Pro"/>
                          <a:sym typeface="Avenir Next Regular"/>
                        </a:rPr>
                        <a:t>® Eyewear</a:t>
                      </a:r>
                    </a:p>
                  </a:txBody>
                  <a:tcPr marL="25400" marR="25400" marT="25400" marB="25400" anchor="ctr" horzOverflow="overflow">
                    <a:lnL w="0">
                      <a:noFill/>
                    </a:lnL>
                    <a:lnR w="0">
                      <a:noFill/>
                    </a:lnR>
                    <a:lnT w="12700">
                      <a:solidFill>
                        <a:schemeClr val="tx1"/>
                      </a:solidFill>
                    </a:lnT>
                    <a:lnB w="0">
                      <a:noFill/>
                    </a:lnB>
                  </a:tcPr>
                </a:tc>
                <a:extLst>
                  <a:ext uri="{0D108BD9-81ED-4DB2-BD59-A6C34878D82A}">
                    <a16:rowId xmlns:a16="http://schemas.microsoft.com/office/drawing/2014/main" val="10001"/>
                  </a:ext>
                </a:extLst>
              </a:tr>
            </a:tbl>
          </a:graphicData>
        </a:graphic>
      </p:graphicFrame>
      <p:pic>
        <p:nvPicPr>
          <p:cNvPr id="1098" name="Spark.psd" descr="Spark.psd"/>
          <p:cNvPicPr>
            <a:picLocks noChangeAspect="1"/>
          </p:cNvPicPr>
          <p:nvPr/>
        </p:nvPicPr>
        <p:blipFill>
          <a:blip r:embed="rId3"/>
          <a:stretch>
            <a:fillRect/>
          </a:stretch>
        </p:blipFill>
        <p:spPr>
          <a:xfrm>
            <a:off x="775296" y="2486595"/>
            <a:ext cx="297660" cy="297660"/>
          </a:xfrm>
          <a:prstGeom prst="rect">
            <a:avLst/>
          </a:prstGeom>
          <a:ln w="12700">
            <a:miter lim="400000"/>
          </a:ln>
        </p:spPr>
      </p:pic>
      <p:pic>
        <p:nvPicPr>
          <p:cNvPr id="1099" name="Spark.psd" descr="Spark.psd"/>
          <p:cNvPicPr>
            <a:picLocks noChangeAspect="1"/>
          </p:cNvPicPr>
          <p:nvPr/>
        </p:nvPicPr>
        <p:blipFill>
          <a:blip r:embed="rId3"/>
          <a:stretch>
            <a:fillRect/>
          </a:stretch>
        </p:blipFill>
        <p:spPr>
          <a:xfrm>
            <a:off x="785345" y="4594788"/>
            <a:ext cx="297660" cy="297660"/>
          </a:xfrm>
          <a:prstGeom prst="rect">
            <a:avLst/>
          </a:prstGeom>
          <a:ln w="12700">
            <a:miter lim="400000"/>
          </a:ln>
        </p:spPr>
      </p:pic>
      <p:pic>
        <p:nvPicPr>
          <p:cNvPr id="3" name="Picture 2" descr="A person wearing glasses and a white shirt&#10;&#10;AI-generated content may be incorrect.">
            <a:extLst>
              <a:ext uri="{FF2B5EF4-FFF2-40B4-BE49-F238E27FC236}">
                <a16:creationId xmlns:a16="http://schemas.microsoft.com/office/drawing/2014/main" id="{03EDE5DA-649A-D74D-4ECC-00B3B1530D81}"/>
              </a:ext>
            </a:extLst>
          </p:cNvPr>
          <p:cNvPicPr>
            <a:picLocks noChangeAspect="1"/>
          </p:cNvPicPr>
          <p:nvPr/>
        </p:nvPicPr>
        <p:blipFill>
          <a:blip r:embed="rId4"/>
          <a:stretch>
            <a:fillRect/>
          </a:stretch>
        </p:blipFill>
        <p:spPr>
          <a:xfrm>
            <a:off x="6247949" y="1666876"/>
            <a:ext cx="6914693" cy="5191125"/>
          </a:xfrm>
          <a:prstGeom prst="rect">
            <a:avLst/>
          </a:prstGeom>
        </p:spPr>
      </p:pic>
      <p:sp>
        <p:nvSpPr>
          <p:cNvPr id="12" name="TextBox 11">
            <a:extLst>
              <a:ext uri="{FF2B5EF4-FFF2-40B4-BE49-F238E27FC236}">
                <a16:creationId xmlns:a16="http://schemas.microsoft.com/office/drawing/2014/main" id="{FD20D825-90DF-14F6-FFD1-C62071226F45}"/>
              </a:ext>
            </a:extLst>
          </p:cNvPr>
          <p:cNvSpPr txBox="1"/>
          <p:nvPr/>
        </p:nvSpPr>
        <p:spPr>
          <a:xfrm>
            <a:off x="1238258" y="6507496"/>
            <a:ext cx="4705794"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a:solidFill>
                  <a:srgbClr val="111F53"/>
                </a:solidFill>
                <a:latin typeface="avenir"/>
              </a:rPr>
              <a:t> *Voucher and </a:t>
            </a:r>
            <a:r>
              <a:rPr lang="en-US" sz="1100" err="1">
                <a:solidFill>
                  <a:srgbClr val="111F53"/>
                </a:solidFill>
                <a:latin typeface="avenir"/>
              </a:rPr>
              <a:t>Eyesafe</a:t>
            </a:r>
            <a:r>
              <a:rPr lang="en-US" sz="1100">
                <a:solidFill>
                  <a:srgbClr val="111F53"/>
                </a:solidFill>
                <a:latin typeface="avenir"/>
              </a:rPr>
              <a:t> products are available for U.S. members only </a:t>
            </a:r>
            <a:endParaRPr lang="en-US" sz="1100" b="1">
              <a:solidFill>
                <a:srgbClr val="111F53"/>
              </a:solidFill>
              <a:latin typeface="avenir"/>
            </a:endParaRPr>
          </a:p>
        </p:txBody>
      </p:sp>
      <p:pic>
        <p:nvPicPr>
          <p:cNvPr id="4" name="Picture 3" descr="A blue sign with white text&#10;&#10;AI-generated content may be incorrect.">
            <a:extLst>
              <a:ext uri="{FF2B5EF4-FFF2-40B4-BE49-F238E27FC236}">
                <a16:creationId xmlns:a16="http://schemas.microsoft.com/office/drawing/2014/main" id="{AF59F4DC-FA9E-C917-9E26-757A5DB36AE0}"/>
              </a:ext>
            </a:extLst>
          </p:cNvPr>
          <p:cNvPicPr>
            <a:picLocks noChangeAspect="1"/>
          </p:cNvPicPr>
          <p:nvPr/>
        </p:nvPicPr>
        <p:blipFill>
          <a:blip r:embed="rId5"/>
          <a:stretch>
            <a:fillRect/>
          </a:stretch>
        </p:blipFill>
        <p:spPr>
          <a:xfrm>
            <a:off x="1697076" y="5436793"/>
            <a:ext cx="3168040" cy="928542"/>
          </a:xfrm>
          <a:prstGeom prst="rect">
            <a:avLst/>
          </a:prstGeom>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0BED45-3BF2-3539-7D1A-2C2AB5417840}"/>
            </a:ext>
          </a:extLst>
        </p:cNvPr>
        <p:cNvGrpSpPr/>
        <p:nvPr/>
      </p:nvGrpSpPr>
      <p:grpSpPr>
        <a:xfrm>
          <a:off x="0" y="0"/>
          <a:ext cx="0" cy="0"/>
          <a:chOff x="0" y="0"/>
          <a:chExt cx="0" cy="0"/>
        </a:xfrm>
      </p:grpSpPr>
      <p:pic>
        <p:nvPicPr>
          <p:cNvPr id="4" name="Picture 3" descr="A collage of images of people&#10;&#10;AI-generated content may be incorrect.">
            <a:extLst>
              <a:ext uri="{FF2B5EF4-FFF2-40B4-BE49-F238E27FC236}">
                <a16:creationId xmlns:a16="http://schemas.microsoft.com/office/drawing/2014/main" id="{4377D637-9207-DC3E-C97C-AAC96E972B46}"/>
              </a:ext>
            </a:extLst>
          </p:cNvPr>
          <p:cNvPicPr>
            <a:picLocks noChangeAspect="1"/>
          </p:cNvPicPr>
          <p:nvPr/>
        </p:nvPicPr>
        <p:blipFill>
          <a:blip r:embed="rId3"/>
          <a:stretch>
            <a:fillRect/>
          </a:stretch>
        </p:blipFill>
        <p:spPr>
          <a:xfrm>
            <a:off x="6755267" y="1347107"/>
            <a:ext cx="3614058" cy="1986643"/>
          </a:xfrm>
          <a:prstGeom prst="rect">
            <a:avLst/>
          </a:prstGeom>
          <a:effectLst>
            <a:outerShdw blurRad="50800" dist="38100" dir="2700000" algn="tl" rotWithShape="0">
              <a:prstClr val="black">
                <a:alpha val="40000"/>
              </a:prstClr>
            </a:outerShdw>
          </a:effectLst>
        </p:spPr>
      </p:pic>
      <p:pic>
        <p:nvPicPr>
          <p:cNvPr id="14" name="Picture 13" descr="A person in a blue shirt&#10;&#10;AI-generated content may be incorrect.">
            <a:extLst>
              <a:ext uri="{FF2B5EF4-FFF2-40B4-BE49-F238E27FC236}">
                <a16:creationId xmlns:a16="http://schemas.microsoft.com/office/drawing/2014/main" id="{B30DFEA9-8BAF-C8AD-2FBB-DF83415DD008}"/>
              </a:ext>
            </a:extLst>
          </p:cNvPr>
          <p:cNvPicPr>
            <a:picLocks noChangeAspect="1"/>
          </p:cNvPicPr>
          <p:nvPr/>
        </p:nvPicPr>
        <p:blipFill>
          <a:blip r:embed="rId4"/>
          <a:stretch>
            <a:fillRect/>
          </a:stretch>
        </p:blipFill>
        <p:spPr>
          <a:xfrm>
            <a:off x="9188223" y="2664279"/>
            <a:ext cx="2050599" cy="1291319"/>
          </a:xfrm>
          <a:prstGeom prst="rect">
            <a:avLst/>
          </a:prstGeom>
          <a:effectLst>
            <a:outerShdw blurRad="50800" dist="38100" dir="2700000" algn="tl" rotWithShape="0">
              <a:prstClr val="black">
                <a:alpha val="40000"/>
              </a:prstClr>
            </a:outerShdw>
          </a:effectLst>
        </p:spPr>
      </p:pic>
      <p:pic>
        <p:nvPicPr>
          <p:cNvPr id="6" name="Picture 5" descr="A screenshot of a website&#10;&#10;AI-generated content may be incorrect.">
            <a:extLst>
              <a:ext uri="{FF2B5EF4-FFF2-40B4-BE49-F238E27FC236}">
                <a16:creationId xmlns:a16="http://schemas.microsoft.com/office/drawing/2014/main" id="{6AD528CD-5635-03C9-7CFA-F4279310D781}"/>
              </a:ext>
            </a:extLst>
          </p:cNvPr>
          <p:cNvPicPr>
            <a:picLocks noChangeAspect="1"/>
          </p:cNvPicPr>
          <p:nvPr/>
        </p:nvPicPr>
        <p:blipFill>
          <a:blip r:embed="rId5"/>
          <a:stretch>
            <a:fillRect/>
          </a:stretch>
        </p:blipFill>
        <p:spPr>
          <a:xfrm>
            <a:off x="6742338" y="4218894"/>
            <a:ext cx="3578680" cy="1971675"/>
          </a:xfrm>
          <a:prstGeom prst="rect">
            <a:avLst/>
          </a:prstGeom>
          <a:effectLst>
            <a:outerShdw blurRad="50800" dist="38100" dir="2700000" algn="tl" rotWithShape="0">
              <a:prstClr val="black">
                <a:alpha val="40000"/>
              </a:prstClr>
            </a:outerShdw>
          </a:effectLst>
        </p:spPr>
      </p:pic>
      <p:pic>
        <p:nvPicPr>
          <p:cNvPr id="7" name="Picture 6" descr="A person in a purple suit&#10;&#10;AI-generated content may be incorrect.">
            <a:extLst>
              <a:ext uri="{FF2B5EF4-FFF2-40B4-BE49-F238E27FC236}">
                <a16:creationId xmlns:a16="http://schemas.microsoft.com/office/drawing/2014/main" id="{F9186703-0A0A-EBC7-307E-CAB5A435ED94}"/>
              </a:ext>
            </a:extLst>
          </p:cNvPr>
          <p:cNvPicPr>
            <a:picLocks noChangeAspect="1"/>
          </p:cNvPicPr>
          <p:nvPr/>
        </p:nvPicPr>
        <p:blipFill>
          <a:blip r:embed="rId6"/>
          <a:stretch>
            <a:fillRect/>
          </a:stretch>
        </p:blipFill>
        <p:spPr>
          <a:xfrm>
            <a:off x="9208634" y="5208814"/>
            <a:ext cx="2061483" cy="1311730"/>
          </a:xfrm>
          <a:prstGeom prst="rect">
            <a:avLst/>
          </a:prstGeom>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27CC9679-8327-FA83-4962-2DE5EA661A38}"/>
              </a:ext>
            </a:extLst>
          </p:cNvPr>
          <p:cNvSpPr>
            <a:spLocks noGrp="1"/>
          </p:cNvSpPr>
          <p:nvPr>
            <p:ph type="title"/>
          </p:nvPr>
        </p:nvSpPr>
        <p:spPr>
          <a:xfrm>
            <a:off x="1080132" y="1664520"/>
            <a:ext cx="5100063" cy="421996"/>
          </a:xfrm>
        </p:spPr>
        <p:txBody>
          <a:bodyPr/>
          <a:lstStyle/>
          <a:p>
            <a:pPr marL="0" indent="0">
              <a:lnSpc>
                <a:spcPct val="100000"/>
              </a:lnSpc>
              <a:spcBef>
                <a:spcPts val="0"/>
              </a:spcBef>
              <a:spcAft>
                <a:spcPts val="400"/>
              </a:spcAft>
              <a:buNone/>
            </a:pPr>
            <a:r>
              <a:rPr lang="en-US" sz="2200" b="1" i="0">
                <a:solidFill>
                  <a:srgbClr val="111F53"/>
                </a:solidFill>
                <a:effectLst/>
                <a:latin typeface="Avenir Next LT Pro"/>
              </a:rPr>
              <a:t>Blue Light &amp; Eye Health for Adults:</a:t>
            </a:r>
            <a:endParaRPr lang="en-US" sz="2200" b="1">
              <a:solidFill>
                <a:srgbClr val="111F53"/>
              </a:solidFill>
              <a:latin typeface="Avenir Next LT Pro"/>
            </a:endParaRPr>
          </a:p>
        </p:txBody>
      </p:sp>
      <p:sp>
        <p:nvSpPr>
          <p:cNvPr id="3" name="TextBox 2">
            <a:extLst>
              <a:ext uri="{FF2B5EF4-FFF2-40B4-BE49-F238E27FC236}">
                <a16:creationId xmlns:a16="http://schemas.microsoft.com/office/drawing/2014/main" id="{F0211769-067D-4C25-D89F-9411355622D8}"/>
              </a:ext>
            </a:extLst>
          </p:cNvPr>
          <p:cNvSpPr txBox="1"/>
          <p:nvPr/>
        </p:nvSpPr>
        <p:spPr>
          <a:xfrm>
            <a:off x="1081504" y="2080725"/>
            <a:ext cx="4889541" cy="17081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spcAft>
                <a:spcPts val="1200"/>
              </a:spcAft>
              <a:buFont typeface="Arial"/>
              <a:buChar char="•"/>
            </a:pPr>
            <a:r>
              <a:rPr lang="en-US" sz="1700">
                <a:solidFill>
                  <a:srgbClr val="111F53"/>
                </a:solidFill>
                <a:latin typeface="Avenir Next LT Pro"/>
              </a:rPr>
              <a:t>Learn how blue light affects your vision</a:t>
            </a:r>
          </a:p>
          <a:p>
            <a:pPr marL="285750" indent="-285750">
              <a:spcAft>
                <a:spcPts val="1200"/>
              </a:spcAft>
              <a:buFont typeface="Arial"/>
              <a:buChar char="•"/>
            </a:pPr>
            <a:r>
              <a:rPr lang="en-US" sz="1700">
                <a:solidFill>
                  <a:srgbClr val="111F53"/>
                </a:solidFill>
                <a:latin typeface="Avenir Next LT Pro"/>
              </a:rPr>
              <a:t>Recognize and reduce symptoms of digital eye strain</a:t>
            </a:r>
          </a:p>
          <a:p>
            <a:pPr marL="285750" indent="-285750">
              <a:spcAft>
                <a:spcPts val="1200"/>
              </a:spcAft>
              <a:buFont typeface="Arial"/>
              <a:buChar char="•"/>
            </a:pPr>
            <a:r>
              <a:rPr lang="en-US" sz="1700">
                <a:solidFill>
                  <a:srgbClr val="111F53"/>
                </a:solidFill>
                <a:latin typeface="Avenir Next LT Pro"/>
              </a:rPr>
              <a:t>Gain strategies to protect your eyes against blue light</a:t>
            </a:r>
          </a:p>
        </p:txBody>
      </p:sp>
      <p:sp>
        <p:nvSpPr>
          <p:cNvPr id="8" name="TextBox 7">
            <a:extLst>
              <a:ext uri="{FF2B5EF4-FFF2-40B4-BE49-F238E27FC236}">
                <a16:creationId xmlns:a16="http://schemas.microsoft.com/office/drawing/2014/main" id="{7527A6EA-44BC-A83E-2C19-62957F41D9B8}"/>
              </a:ext>
            </a:extLst>
          </p:cNvPr>
          <p:cNvSpPr txBox="1"/>
          <p:nvPr/>
        </p:nvSpPr>
        <p:spPr>
          <a:xfrm>
            <a:off x="1094704" y="4673284"/>
            <a:ext cx="5180033" cy="17081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spcAft>
                <a:spcPts val="1200"/>
              </a:spcAft>
              <a:buFont typeface="Arial"/>
              <a:buChar char="•"/>
            </a:pPr>
            <a:r>
              <a:rPr lang="en-US" sz="1700">
                <a:solidFill>
                  <a:srgbClr val="111F53"/>
                </a:solidFill>
                <a:latin typeface="Avenir Next LT Pro"/>
              </a:rPr>
              <a:t>Learn how to </a:t>
            </a:r>
            <a:r>
              <a:rPr lang="en-US" sz="1700">
                <a:solidFill>
                  <a:srgbClr val="000000"/>
                </a:solidFill>
                <a:latin typeface="Avenir Next LT Pro"/>
              </a:rPr>
              <a:t>protect your child’s vision, sleep, and brain health from over-exposure to screens and blue light </a:t>
            </a:r>
          </a:p>
          <a:p>
            <a:pPr marL="285750" indent="-285750">
              <a:spcAft>
                <a:spcPts val="1200"/>
              </a:spcAft>
              <a:buFont typeface="Arial"/>
              <a:buChar char="•"/>
            </a:pPr>
            <a:r>
              <a:rPr lang="en-US" sz="1700">
                <a:solidFill>
                  <a:srgbClr val="111F53"/>
                </a:solidFill>
                <a:latin typeface="Avenir Next LT Pro"/>
              </a:rPr>
              <a:t>Set healthy screen habits</a:t>
            </a:r>
          </a:p>
          <a:p>
            <a:pPr marL="285750" indent="-285750">
              <a:spcAft>
                <a:spcPts val="1200"/>
              </a:spcAft>
              <a:buFont typeface="Arial"/>
              <a:buChar char="•"/>
            </a:pPr>
            <a:r>
              <a:rPr lang="en-US" sz="1700">
                <a:solidFill>
                  <a:srgbClr val="111F53"/>
                </a:solidFill>
                <a:latin typeface="Avenir Next LT Pro"/>
              </a:rPr>
              <a:t>Explore strategies to protect your child's vision</a:t>
            </a:r>
          </a:p>
        </p:txBody>
      </p:sp>
      <p:sp>
        <p:nvSpPr>
          <p:cNvPr id="12" name="Title 1">
            <a:extLst>
              <a:ext uri="{FF2B5EF4-FFF2-40B4-BE49-F238E27FC236}">
                <a16:creationId xmlns:a16="http://schemas.microsoft.com/office/drawing/2014/main" id="{520AA4ED-581D-DC7E-A84A-09C1154EB3AF}"/>
              </a:ext>
            </a:extLst>
          </p:cNvPr>
          <p:cNvSpPr txBox="1">
            <a:spLocks/>
          </p:cNvSpPr>
          <p:nvPr/>
        </p:nvSpPr>
        <p:spPr>
          <a:xfrm>
            <a:off x="1080132" y="4230261"/>
            <a:ext cx="5100063" cy="42199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spcAft>
                <a:spcPts val="400"/>
              </a:spcAft>
            </a:pPr>
            <a:r>
              <a:rPr lang="en-US" sz="2200" b="1">
                <a:solidFill>
                  <a:srgbClr val="111F53"/>
                </a:solidFill>
                <a:latin typeface="Avenir Next LT Pro"/>
              </a:rPr>
              <a:t>Blue Light &amp; Eye Health for Kids:</a:t>
            </a:r>
          </a:p>
        </p:txBody>
      </p:sp>
      <p:pic>
        <p:nvPicPr>
          <p:cNvPr id="15" name="Spark.psd" descr="Spark.psd">
            <a:extLst>
              <a:ext uri="{FF2B5EF4-FFF2-40B4-BE49-F238E27FC236}">
                <a16:creationId xmlns:a16="http://schemas.microsoft.com/office/drawing/2014/main" id="{95537DEE-1ED0-2897-54E1-8F01B1193D57}"/>
              </a:ext>
            </a:extLst>
          </p:cNvPr>
          <p:cNvPicPr>
            <a:picLocks noChangeAspect="1"/>
          </p:cNvPicPr>
          <p:nvPr/>
        </p:nvPicPr>
        <p:blipFill>
          <a:blip r:embed="rId7"/>
          <a:stretch>
            <a:fillRect/>
          </a:stretch>
        </p:blipFill>
        <p:spPr>
          <a:xfrm>
            <a:off x="780644" y="1714072"/>
            <a:ext cx="297660" cy="297660"/>
          </a:xfrm>
          <a:prstGeom prst="rect">
            <a:avLst/>
          </a:prstGeom>
          <a:ln w="12700">
            <a:miter lim="400000"/>
          </a:ln>
        </p:spPr>
      </p:pic>
      <p:pic>
        <p:nvPicPr>
          <p:cNvPr id="16" name="Spark.psd" descr="Spark.psd">
            <a:extLst>
              <a:ext uri="{FF2B5EF4-FFF2-40B4-BE49-F238E27FC236}">
                <a16:creationId xmlns:a16="http://schemas.microsoft.com/office/drawing/2014/main" id="{1B9C2287-3B02-8D22-E21F-4E2F1068CB0C}"/>
              </a:ext>
            </a:extLst>
          </p:cNvPr>
          <p:cNvPicPr>
            <a:picLocks noChangeAspect="1"/>
          </p:cNvPicPr>
          <p:nvPr/>
        </p:nvPicPr>
        <p:blipFill>
          <a:blip r:embed="rId7"/>
          <a:stretch>
            <a:fillRect/>
          </a:stretch>
        </p:blipFill>
        <p:spPr>
          <a:xfrm>
            <a:off x="780644" y="4240152"/>
            <a:ext cx="297660" cy="297660"/>
          </a:xfrm>
          <a:prstGeom prst="rect">
            <a:avLst/>
          </a:prstGeom>
          <a:ln w="12700">
            <a:miter lim="400000"/>
          </a:ln>
        </p:spPr>
      </p:pic>
      <p:pic>
        <p:nvPicPr>
          <p:cNvPr id="18" name="LifeSpeak-Inc-Navy.png" descr="LifeSpeak-Inc-Navy.png">
            <a:extLst>
              <a:ext uri="{FF2B5EF4-FFF2-40B4-BE49-F238E27FC236}">
                <a16:creationId xmlns:a16="http://schemas.microsoft.com/office/drawing/2014/main" id="{8EE1E74C-B157-EE29-494A-C0FD0BD7F513}"/>
              </a:ext>
            </a:extLst>
          </p:cNvPr>
          <p:cNvPicPr>
            <a:picLocks noChangeAspect="1"/>
          </p:cNvPicPr>
          <p:nvPr/>
        </p:nvPicPr>
        <p:blipFill>
          <a:blip r:embed="rId8"/>
          <a:stretch>
            <a:fillRect/>
          </a:stretch>
        </p:blipFill>
        <p:spPr>
          <a:xfrm>
            <a:off x="9857734" y="292019"/>
            <a:ext cx="1945156" cy="320127"/>
          </a:xfrm>
          <a:prstGeom prst="rect">
            <a:avLst/>
          </a:prstGeom>
          <a:ln w="12700">
            <a:miter lim="400000"/>
          </a:ln>
        </p:spPr>
      </p:pic>
      <p:sp>
        <p:nvSpPr>
          <p:cNvPr id="20" name="Complementary to Your EAP">
            <a:extLst>
              <a:ext uri="{FF2B5EF4-FFF2-40B4-BE49-F238E27FC236}">
                <a16:creationId xmlns:a16="http://schemas.microsoft.com/office/drawing/2014/main" id="{80CC052A-6462-A291-F378-220FED31403F}"/>
              </a:ext>
            </a:extLst>
          </p:cNvPr>
          <p:cNvSpPr txBox="1"/>
          <p:nvPr/>
        </p:nvSpPr>
        <p:spPr>
          <a:xfrm>
            <a:off x="780644" y="647774"/>
            <a:ext cx="6775188" cy="4667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anchor="t">
            <a:spAutoFit/>
          </a:bodyPr>
          <a:lstStyle>
            <a:lvl1pPr algn="l">
              <a:lnSpc>
                <a:spcPct val="90000"/>
              </a:lnSpc>
              <a:defRPr sz="8000" b="1">
                <a:solidFill>
                  <a:srgbClr val="00D1B2"/>
                </a:solidFill>
                <a:latin typeface="Avenir Next Regular"/>
                <a:ea typeface="Avenir Next Regular"/>
                <a:cs typeface="Avenir Next Regular"/>
                <a:sym typeface="Avenir Next Regular"/>
              </a:defRPr>
            </a:lvl1pPr>
          </a:lstStyle>
          <a:p>
            <a:pPr defTabSz="1219169"/>
            <a:r>
              <a:rPr lang="en-US" sz="3000" kern="0">
                <a:solidFill>
                  <a:srgbClr val="111F53"/>
                </a:solidFill>
                <a:latin typeface="Avenir Next LT Pro"/>
              </a:rPr>
              <a:t>Explore our New Eye Health Series </a:t>
            </a:r>
            <a:endParaRPr lang="en-US" sz="3000">
              <a:solidFill>
                <a:srgbClr val="111F53"/>
              </a:solidFill>
            </a:endParaRPr>
          </a:p>
        </p:txBody>
      </p:sp>
    </p:spTree>
    <p:extLst>
      <p:ext uri="{BB962C8B-B14F-4D97-AF65-F5344CB8AC3E}">
        <p14:creationId xmlns:p14="http://schemas.microsoft.com/office/powerpoint/2010/main" val="5280859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B4C12C-27AC-6789-4E8F-B8DACE29BBB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5055BBF-8CE1-0F68-B851-C0060B02D3EE}"/>
              </a:ext>
            </a:extLst>
          </p:cNvPr>
          <p:cNvSpPr>
            <a:spLocks noGrp="1"/>
          </p:cNvSpPr>
          <p:nvPr>
            <p:ph type="ctrTitle"/>
          </p:nvPr>
        </p:nvSpPr>
        <p:spPr/>
        <p:txBody>
          <a:bodyPr>
            <a:normAutofit/>
          </a:bodyPr>
          <a:lstStyle/>
          <a:p>
            <a:r>
              <a:rPr lang="en-US" err="1"/>
              <a:t>Eyesafe</a:t>
            </a:r>
            <a:r>
              <a:rPr lang="en-US"/>
              <a:t> Partnership, Content, &amp; Voucher</a:t>
            </a:r>
          </a:p>
        </p:txBody>
      </p:sp>
      <p:sp>
        <p:nvSpPr>
          <p:cNvPr id="3" name="Subtitle 2">
            <a:extLst>
              <a:ext uri="{FF2B5EF4-FFF2-40B4-BE49-F238E27FC236}">
                <a16:creationId xmlns:a16="http://schemas.microsoft.com/office/drawing/2014/main" id="{C722280E-64CA-B989-8C09-6E64ACCB37FB}"/>
              </a:ext>
            </a:extLst>
          </p:cNvPr>
          <p:cNvSpPr>
            <a:spLocks noGrp="1"/>
          </p:cNvSpPr>
          <p:nvPr>
            <p:ph type="subTitle" idx="1"/>
          </p:nvPr>
        </p:nvSpPr>
        <p:spPr/>
        <p:txBody>
          <a:bodyPr>
            <a:normAutofit/>
          </a:bodyPr>
          <a:lstStyle/>
          <a:p>
            <a:r>
              <a:rPr lang="en-US" sz="4000"/>
              <a:t>1-Slide Version </a:t>
            </a:r>
          </a:p>
        </p:txBody>
      </p:sp>
    </p:spTree>
    <p:extLst>
      <p:ext uri="{BB962C8B-B14F-4D97-AF65-F5344CB8AC3E}">
        <p14:creationId xmlns:p14="http://schemas.microsoft.com/office/powerpoint/2010/main" val="7114825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3C4FBA-37B1-33E2-5129-E083277EC121}"/>
            </a:ext>
          </a:extLst>
        </p:cNvPr>
        <p:cNvGrpSpPr/>
        <p:nvPr/>
      </p:nvGrpSpPr>
      <p:grpSpPr>
        <a:xfrm>
          <a:off x="0" y="0"/>
          <a:ext cx="0" cy="0"/>
          <a:chOff x="0" y="0"/>
          <a:chExt cx="0" cy="0"/>
        </a:xfrm>
      </p:grpSpPr>
      <p:pic>
        <p:nvPicPr>
          <p:cNvPr id="16" name="Picture 15" descr="A person in a purple suit&#10;&#10;AI-generated content may be incorrect.">
            <a:extLst>
              <a:ext uri="{FF2B5EF4-FFF2-40B4-BE49-F238E27FC236}">
                <a16:creationId xmlns:a16="http://schemas.microsoft.com/office/drawing/2014/main" id="{1BA3541F-A1E9-F4AF-7CE9-7C5A068ECA5F}"/>
              </a:ext>
            </a:extLst>
          </p:cNvPr>
          <p:cNvPicPr>
            <a:picLocks noChangeAspect="1"/>
          </p:cNvPicPr>
          <p:nvPr/>
        </p:nvPicPr>
        <p:blipFill>
          <a:blip r:embed="rId3"/>
          <a:stretch>
            <a:fillRect/>
          </a:stretch>
        </p:blipFill>
        <p:spPr>
          <a:xfrm>
            <a:off x="9739313" y="3426278"/>
            <a:ext cx="2061483" cy="1311730"/>
          </a:xfrm>
          <a:prstGeom prst="rect">
            <a:avLst/>
          </a:prstGeom>
          <a:effectLst>
            <a:outerShdw blurRad="50800" dist="38100" dir="2700000" algn="tl" rotWithShape="0">
              <a:prstClr val="black">
                <a:alpha val="40000"/>
              </a:prstClr>
            </a:outerShdw>
          </a:effectLst>
        </p:spPr>
      </p:pic>
      <p:pic>
        <p:nvPicPr>
          <p:cNvPr id="9" name="Picture 8" descr="A person in a blue shirt&#10;&#10;AI-generated content may be incorrect.">
            <a:extLst>
              <a:ext uri="{FF2B5EF4-FFF2-40B4-BE49-F238E27FC236}">
                <a16:creationId xmlns:a16="http://schemas.microsoft.com/office/drawing/2014/main" id="{62D9B1BE-A090-FEAE-8DCD-FC2E54656D80}"/>
              </a:ext>
            </a:extLst>
          </p:cNvPr>
          <p:cNvPicPr>
            <a:picLocks noChangeAspect="1"/>
          </p:cNvPicPr>
          <p:nvPr/>
        </p:nvPicPr>
        <p:blipFill>
          <a:blip r:embed="rId4"/>
          <a:stretch>
            <a:fillRect/>
          </a:stretch>
        </p:blipFill>
        <p:spPr>
          <a:xfrm>
            <a:off x="9746117" y="1657350"/>
            <a:ext cx="2057401" cy="1257300"/>
          </a:xfrm>
          <a:prstGeom prst="rect">
            <a:avLst/>
          </a:prstGeom>
          <a:effectLst>
            <a:outerShdw blurRad="50800" dist="38100" dir="2700000" algn="tl" rotWithShape="0">
              <a:prstClr val="black">
                <a:alpha val="40000"/>
              </a:prstClr>
            </a:outerShdw>
          </a:effectLst>
        </p:spPr>
      </p:pic>
      <p:pic>
        <p:nvPicPr>
          <p:cNvPr id="3" name="Picture 2" descr="A blue sign with white text&#10;&#10;AI-generated content may be incorrect.">
            <a:extLst>
              <a:ext uri="{FF2B5EF4-FFF2-40B4-BE49-F238E27FC236}">
                <a16:creationId xmlns:a16="http://schemas.microsoft.com/office/drawing/2014/main" id="{9241C2AF-0B61-4F88-1B17-159AE3F7F8A8}"/>
              </a:ext>
            </a:extLst>
          </p:cNvPr>
          <p:cNvPicPr>
            <a:picLocks noChangeAspect="1"/>
          </p:cNvPicPr>
          <p:nvPr/>
        </p:nvPicPr>
        <p:blipFill>
          <a:blip r:embed="rId5"/>
          <a:stretch>
            <a:fillRect/>
          </a:stretch>
        </p:blipFill>
        <p:spPr>
          <a:xfrm>
            <a:off x="9123589" y="5555117"/>
            <a:ext cx="2667000" cy="809625"/>
          </a:xfrm>
          <a:prstGeom prst="rect">
            <a:avLst/>
          </a:prstGeom>
        </p:spPr>
      </p:pic>
      <p:sp>
        <p:nvSpPr>
          <p:cNvPr id="6" name="Rectangle 5">
            <a:extLst>
              <a:ext uri="{FF2B5EF4-FFF2-40B4-BE49-F238E27FC236}">
                <a16:creationId xmlns:a16="http://schemas.microsoft.com/office/drawing/2014/main" id="{AC1180CC-4FF5-5023-ED92-180CFDDDC3F0}"/>
              </a:ext>
            </a:extLst>
          </p:cNvPr>
          <p:cNvSpPr/>
          <p:nvPr/>
        </p:nvSpPr>
        <p:spPr>
          <a:xfrm>
            <a:off x="0" y="0"/>
            <a:ext cx="4451683" cy="6858000"/>
          </a:xfrm>
          <a:prstGeom prst="rect">
            <a:avLst/>
          </a:prstGeom>
          <a:solidFill>
            <a:srgbClr val="1C2C6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633EB9AE-478B-4AAA-C262-00447D19561F}"/>
              </a:ext>
            </a:extLst>
          </p:cNvPr>
          <p:cNvSpPr txBox="1"/>
          <p:nvPr/>
        </p:nvSpPr>
        <p:spPr>
          <a:xfrm>
            <a:off x="5268173" y="1658157"/>
            <a:ext cx="4308963" cy="118494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700" b="1">
                <a:solidFill>
                  <a:srgbClr val="006FD3"/>
                </a:solidFill>
                <a:latin typeface="Avenir Next LT Pro"/>
              </a:rPr>
              <a:t>Blue Light &amp; Eye Health for Adults</a:t>
            </a:r>
            <a:br>
              <a:rPr lang="en-US" sz="1700" b="1">
                <a:latin typeface="Avenir Next LT Pro"/>
              </a:rPr>
            </a:br>
            <a:endParaRPr lang="en-US" sz="600" b="1">
              <a:latin typeface="Avenir Next LT Pro"/>
            </a:endParaRPr>
          </a:p>
          <a:p>
            <a:r>
              <a:rPr lang="en-US" sz="1600">
                <a:latin typeface="Avenir Next LT Pro"/>
              </a:rPr>
              <a:t>Learn eye-friendly habits to protect vision, sleep, and mental health from overexposure to screens and blue light.</a:t>
            </a:r>
            <a:endParaRPr lang="en-US"/>
          </a:p>
        </p:txBody>
      </p:sp>
      <p:sp>
        <p:nvSpPr>
          <p:cNvPr id="11" name="TextBox 10">
            <a:extLst>
              <a:ext uri="{FF2B5EF4-FFF2-40B4-BE49-F238E27FC236}">
                <a16:creationId xmlns:a16="http://schemas.microsoft.com/office/drawing/2014/main" id="{B664792D-7A10-0CBA-1CAF-4D36B8560910}"/>
              </a:ext>
            </a:extLst>
          </p:cNvPr>
          <p:cNvSpPr txBox="1"/>
          <p:nvPr/>
        </p:nvSpPr>
        <p:spPr>
          <a:xfrm>
            <a:off x="5264364" y="3431473"/>
            <a:ext cx="4111792" cy="9694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700" b="1">
                <a:solidFill>
                  <a:srgbClr val="006FD3"/>
                </a:solidFill>
                <a:latin typeface="Avenir Next LT Pro"/>
              </a:rPr>
              <a:t>Blue Light &amp; Eye Health for Kids</a:t>
            </a:r>
            <a:br>
              <a:rPr lang="en-US" sz="1700" b="1">
                <a:latin typeface="Avenir Next LT Pro"/>
              </a:rPr>
            </a:br>
            <a:endParaRPr lang="en-US" sz="800" b="1">
              <a:latin typeface="Avenir Next LT Pro"/>
            </a:endParaRPr>
          </a:p>
          <a:p>
            <a:r>
              <a:rPr lang="en-US" sz="1600">
                <a:latin typeface="Avenir Next LT Pro"/>
                <a:ea typeface="+mn-lt"/>
                <a:cs typeface="+mn-lt"/>
              </a:rPr>
              <a:t>Protect your child's vision and wellbeing with expert tips and healthy screen habits.</a:t>
            </a:r>
            <a:endParaRPr lang="en-US"/>
          </a:p>
        </p:txBody>
      </p:sp>
      <p:sp>
        <p:nvSpPr>
          <p:cNvPr id="5" name="TextBox 4">
            <a:extLst>
              <a:ext uri="{FF2B5EF4-FFF2-40B4-BE49-F238E27FC236}">
                <a16:creationId xmlns:a16="http://schemas.microsoft.com/office/drawing/2014/main" id="{7B75CD9D-5053-1B10-5CD8-4C2730260055}"/>
              </a:ext>
            </a:extLst>
          </p:cNvPr>
          <p:cNvSpPr txBox="1"/>
          <p:nvPr/>
        </p:nvSpPr>
        <p:spPr>
          <a:xfrm>
            <a:off x="4856275" y="332925"/>
            <a:ext cx="6953121" cy="954107"/>
          </a:xfrm>
          <a:prstGeom prst="rect">
            <a:avLst/>
          </a:prstGeom>
          <a:noFill/>
        </p:spPr>
        <p:txBody>
          <a:bodyPr wrap="square" lIns="91440" tIns="45720" rIns="91440" bIns="45720" rtlCol="0" anchor="t">
            <a:spAutoFit/>
          </a:bodyPr>
          <a:lstStyle/>
          <a:p>
            <a:r>
              <a:rPr lang="en-US" sz="2800" b="1">
                <a:solidFill>
                  <a:srgbClr val="02D0B1"/>
                </a:solidFill>
                <a:latin typeface="Avenir Next LT Pro"/>
              </a:rPr>
              <a:t>New! Two eye health series featuring leading eye doctors</a:t>
            </a:r>
          </a:p>
        </p:txBody>
      </p:sp>
      <p:sp>
        <p:nvSpPr>
          <p:cNvPr id="4" name="Complementary to Your EAP">
            <a:extLst>
              <a:ext uri="{FF2B5EF4-FFF2-40B4-BE49-F238E27FC236}">
                <a16:creationId xmlns:a16="http://schemas.microsoft.com/office/drawing/2014/main" id="{3C0C340B-7AE9-E7CC-A978-B019E8DA13BC}"/>
              </a:ext>
            </a:extLst>
          </p:cNvPr>
          <p:cNvSpPr txBox="1"/>
          <p:nvPr/>
        </p:nvSpPr>
        <p:spPr>
          <a:xfrm>
            <a:off x="382603" y="1116693"/>
            <a:ext cx="3551724" cy="17132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anchor="t">
            <a:spAutoFit/>
          </a:bodyPr>
          <a:lstStyle>
            <a:lvl1pPr algn="l">
              <a:lnSpc>
                <a:spcPct val="90000"/>
              </a:lnSpc>
              <a:defRPr sz="8000" b="1">
                <a:solidFill>
                  <a:srgbClr val="00D1B2"/>
                </a:solidFill>
                <a:latin typeface="Avenir Next Regular"/>
                <a:ea typeface="Avenir Next Regular"/>
                <a:cs typeface="Avenir Next Regular"/>
                <a:sym typeface="Avenir Next Regular"/>
              </a:defRPr>
            </a:lvl1pPr>
          </a:lstStyle>
          <a:p>
            <a:pPr defTabSz="1219169" hangingPunct="0"/>
            <a:r>
              <a:rPr lang="en-US" sz="3000" kern="0" dirty="0" err="1">
                <a:solidFill>
                  <a:schemeClr val="bg1"/>
                </a:solidFill>
                <a:latin typeface="Avenir Next LT Pro"/>
              </a:rPr>
              <a:t>LifeSpeak</a:t>
            </a:r>
            <a:r>
              <a:rPr lang="en-US" sz="3000" kern="0" dirty="0">
                <a:solidFill>
                  <a:schemeClr val="bg1"/>
                </a:solidFill>
                <a:latin typeface="Avenir Next LT Pro"/>
              </a:rPr>
              <a:t> Inc. and Eyesafe Partner to Support Eye Health</a:t>
            </a:r>
          </a:p>
        </p:txBody>
      </p:sp>
      <p:pic>
        <p:nvPicPr>
          <p:cNvPr id="19" name="Spark.psd" descr="Spark.psd">
            <a:extLst>
              <a:ext uri="{FF2B5EF4-FFF2-40B4-BE49-F238E27FC236}">
                <a16:creationId xmlns:a16="http://schemas.microsoft.com/office/drawing/2014/main" id="{C3A74051-5D2D-41E7-B199-4B44B8C5A0B5}"/>
              </a:ext>
            </a:extLst>
          </p:cNvPr>
          <p:cNvPicPr>
            <a:picLocks noChangeAspect="1"/>
          </p:cNvPicPr>
          <p:nvPr/>
        </p:nvPicPr>
        <p:blipFill>
          <a:blip r:embed="rId6"/>
          <a:stretch>
            <a:fillRect/>
          </a:stretch>
        </p:blipFill>
        <p:spPr>
          <a:xfrm>
            <a:off x="4966704" y="3488395"/>
            <a:ext cx="297660" cy="297660"/>
          </a:xfrm>
          <a:prstGeom prst="rect">
            <a:avLst/>
          </a:prstGeom>
          <a:ln w="12700">
            <a:miter lim="400000"/>
          </a:ln>
        </p:spPr>
      </p:pic>
      <p:sp>
        <p:nvSpPr>
          <p:cNvPr id="12" name="TextBox 11">
            <a:extLst>
              <a:ext uri="{FF2B5EF4-FFF2-40B4-BE49-F238E27FC236}">
                <a16:creationId xmlns:a16="http://schemas.microsoft.com/office/drawing/2014/main" id="{56350E16-2E06-7B4B-4753-DA4D778DD1AD}"/>
              </a:ext>
            </a:extLst>
          </p:cNvPr>
          <p:cNvSpPr txBox="1"/>
          <p:nvPr/>
        </p:nvSpPr>
        <p:spPr>
          <a:xfrm>
            <a:off x="284117" y="3474021"/>
            <a:ext cx="3456191" cy="1477328"/>
          </a:xfrm>
          <a:prstGeom prst="rect">
            <a:avLst/>
          </a:prstGeom>
          <a:noFill/>
        </p:spPr>
        <p:txBody>
          <a:bodyPr wrap="square">
            <a:spAutoFit/>
          </a:bodyPr>
          <a:lstStyle/>
          <a:p>
            <a:r>
              <a:rPr lang="en-US" sz="1800">
                <a:solidFill>
                  <a:schemeClr val="bg1"/>
                </a:solidFill>
                <a:latin typeface="Avenir Next LT Pro"/>
              </a:rPr>
              <a:t>Together with </a:t>
            </a:r>
            <a:r>
              <a:rPr lang="en-US" sz="1800" err="1">
                <a:solidFill>
                  <a:schemeClr val="bg1"/>
                </a:solidFill>
                <a:latin typeface="Avenir Next LT Pro"/>
              </a:rPr>
              <a:t>Eyesafe</a:t>
            </a:r>
            <a:r>
              <a:rPr lang="en-US" sz="1800">
                <a:solidFill>
                  <a:schemeClr val="bg1"/>
                </a:solidFill>
                <a:latin typeface="Avenir Next LT Pro"/>
              </a:rPr>
              <a:t>, a global leader in blue light solutions, we are tackling the impact of screen time on eye health and overall wellbeing.</a:t>
            </a:r>
            <a:endParaRPr lang="en-US" sz="1800">
              <a:solidFill>
                <a:schemeClr val="bg1"/>
              </a:solidFill>
              <a:effectLst/>
              <a:latin typeface="Avenir Next LT Pro"/>
            </a:endParaRPr>
          </a:p>
        </p:txBody>
      </p:sp>
      <p:pic>
        <p:nvPicPr>
          <p:cNvPr id="15" name="Spark.psd" descr="Spark.psd">
            <a:extLst>
              <a:ext uri="{FF2B5EF4-FFF2-40B4-BE49-F238E27FC236}">
                <a16:creationId xmlns:a16="http://schemas.microsoft.com/office/drawing/2014/main" id="{8D2FC223-3242-E45B-56B4-D31EA75E93E8}"/>
              </a:ext>
            </a:extLst>
          </p:cNvPr>
          <p:cNvPicPr>
            <a:picLocks noChangeAspect="1"/>
          </p:cNvPicPr>
          <p:nvPr/>
        </p:nvPicPr>
        <p:blipFill>
          <a:blip r:embed="rId6"/>
          <a:stretch>
            <a:fillRect/>
          </a:stretch>
        </p:blipFill>
        <p:spPr>
          <a:xfrm>
            <a:off x="4966704" y="1695868"/>
            <a:ext cx="297660" cy="297660"/>
          </a:xfrm>
          <a:prstGeom prst="rect">
            <a:avLst/>
          </a:prstGeom>
          <a:ln w="12700">
            <a:miter lim="400000"/>
          </a:ln>
        </p:spPr>
      </p:pic>
      <p:sp>
        <p:nvSpPr>
          <p:cNvPr id="17" name="TextBox 16">
            <a:extLst>
              <a:ext uri="{FF2B5EF4-FFF2-40B4-BE49-F238E27FC236}">
                <a16:creationId xmlns:a16="http://schemas.microsoft.com/office/drawing/2014/main" id="{6D4F4FBB-D1DF-1C4E-312B-CC074ADC2D7E}"/>
              </a:ext>
            </a:extLst>
          </p:cNvPr>
          <p:cNvSpPr txBox="1"/>
          <p:nvPr/>
        </p:nvSpPr>
        <p:spPr>
          <a:xfrm>
            <a:off x="7554488" y="6552822"/>
            <a:ext cx="4624556"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a:solidFill>
                  <a:schemeClr val="tx1">
                    <a:lumMod val="50000"/>
                    <a:lumOff val="50000"/>
                  </a:schemeClr>
                </a:solidFill>
                <a:latin typeface="avenir"/>
              </a:rPr>
              <a:t> *Voucher and </a:t>
            </a:r>
            <a:r>
              <a:rPr lang="en-US" sz="1100" err="1">
                <a:solidFill>
                  <a:schemeClr val="tx1">
                    <a:lumMod val="50000"/>
                    <a:lumOff val="50000"/>
                  </a:schemeClr>
                </a:solidFill>
                <a:latin typeface="avenir"/>
              </a:rPr>
              <a:t>Eyesafe</a:t>
            </a:r>
            <a:r>
              <a:rPr lang="en-US" sz="1100">
                <a:solidFill>
                  <a:schemeClr val="tx1">
                    <a:lumMod val="50000"/>
                    <a:lumOff val="50000"/>
                  </a:schemeClr>
                </a:solidFill>
                <a:latin typeface="avenir"/>
              </a:rPr>
              <a:t> products are available for U.S. members only </a:t>
            </a:r>
            <a:endParaRPr lang="en-US" sz="1100" b="1">
              <a:solidFill>
                <a:schemeClr val="tx1">
                  <a:lumMod val="50000"/>
                  <a:lumOff val="50000"/>
                </a:schemeClr>
              </a:solidFill>
              <a:latin typeface="avenir"/>
            </a:endParaRPr>
          </a:p>
        </p:txBody>
      </p:sp>
      <p:sp>
        <p:nvSpPr>
          <p:cNvPr id="20" name="TextBox 19">
            <a:extLst>
              <a:ext uri="{FF2B5EF4-FFF2-40B4-BE49-F238E27FC236}">
                <a16:creationId xmlns:a16="http://schemas.microsoft.com/office/drawing/2014/main" id="{115B50CC-0291-B5E9-12AA-E8A5626A4422}"/>
              </a:ext>
            </a:extLst>
          </p:cNvPr>
          <p:cNvSpPr txBox="1"/>
          <p:nvPr/>
        </p:nvSpPr>
        <p:spPr>
          <a:xfrm>
            <a:off x="4824321" y="5720674"/>
            <a:ext cx="4177296"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latin typeface="Avenir Next LT Pro"/>
                <a:ea typeface="+mn-lt"/>
                <a:cs typeface="+mn-lt"/>
              </a:rPr>
              <a:t>As a part of our partnership, members can enjoy a $25 voucher for Eyesafe® Blue Light Glasses.</a:t>
            </a:r>
          </a:p>
        </p:txBody>
      </p:sp>
      <p:sp>
        <p:nvSpPr>
          <p:cNvPr id="2" name="TextBox 1">
            <a:extLst>
              <a:ext uri="{FF2B5EF4-FFF2-40B4-BE49-F238E27FC236}">
                <a16:creationId xmlns:a16="http://schemas.microsoft.com/office/drawing/2014/main" id="{07DBDC9D-7D76-1877-87A6-9218F9382A97}"/>
              </a:ext>
            </a:extLst>
          </p:cNvPr>
          <p:cNvSpPr txBox="1"/>
          <p:nvPr/>
        </p:nvSpPr>
        <p:spPr>
          <a:xfrm>
            <a:off x="4824321" y="5299868"/>
            <a:ext cx="6242824" cy="400110"/>
          </a:xfrm>
          <a:prstGeom prst="rect">
            <a:avLst/>
          </a:prstGeom>
          <a:noFill/>
        </p:spPr>
        <p:txBody>
          <a:bodyPr wrap="square">
            <a:spAutoFit/>
          </a:bodyPr>
          <a:lstStyle/>
          <a:p>
            <a:pPr marR="0" algn="l" rtl="0" latinLnBrk="0">
              <a:lnSpc>
                <a:spcPct val="100000"/>
              </a:lnSpc>
              <a:spcBef>
                <a:spcPts val="0"/>
              </a:spcBef>
              <a:spcAft>
                <a:spcPts val="600"/>
              </a:spcAft>
              <a:buClrTx/>
              <a:buSzTx/>
            </a:pPr>
            <a:r>
              <a:rPr lang="en-US" sz="2000" b="1" i="0" u="none" strike="noStrike" cap="none" spc="0" baseline="0">
                <a:uFillTx/>
                <a:latin typeface="Avenir Next LT Pro"/>
                <a:sym typeface="Avenir Next Regular"/>
              </a:rPr>
              <a:t>A </a:t>
            </a:r>
            <a:r>
              <a:rPr lang="en-US" sz="2000" b="1" i="0" u="none" strike="noStrike" cap="none" spc="0" baseline="0">
                <a:uFillTx/>
                <a:latin typeface="Avenir Next LT Pro"/>
              </a:rPr>
              <a:t>special offer for members*</a:t>
            </a:r>
            <a:endParaRPr lang="en-US" sz="2000" b="1" i="0">
              <a:latin typeface="Avenir Next LT Pro"/>
              <a:sym typeface="Avenir Next Regular"/>
            </a:endParaRPr>
          </a:p>
        </p:txBody>
      </p:sp>
      <p:cxnSp>
        <p:nvCxnSpPr>
          <p:cNvPr id="13" name="Straight Connector 12">
            <a:extLst>
              <a:ext uri="{FF2B5EF4-FFF2-40B4-BE49-F238E27FC236}">
                <a16:creationId xmlns:a16="http://schemas.microsoft.com/office/drawing/2014/main" id="{937727E2-9686-A478-A1BC-9A08D966E5A7}"/>
              </a:ext>
            </a:extLst>
          </p:cNvPr>
          <p:cNvCxnSpPr>
            <a:cxnSpLocks/>
          </p:cNvCxnSpPr>
          <p:nvPr/>
        </p:nvCxnSpPr>
        <p:spPr>
          <a:xfrm>
            <a:off x="4856276" y="5102965"/>
            <a:ext cx="6871216" cy="0"/>
          </a:xfrm>
          <a:prstGeom prst="line">
            <a:avLst/>
          </a:prstGeom>
          <a:ln>
            <a:solidFill>
              <a:schemeClr val="bg1">
                <a:lumMod val="95000"/>
              </a:schemeClr>
            </a:solidFill>
          </a:ln>
        </p:spPr>
        <p:style>
          <a:lnRef idx="2">
            <a:schemeClr val="accent1"/>
          </a:lnRef>
          <a:fillRef idx="0">
            <a:schemeClr val="accent1"/>
          </a:fillRef>
          <a:effectRef idx="1">
            <a:schemeClr val="accent1"/>
          </a:effectRef>
          <a:fontRef idx="minor">
            <a:schemeClr val="tx1"/>
          </a:fontRef>
        </p:style>
      </p:cxnSp>
      <p:pic>
        <p:nvPicPr>
          <p:cNvPr id="21" name="Picture 20" descr="A white text on a black background&#10;&#10;AI-generated content may be incorrect.">
            <a:extLst>
              <a:ext uri="{FF2B5EF4-FFF2-40B4-BE49-F238E27FC236}">
                <a16:creationId xmlns:a16="http://schemas.microsoft.com/office/drawing/2014/main" id="{9FE1A661-437B-3DCB-0471-FD5C45AA9FF9}"/>
              </a:ext>
            </a:extLst>
          </p:cNvPr>
          <p:cNvPicPr>
            <a:picLocks noChangeAspect="1"/>
          </p:cNvPicPr>
          <p:nvPr/>
        </p:nvPicPr>
        <p:blipFill>
          <a:blip r:embed="rId7"/>
          <a:stretch>
            <a:fillRect/>
          </a:stretch>
        </p:blipFill>
        <p:spPr>
          <a:xfrm>
            <a:off x="270933" y="6081183"/>
            <a:ext cx="3505200" cy="571500"/>
          </a:xfrm>
          <a:prstGeom prst="rect">
            <a:avLst/>
          </a:prstGeom>
        </p:spPr>
      </p:pic>
    </p:spTree>
    <p:extLst>
      <p:ext uri="{BB962C8B-B14F-4D97-AF65-F5344CB8AC3E}">
        <p14:creationId xmlns:p14="http://schemas.microsoft.com/office/powerpoint/2010/main" val="144838268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A24D667BF69384E9AF378DF0344A843" ma:contentTypeVersion="22" ma:contentTypeDescription="Create a new document." ma:contentTypeScope="" ma:versionID="624edc8336f4a3c19f95bcb43a215909">
  <xsd:schema xmlns:xsd="http://www.w3.org/2001/XMLSchema" xmlns:xs="http://www.w3.org/2001/XMLSchema" xmlns:p="http://schemas.microsoft.com/office/2006/metadata/properties" xmlns:ns1="http://schemas.microsoft.com/sharepoint/v3" xmlns:ns2="56590ad3-9c91-4b45-a023-9d56e7259124" xmlns:ns3="e630b573-bf5a-46f0-8617-d672a07900f4" targetNamespace="http://schemas.microsoft.com/office/2006/metadata/properties" ma:root="true" ma:fieldsID="038308d82d3de023ce78996144e053c3" ns1:_="" ns2:_="" ns3:_="">
    <xsd:import namespace="http://schemas.microsoft.com/sharepoint/v3"/>
    <xsd:import namespace="56590ad3-9c91-4b45-a023-9d56e7259124"/>
    <xsd:import namespace="e630b573-bf5a-46f0-8617-d672a07900f4"/>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LengthInSeconds" minOccurs="0"/>
                <xsd:element ref="ns3:lcf76f155ced4ddcb4097134ff3c332f" minOccurs="0"/>
                <xsd:element ref="ns2:TaxCatchAll" minOccurs="0"/>
                <xsd:element ref="ns3:MediaServiceOCR" minOccurs="0"/>
                <xsd:element ref="ns3:MediaServiceGenerationTime" minOccurs="0"/>
                <xsd:element ref="ns3:MediaServiceEventHashCode" minOccurs="0"/>
                <xsd:element ref="ns3:MediaServiceLocation" minOccurs="0"/>
                <xsd:element ref="ns1:_ip_UnifiedCompliancePolicyProperties" minOccurs="0"/>
                <xsd:element ref="ns1:_ip_UnifiedCompliancePolicyUIAction" minOccurs="0"/>
                <xsd:element ref="ns3:MediaServiceObjectDetectorVersions" minOccurs="0"/>
                <xsd:element ref="ns3:MediaServiceSearchProperties" minOccurs="0"/>
                <xsd:element ref="ns3:Owner" minOccurs="0"/>
                <xsd:element ref="ns3:Status"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1" nillable="true" ma:displayName="Unified Compliance Policy Properties" ma:hidden="true" ma:internalName="_ip_UnifiedCompliancePolicyProperties">
      <xsd:simpleType>
        <xsd:restriction base="dms:Note"/>
      </xsd:simpleType>
    </xsd:element>
    <xsd:element name="_ip_UnifiedCompliancePolicyUIAction" ma:index="22"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6590ad3-9c91-4b45-a023-9d56e7259124"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1ab2e945-9370-4434-b10e-5aad321f5e86}" ma:internalName="TaxCatchAll" ma:showField="CatchAllData" ma:web="56590ad3-9c91-4b45-a023-9d56e7259124">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630b573-bf5a-46f0-8617-d672a07900f4"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b34768de-7aad-49e4-b662-f8ca1ad3c1d6"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dexed="true" ma:internalName="MediaServiceLocation" ma:readOnly="true">
      <xsd:simpleType>
        <xsd:restriction base="dms:Text"/>
      </xsd:simple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Owner" ma:index="25" nillable="true" ma:displayName="Owner" ma:format="Dropdown" ma:list="UserInfo" ma:SharePointGroup="0"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atus" ma:index="26" nillable="true" ma:displayName="Status" ma:default="Open" ma:format="Dropdown" ma:internalName="Status">
      <xsd:simpleType>
        <xsd:union memberTypes="dms:Text">
          <xsd:simpleType>
            <xsd:restriction base="dms:Choice">
              <xsd:enumeration value="Open"/>
              <xsd:enumeration value="In-Progress"/>
              <xsd:enumeration value="Complete"/>
            </xsd:restriction>
          </xsd:simpleType>
        </xsd:union>
      </xsd:simpleType>
    </xsd:element>
    <xsd:element name="MediaServiceBillingMetadata" ma:index="27"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tatus xmlns="e630b573-bf5a-46f0-8617-d672a07900f4">Open</Status>
    <_ip_UnifiedCompliancePolicyUIAction xmlns="http://schemas.microsoft.com/sharepoint/v3" xsi:nil="true"/>
    <lcf76f155ced4ddcb4097134ff3c332f xmlns="e630b573-bf5a-46f0-8617-d672a07900f4">
      <Terms xmlns="http://schemas.microsoft.com/office/infopath/2007/PartnerControls"/>
    </lcf76f155ced4ddcb4097134ff3c332f>
    <Owner xmlns="e630b573-bf5a-46f0-8617-d672a07900f4">
      <UserInfo>
        <DisplayName/>
        <AccountId xsi:nil="true"/>
        <AccountType/>
      </UserInfo>
    </Owner>
    <_ip_UnifiedCompliancePolicyProperties xmlns="http://schemas.microsoft.com/sharepoint/v3" xsi:nil="true"/>
    <TaxCatchAll xmlns="56590ad3-9c91-4b45-a023-9d56e7259124" xsi:nil="true"/>
  </documentManagement>
</p:properties>
</file>

<file path=customXml/itemProps1.xml><?xml version="1.0" encoding="utf-8"?>
<ds:datastoreItem xmlns:ds="http://schemas.openxmlformats.org/officeDocument/2006/customXml" ds:itemID="{CDFFE4DE-88C2-459A-966B-5A575B0FCB78}">
  <ds:schemaRefs>
    <ds:schemaRef ds:uri="http://schemas.microsoft.com/sharepoint/v3/contenttype/forms"/>
  </ds:schemaRefs>
</ds:datastoreItem>
</file>

<file path=customXml/itemProps2.xml><?xml version="1.0" encoding="utf-8"?>
<ds:datastoreItem xmlns:ds="http://schemas.openxmlformats.org/officeDocument/2006/customXml" ds:itemID="{31974032-BEEB-4805-AA57-5DDBB7F65C13}">
  <ds:schemaRefs>
    <ds:schemaRef ds:uri="56590ad3-9c91-4b45-a023-9d56e7259124"/>
    <ds:schemaRef ds:uri="e630b573-bf5a-46f0-8617-d672a07900f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2A46E665-0F64-40BB-96B6-478D77211D29}">
  <ds:schemaRefs>
    <ds:schemaRef ds:uri="56590ad3-9c91-4b45-a023-9d56e7259124"/>
    <ds:schemaRef ds:uri="e630b573-bf5a-46f0-8617-d672a07900f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5</Slides>
  <Notes>3</Notes>
  <HiddenSlides>0</HiddenSlide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office theme</vt:lpstr>
      <vt:lpstr>Eyesafe Partnership, Content, &amp; Voucher</vt:lpstr>
      <vt:lpstr>PowerPoint Presentation</vt:lpstr>
      <vt:lpstr>Blue Light &amp; Eye Health for Adults:</vt:lpstr>
      <vt:lpstr>Eyesafe Partnership, Content, &amp; Voucher</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revision>6</cp:revision>
  <dcterms:created xsi:type="dcterms:W3CDTF">2025-03-13T14:15:30Z</dcterms:created>
  <dcterms:modified xsi:type="dcterms:W3CDTF">2025-06-17T22:28:25Z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0x010100AA24D667BF69384E9AF378DF0344A843</vt:lpwstr>
  </property>
  <property fmtid="{D5CDD505-2E9C-101B-9397-08002B2CF9AE}" pid="3" name="MediaServiceImageTags">
    <vt:lpwstr/>
  </property>
</Properties>
</file>