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05384234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74ABD14-223D-156D-9AD5-1FDE67A15136}" name="Emily De Oliveira" initials="ED" userId="S::EmilyDeOliveira@lifespeak.com::79aab9d4-6103-417f-a1b8-2940e5137e12" providerId="AD"/>
  <p188:author id="{AF7C9129-4761-5AB5-E63D-94D2B64403D6}" name="Valeria Adrianzen" initials="VA" userId="S::valeriaadrianzen@lifespeak.com::5222dacb-b167-4f65-860f-73422d93ed8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FD3"/>
    <a:srgbClr val="111F53"/>
    <a:srgbClr val="02D0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4"/>
  </p:normalViewPr>
  <p:slideViewPr>
    <p:cSldViewPr snapToGrid="0">
      <p:cViewPr varScale="1">
        <p:scale>
          <a:sx n="121" d="100"/>
          <a:sy n="121" d="100"/>
        </p:scale>
        <p:origin x="20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25AE8F-D60C-4530-AA74-1672FBE3A411}" type="datetimeFigureOut">
              <a:rPr lang="en-US" smtClean="0"/>
              <a:t>6/18/2025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32B6C5-A2F4-4C07-B453-193CE0C7C559}" type="slidenum">
              <a:rPr lang="en-US" smtClean="0"/>
              <a:t>‹#›</a:t>
            </a:fld>
            <a:endParaRPr lang="en-US"/>
          </a:p>
        </p:txBody>
      </p:sp>
    </p:spTree>
    <p:extLst>
      <p:ext uri="{BB962C8B-B14F-4D97-AF65-F5344CB8AC3E}">
        <p14:creationId xmlns:p14="http://schemas.microsoft.com/office/powerpoint/2010/main" val="184500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78BC97-AFCB-2CAE-95C8-6FDCF89216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F2D8E2-5A12-8156-0280-19ADA98F35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037E445-F01E-9B6E-4B1D-BCE75103AF4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Avenir Next LT Pro"/>
              </a:rPr>
              <a:t>Welcome to the </a:t>
            </a:r>
            <a:r>
              <a:rPr lang="en-US" sz="1200" err="1">
                <a:latin typeface="Avenir Next LT Pro"/>
              </a:rPr>
              <a:t>Wellbeats</a:t>
            </a:r>
            <a:r>
              <a:rPr lang="en-US" sz="1200">
                <a:latin typeface="Avenir Next LT Pro"/>
              </a:rPr>
              <a:t> Wellness Adaptive Fitness Programs, where we empower you with accessible strength and mobility training to improve your movement and enhance daily living. Our classes are carefully designed to meet your unique needs, offering modifications and support every step of the way. </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1200">
                <a:latin typeface="Avenir Next LT Pro"/>
              </a:rPr>
            </a:br>
            <a:r>
              <a:rPr lang="en-US" sz="1200">
                <a:latin typeface="Avenir Next LT Pro"/>
              </a:rPr>
              <a:t>Through strength training, you’ll build power and endurance, while our mobility sessions improve flexibility and range of motion. Our programs give you curated classes to complete daily to keep you on track and motivated towards your health and wellness goals. Ready to get started?</a:t>
            </a:r>
            <a:endParaRPr lang="en-US"/>
          </a:p>
        </p:txBody>
      </p:sp>
      <p:sp>
        <p:nvSpPr>
          <p:cNvPr id="4" name="Slide Number Placeholder 3">
            <a:extLst>
              <a:ext uri="{FF2B5EF4-FFF2-40B4-BE49-F238E27FC236}">
                <a16:creationId xmlns:a16="http://schemas.microsoft.com/office/drawing/2014/main" id="{C11F9ACD-FB5B-4567-FE71-09712CBAA388}"/>
              </a:ext>
            </a:extLst>
          </p:cNvPr>
          <p:cNvSpPr>
            <a:spLocks noGrp="1"/>
          </p:cNvSpPr>
          <p:nvPr>
            <p:ph type="sldNum" sz="quarter" idx="5"/>
          </p:nvPr>
        </p:nvSpPr>
        <p:spPr/>
        <p:txBody>
          <a:bodyPr/>
          <a:lstStyle/>
          <a:p>
            <a:fld id="{8B7092FB-BD56-4546-B9C2-A4EE02296165}" type="slidenum">
              <a:rPr lang="en-US" smtClean="0"/>
              <a:t>1</a:t>
            </a:fld>
            <a:endParaRPr lang="en-US"/>
          </a:p>
        </p:txBody>
      </p:sp>
    </p:spTree>
    <p:extLst>
      <p:ext uri="{BB962C8B-B14F-4D97-AF65-F5344CB8AC3E}">
        <p14:creationId xmlns:p14="http://schemas.microsoft.com/office/powerpoint/2010/main" val="2207983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DC158-6693-1848-9AAE-DAA0AD7E4B2D}"/>
              </a:ext>
            </a:extLst>
          </p:cNvPr>
          <p:cNvSpPr>
            <a:spLocks noGrp="1"/>
          </p:cNvSpPr>
          <p:nvPr>
            <p:ph type="title"/>
          </p:nvPr>
        </p:nvSpPr>
        <p:spPr/>
        <p:txBody>
          <a:bodyPr>
            <a:noAutofit/>
          </a:bodyPr>
          <a:lstStyle>
            <a:lvl1pPr>
              <a:defRPr>
                <a:solidFill>
                  <a:schemeClr val="tx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E9B987C0-6E18-8B4E-AE1E-6F574A03167D}"/>
              </a:ext>
            </a:extLst>
          </p:cNvPr>
          <p:cNvSpPr>
            <a:spLocks noGrp="1"/>
          </p:cNvSpPr>
          <p:nvPr>
            <p:ph idx="1"/>
          </p:nvPr>
        </p:nvSpPr>
        <p:spPr>
          <a:xfrm>
            <a:off x="628073" y="2244436"/>
            <a:ext cx="10058400" cy="3932526"/>
          </a:xfrm>
        </p:spPr>
        <p:txBody>
          <a:bodyPr>
            <a:noAutofit/>
          </a:bodyPr>
          <a:lstStyle>
            <a:lvl1pPr>
              <a:defRPr b="0" i="0">
                <a:solidFill>
                  <a:schemeClr val="accent2"/>
                </a:solidFill>
                <a:latin typeface="Georgia" panose="02040502050405020303" pitchFamily="18" charset="0"/>
              </a:defRPr>
            </a:lvl1pPr>
            <a:lvl2pPr>
              <a:defRPr b="0" i="0">
                <a:solidFill>
                  <a:schemeClr val="accent2"/>
                </a:solidFill>
                <a:latin typeface="Georgia" panose="02040502050405020303" pitchFamily="18" charset="0"/>
              </a:defRPr>
            </a:lvl2pPr>
            <a:lvl3pPr>
              <a:defRPr b="0" i="0">
                <a:solidFill>
                  <a:schemeClr val="accent2"/>
                </a:solidFill>
                <a:latin typeface="Georgia" panose="02040502050405020303" pitchFamily="18" charset="0"/>
              </a:defRPr>
            </a:lvl3pPr>
            <a:lvl4pPr>
              <a:defRPr b="0" i="0">
                <a:solidFill>
                  <a:schemeClr val="accent2"/>
                </a:solidFill>
                <a:latin typeface="Georgia" panose="02040502050405020303" pitchFamily="18" charset="0"/>
              </a:defRPr>
            </a:lvl4pPr>
            <a:lvl5pPr>
              <a:defRPr b="0" i="0">
                <a:solidFill>
                  <a:schemeClr val="accent2"/>
                </a:solidFill>
                <a:latin typeface="Georgia" panose="02040502050405020303"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14">
            <a:extLst>
              <a:ext uri="{FF2B5EF4-FFF2-40B4-BE49-F238E27FC236}">
                <a16:creationId xmlns:a16="http://schemas.microsoft.com/office/drawing/2014/main" id="{96EC8D64-FBE6-E947-B4CC-E3F09D2E6101}"/>
              </a:ext>
            </a:extLst>
          </p:cNvPr>
          <p:cNvSpPr>
            <a:spLocks noGrp="1"/>
          </p:cNvSpPr>
          <p:nvPr>
            <p:ph type="body" sz="quarter" idx="13"/>
          </p:nvPr>
        </p:nvSpPr>
        <p:spPr>
          <a:xfrm>
            <a:off x="628074" y="844983"/>
            <a:ext cx="10058398" cy="346509"/>
          </a:xfrm>
        </p:spPr>
        <p:txBody>
          <a:bodyPr anchor="b">
            <a:noAutofit/>
          </a:bodyPr>
          <a:lstStyle>
            <a:lvl1pPr marL="0" indent="0">
              <a:buNone/>
              <a:defRPr sz="1200" b="1" i="0" cap="all" spc="200" baseline="0">
                <a:solidFill>
                  <a:schemeClr val="accent3"/>
                </a:solidFill>
                <a:latin typeface="Century Gothic" panose="020B0502020202020204" pitchFamily="34" charset="0"/>
                <a:cs typeface="Calibri Light" panose="020F0302020204030204" pitchFamily="34" charset="0"/>
              </a:defRPr>
            </a:lvl1pPr>
            <a:lvl2pPr marL="174634" indent="0">
              <a:buNone/>
              <a:defRPr/>
            </a:lvl2pPr>
          </a:lstStyle>
          <a:p>
            <a:pPr lvl="0"/>
            <a:r>
              <a:rPr lang="en-US"/>
              <a:t>Click to edit Master text styles</a:t>
            </a:r>
          </a:p>
        </p:txBody>
      </p:sp>
    </p:spTree>
    <p:extLst>
      <p:ext uri="{BB962C8B-B14F-4D97-AF65-F5344CB8AC3E}">
        <p14:creationId xmlns:p14="http://schemas.microsoft.com/office/powerpoint/2010/main" val="32161560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6/18/2025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portal.wellbeats.com/search(m:program-detail/2681)#overview" TargetMode="External"/><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s://portal.wellbeats.com/search(m:program-detail/2682)#overvie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3C4FBA-37B1-33E2-5129-E083277EC121}"/>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AC1180CC-4FF5-5023-ED92-180CFDDDC3F0}"/>
              </a:ext>
            </a:extLst>
          </p:cNvPr>
          <p:cNvSpPr/>
          <p:nvPr/>
        </p:nvSpPr>
        <p:spPr>
          <a:xfrm>
            <a:off x="0" y="0"/>
            <a:ext cx="4451683" cy="6858000"/>
          </a:xfrm>
          <a:prstGeom prst="rect">
            <a:avLst/>
          </a:prstGeom>
          <a:solidFill>
            <a:srgbClr val="1C2C6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633EB9AE-478B-4AAA-C262-00447D19561F}"/>
              </a:ext>
            </a:extLst>
          </p:cNvPr>
          <p:cNvSpPr txBox="1"/>
          <p:nvPr/>
        </p:nvSpPr>
        <p:spPr>
          <a:xfrm>
            <a:off x="5268174" y="1043795"/>
            <a:ext cx="3496282" cy="16466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700" b="1">
                <a:solidFill>
                  <a:srgbClr val="006FD3"/>
                </a:solidFill>
                <a:latin typeface="Avenir Next LT Pro"/>
                <a:hlinkClick r:id="rId3"/>
              </a:rPr>
              <a:t>LIMITLESS STRENGTH</a:t>
            </a:r>
            <a:br>
              <a:rPr lang="en-US" sz="1700" b="1">
                <a:latin typeface="Avenir Next LT Pro"/>
              </a:rPr>
            </a:br>
            <a:r>
              <a:rPr lang="en-US" sz="1400">
                <a:solidFill>
                  <a:srgbClr val="006FD3"/>
                </a:solidFill>
                <a:latin typeface="Avenir Next LT Pro"/>
              </a:rPr>
              <a:t>8 Activities | 2 weeks</a:t>
            </a:r>
            <a:br>
              <a:rPr lang="en-US" sz="1700" b="1">
                <a:latin typeface="Avenir Next LT Pro"/>
              </a:rPr>
            </a:br>
            <a:endParaRPr lang="en-US" sz="600" b="1">
              <a:latin typeface="Avenir Next LT Pro"/>
            </a:endParaRPr>
          </a:p>
          <a:p>
            <a:r>
              <a:rPr lang="en-US" sz="1600">
                <a:latin typeface="Avenir Next LT Pro"/>
              </a:rPr>
              <a:t>Strengthen your upper body, increase endurance, and improve overall fitness to move more energetically in everyday life.</a:t>
            </a:r>
          </a:p>
        </p:txBody>
      </p:sp>
      <p:sp>
        <p:nvSpPr>
          <p:cNvPr id="11" name="TextBox 10">
            <a:extLst>
              <a:ext uri="{FF2B5EF4-FFF2-40B4-BE49-F238E27FC236}">
                <a16:creationId xmlns:a16="http://schemas.microsoft.com/office/drawing/2014/main" id="{B664792D-7A10-0CBA-1CAF-4D36B8560910}"/>
              </a:ext>
            </a:extLst>
          </p:cNvPr>
          <p:cNvSpPr txBox="1"/>
          <p:nvPr/>
        </p:nvSpPr>
        <p:spPr>
          <a:xfrm>
            <a:off x="5264364" y="3702132"/>
            <a:ext cx="3365286" cy="16773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700" b="1">
                <a:solidFill>
                  <a:srgbClr val="006FD3"/>
                </a:solidFill>
                <a:latin typeface="Avenir Next LT Pro"/>
                <a:hlinkClick r:id="rId4"/>
              </a:rPr>
              <a:t>LIMITLESS MOBILITY</a:t>
            </a:r>
            <a:br>
              <a:rPr lang="en-US" sz="1700" b="1">
                <a:latin typeface="Avenir Next LT Pro"/>
              </a:rPr>
            </a:br>
            <a:r>
              <a:rPr lang="en-US" sz="1400">
                <a:solidFill>
                  <a:srgbClr val="006FD3"/>
                </a:solidFill>
                <a:latin typeface="Avenir Next LT Pro"/>
              </a:rPr>
              <a:t>8 Activities | 2 weeks</a:t>
            </a:r>
            <a:br>
              <a:rPr lang="en-US" sz="1700" b="1">
                <a:latin typeface="Avenir Next LT Pro"/>
              </a:rPr>
            </a:br>
            <a:endParaRPr lang="en-US" sz="800" b="1">
              <a:latin typeface="Avenir Next LT Pro"/>
            </a:endParaRPr>
          </a:p>
          <a:p>
            <a:r>
              <a:rPr lang="en-US" sz="1600">
                <a:latin typeface="Avenir Next LT Pro"/>
                <a:ea typeface="+mn-lt"/>
                <a:cs typeface="+mn-lt"/>
              </a:rPr>
              <a:t>Empower yourself to improve your upper body mobility as to enjoy everyday activities with greater ease.</a:t>
            </a:r>
          </a:p>
        </p:txBody>
      </p:sp>
      <p:sp>
        <p:nvSpPr>
          <p:cNvPr id="5" name="TextBox 4">
            <a:extLst>
              <a:ext uri="{FF2B5EF4-FFF2-40B4-BE49-F238E27FC236}">
                <a16:creationId xmlns:a16="http://schemas.microsoft.com/office/drawing/2014/main" id="{7B75CD9D-5053-1B10-5CD8-4C2730260055}"/>
              </a:ext>
            </a:extLst>
          </p:cNvPr>
          <p:cNvSpPr txBox="1"/>
          <p:nvPr/>
        </p:nvSpPr>
        <p:spPr>
          <a:xfrm>
            <a:off x="312639" y="2586453"/>
            <a:ext cx="3444974" cy="1631216"/>
          </a:xfrm>
          <a:prstGeom prst="rect">
            <a:avLst/>
          </a:prstGeom>
          <a:noFill/>
        </p:spPr>
        <p:txBody>
          <a:bodyPr wrap="square" lIns="91440" tIns="45720" rIns="91440" bIns="45720" rtlCol="0" anchor="t">
            <a:spAutoFit/>
          </a:bodyPr>
          <a:lstStyle/>
          <a:p>
            <a:r>
              <a:rPr lang="en-US" sz="2000">
                <a:solidFill>
                  <a:schemeClr val="bg1"/>
                </a:solidFill>
                <a:latin typeface="Avenir Next LT Pro"/>
              </a:rPr>
              <a:t>Accessible and supportive classes designed to build strength, improve mobility and help you move through your day.</a:t>
            </a:r>
          </a:p>
        </p:txBody>
      </p:sp>
      <p:sp>
        <p:nvSpPr>
          <p:cNvPr id="4" name="Complementary to Your EAP">
            <a:extLst>
              <a:ext uri="{FF2B5EF4-FFF2-40B4-BE49-F238E27FC236}">
                <a16:creationId xmlns:a16="http://schemas.microsoft.com/office/drawing/2014/main" id="{3C0C340B-7AE9-E7CC-A978-B019E8DA13BC}"/>
              </a:ext>
            </a:extLst>
          </p:cNvPr>
          <p:cNvSpPr txBox="1"/>
          <p:nvPr/>
        </p:nvSpPr>
        <p:spPr>
          <a:xfrm>
            <a:off x="382603" y="601970"/>
            <a:ext cx="3551724" cy="1879489"/>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25400" tIns="25400" rIns="25400" bIns="25400" anchor="t">
            <a:spAutoFit/>
          </a:bodyPr>
          <a:lstStyle>
            <a:lvl1pPr algn="l">
              <a:lnSpc>
                <a:spcPct val="90000"/>
              </a:lnSpc>
              <a:defRPr sz="8000" b="1">
                <a:solidFill>
                  <a:srgbClr val="00D1B2"/>
                </a:solidFill>
                <a:latin typeface="Avenir Next Regular"/>
                <a:ea typeface="Avenir Next Regular"/>
                <a:cs typeface="Avenir Next Regular"/>
                <a:sym typeface="Avenir Next Regular"/>
              </a:defRPr>
            </a:lvl1pPr>
          </a:lstStyle>
          <a:p>
            <a:pPr defTabSz="1219169" hangingPunct="0"/>
            <a:r>
              <a:rPr lang="en-US" sz="4400" kern="0">
                <a:solidFill>
                  <a:schemeClr val="bg1"/>
                </a:solidFill>
                <a:latin typeface="Avenir Next LT Pro"/>
              </a:rPr>
              <a:t>Adaptive Fitness Programs</a:t>
            </a:r>
          </a:p>
        </p:txBody>
      </p:sp>
      <p:pic>
        <p:nvPicPr>
          <p:cNvPr id="19" name="Spark.psd" descr="Spark.psd">
            <a:extLst>
              <a:ext uri="{FF2B5EF4-FFF2-40B4-BE49-F238E27FC236}">
                <a16:creationId xmlns:a16="http://schemas.microsoft.com/office/drawing/2014/main" id="{C3A74051-5D2D-41E7-B199-4B44B8C5A0B5}"/>
              </a:ext>
            </a:extLst>
          </p:cNvPr>
          <p:cNvPicPr>
            <a:picLocks noChangeAspect="1"/>
          </p:cNvPicPr>
          <p:nvPr/>
        </p:nvPicPr>
        <p:blipFill>
          <a:blip r:embed="rId5"/>
          <a:stretch>
            <a:fillRect/>
          </a:stretch>
        </p:blipFill>
        <p:spPr>
          <a:xfrm>
            <a:off x="4966704" y="3759054"/>
            <a:ext cx="297660" cy="297660"/>
          </a:xfrm>
          <a:prstGeom prst="rect">
            <a:avLst/>
          </a:prstGeom>
          <a:ln w="12700">
            <a:miter lim="400000"/>
          </a:ln>
        </p:spPr>
      </p:pic>
      <p:pic>
        <p:nvPicPr>
          <p:cNvPr id="15" name="Spark.psd" descr="Spark.psd">
            <a:extLst>
              <a:ext uri="{FF2B5EF4-FFF2-40B4-BE49-F238E27FC236}">
                <a16:creationId xmlns:a16="http://schemas.microsoft.com/office/drawing/2014/main" id="{8D2FC223-3242-E45B-56B4-D31EA75E93E8}"/>
              </a:ext>
            </a:extLst>
          </p:cNvPr>
          <p:cNvPicPr>
            <a:picLocks noChangeAspect="1"/>
          </p:cNvPicPr>
          <p:nvPr/>
        </p:nvPicPr>
        <p:blipFill>
          <a:blip r:embed="rId5"/>
          <a:stretch>
            <a:fillRect/>
          </a:stretch>
        </p:blipFill>
        <p:spPr>
          <a:xfrm>
            <a:off x="4966704" y="1081506"/>
            <a:ext cx="297660" cy="297660"/>
          </a:xfrm>
          <a:prstGeom prst="rect">
            <a:avLst/>
          </a:prstGeom>
          <a:ln w="12700">
            <a:miter lim="400000"/>
          </a:ln>
        </p:spPr>
      </p:pic>
      <p:pic>
        <p:nvPicPr>
          <p:cNvPr id="18" name="Picture 17" descr="A person in a wheelchair with a rubber band&#10;&#10;AI-generated content may be incorrect.">
            <a:extLst>
              <a:ext uri="{FF2B5EF4-FFF2-40B4-BE49-F238E27FC236}">
                <a16:creationId xmlns:a16="http://schemas.microsoft.com/office/drawing/2014/main" id="{2B752A75-3717-0DC9-8ECA-D903A52FDDDE}"/>
              </a:ext>
            </a:extLst>
          </p:cNvPr>
          <p:cNvPicPr>
            <a:picLocks noChangeAspect="1"/>
          </p:cNvPicPr>
          <p:nvPr/>
        </p:nvPicPr>
        <p:blipFill>
          <a:blip r:embed="rId6">
            <a:extLst>
              <a:ext uri="{28A0092B-C50C-407E-A947-70E740481C1C}">
                <a14:useLocalDpi xmlns:a14="http://schemas.microsoft.com/office/drawing/2010/main" val="0"/>
              </a:ext>
            </a:extLst>
          </a:blip>
          <a:srcRect l="35652" t="16740" r="11645"/>
          <a:stretch>
            <a:fillRect/>
          </a:stretch>
        </p:blipFill>
        <p:spPr>
          <a:xfrm>
            <a:off x="9177086" y="3702132"/>
            <a:ext cx="1923566" cy="2020824"/>
          </a:xfrm>
          <a:prstGeom prst="rect">
            <a:avLst/>
          </a:prstGeom>
        </p:spPr>
      </p:pic>
      <p:pic>
        <p:nvPicPr>
          <p:cNvPr id="24" name="Picture 23" descr="A person in a wheelchair lifting weights&#10;&#10;AI-generated content may be incorrect.">
            <a:extLst>
              <a:ext uri="{FF2B5EF4-FFF2-40B4-BE49-F238E27FC236}">
                <a16:creationId xmlns:a16="http://schemas.microsoft.com/office/drawing/2014/main" id="{77D7C2A6-6CBF-7078-DF51-6CE69DA8F115}"/>
              </a:ext>
            </a:extLst>
          </p:cNvPr>
          <p:cNvPicPr>
            <a:picLocks noChangeAspect="1"/>
          </p:cNvPicPr>
          <p:nvPr/>
        </p:nvPicPr>
        <p:blipFill>
          <a:blip r:embed="rId7">
            <a:extLst>
              <a:ext uri="{28A0092B-C50C-407E-A947-70E740481C1C}">
                <a14:useLocalDpi xmlns:a14="http://schemas.microsoft.com/office/drawing/2010/main" val="0"/>
              </a:ext>
            </a:extLst>
          </a:blip>
          <a:srcRect l="35652"/>
          <a:stretch>
            <a:fillRect/>
          </a:stretch>
        </p:blipFill>
        <p:spPr>
          <a:xfrm>
            <a:off x="9177086" y="975649"/>
            <a:ext cx="1923566" cy="1992885"/>
          </a:xfrm>
          <a:prstGeom prst="rect">
            <a:avLst/>
          </a:prstGeom>
        </p:spPr>
      </p:pic>
      <p:pic>
        <p:nvPicPr>
          <p:cNvPr id="27" name="Picture 26" descr="A black and white logo&#10;&#10;AI-generated content may be incorrect.">
            <a:extLst>
              <a:ext uri="{FF2B5EF4-FFF2-40B4-BE49-F238E27FC236}">
                <a16:creationId xmlns:a16="http://schemas.microsoft.com/office/drawing/2014/main" id="{B71F227C-0E73-26DA-3A65-8C86B26CC19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67184" y="6079263"/>
            <a:ext cx="1611246" cy="429398"/>
          </a:xfrm>
          <a:prstGeom prst="rect">
            <a:avLst/>
          </a:prstGeom>
        </p:spPr>
      </p:pic>
    </p:spTree>
    <p:extLst>
      <p:ext uri="{BB962C8B-B14F-4D97-AF65-F5344CB8AC3E}">
        <p14:creationId xmlns:p14="http://schemas.microsoft.com/office/powerpoint/2010/main" val="41595049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e630b573-bf5a-46f0-8617-d672a07900f4">Open</Status>
    <_ip_UnifiedCompliancePolicyUIAction xmlns="http://schemas.microsoft.com/sharepoint/v3" xsi:nil="true"/>
    <lcf76f155ced4ddcb4097134ff3c332f xmlns="e630b573-bf5a-46f0-8617-d672a07900f4">
      <Terms xmlns="http://schemas.microsoft.com/office/infopath/2007/PartnerControls"/>
    </lcf76f155ced4ddcb4097134ff3c332f>
    <Owner xmlns="e630b573-bf5a-46f0-8617-d672a07900f4">
      <UserInfo>
        <DisplayName/>
        <AccountId xsi:nil="true"/>
        <AccountType/>
      </UserInfo>
    </Owner>
    <_ip_UnifiedCompliancePolicyProperties xmlns="http://schemas.microsoft.com/sharepoint/v3" xsi:nil="true"/>
    <TaxCatchAll xmlns="56590ad3-9c91-4b45-a023-9d56e725912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24D667BF69384E9AF378DF0344A843" ma:contentTypeVersion="22" ma:contentTypeDescription="Create a new document." ma:contentTypeScope="" ma:versionID="624edc8336f4a3c19f95bcb43a215909">
  <xsd:schema xmlns:xsd="http://www.w3.org/2001/XMLSchema" xmlns:xs="http://www.w3.org/2001/XMLSchema" xmlns:p="http://schemas.microsoft.com/office/2006/metadata/properties" xmlns:ns1="http://schemas.microsoft.com/sharepoint/v3" xmlns:ns2="56590ad3-9c91-4b45-a023-9d56e7259124" xmlns:ns3="e630b573-bf5a-46f0-8617-d672a07900f4" targetNamespace="http://schemas.microsoft.com/office/2006/metadata/properties" ma:root="true" ma:fieldsID="038308d82d3de023ce78996144e053c3" ns1:_="" ns2:_="" ns3:_="">
    <xsd:import namespace="http://schemas.microsoft.com/sharepoint/v3"/>
    <xsd:import namespace="56590ad3-9c91-4b45-a023-9d56e7259124"/>
    <xsd:import namespace="e630b573-bf5a-46f0-8617-d672a07900f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Location" minOccurs="0"/>
                <xsd:element ref="ns1:_ip_UnifiedCompliancePolicyProperties" minOccurs="0"/>
                <xsd:element ref="ns1:_ip_UnifiedCompliancePolicyUIAction" minOccurs="0"/>
                <xsd:element ref="ns3:MediaServiceObjectDetectorVersions" minOccurs="0"/>
                <xsd:element ref="ns3:MediaServiceSearchProperties" minOccurs="0"/>
                <xsd:element ref="ns3:Owner" minOccurs="0"/>
                <xsd:element ref="ns3:Statu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590ad3-9c91-4b45-a023-9d56e725912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1ab2e945-9370-4434-b10e-5aad321f5e86}" ma:internalName="TaxCatchAll" ma:showField="CatchAllData" ma:web="56590ad3-9c91-4b45-a023-9d56e725912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630b573-bf5a-46f0-8617-d672a07900f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34768de-7aad-49e4-b662-f8ca1ad3c1d6"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Owner" ma:index="25" nillable="true" ma:displayName="Owner" ma:format="Dropdown" ma:list="UserInfo" ma:SharePointGroup="0"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atus" ma:index="26" nillable="true" ma:displayName="Status" ma:default="Open" ma:format="Dropdown" ma:internalName="Status">
      <xsd:simpleType>
        <xsd:union memberTypes="dms:Text">
          <xsd:simpleType>
            <xsd:restriction base="dms:Choice">
              <xsd:enumeration value="Open"/>
              <xsd:enumeration value="In-Progress"/>
              <xsd:enumeration value="Complete"/>
            </xsd:restriction>
          </xsd:simpleType>
        </xsd:union>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FFE4DE-88C2-459A-966B-5A575B0FCB78}">
  <ds:schemaRefs>
    <ds:schemaRef ds:uri="http://schemas.microsoft.com/sharepoint/v3/contenttype/forms"/>
  </ds:schemaRefs>
</ds:datastoreItem>
</file>

<file path=customXml/itemProps2.xml><?xml version="1.0" encoding="utf-8"?>
<ds:datastoreItem xmlns:ds="http://schemas.openxmlformats.org/officeDocument/2006/customXml" ds:itemID="{2A46E665-0F64-40BB-96B6-478D77211D29}">
  <ds:schemaRefs>
    <ds:schemaRef ds:uri="56590ad3-9c91-4b45-a023-9d56e7259124"/>
    <ds:schemaRef ds:uri="e630b573-bf5a-46f0-8617-d672a07900f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1974032-BEEB-4805-AA57-5DDBB7F65C13}">
  <ds:schemaRefs>
    <ds:schemaRef ds:uri="56590ad3-9c91-4b45-a023-9d56e7259124"/>
    <ds:schemaRef ds:uri="e630b573-bf5a-46f0-8617-d672a07900f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177</Words>
  <Application>Microsoft Office PowerPoint</Application>
  <PresentationFormat>Widescreen</PresentationFormat>
  <Paragraphs>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Valeria Adrianzen</cp:lastModifiedBy>
  <cp:revision>4</cp:revision>
  <dcterms:created xsi:type="dcterms:W3CDTF">2025-03-13T14:15:30Z</dcterms:created>
  <dcterms:modified xsi:type="dcterms:W3CDTF">2025-06-18T17:49:57Z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0x010100AA24D667BF69384E9AF378DF0344A843</vt:lpwstr>
  </property>
  <property fmtid="{D5CDD505-2E9C-101B-9397-08002B2CF9AE}" pid="3" name="MediaServiceImageTags">
    <vt:lpwstr/>
  </property>
</Properties>
</file>