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90" r:id="rId5"/>
    <p:sldId id="2147309113" r:id="rId6"/>
    <p:sldId id="2147309117" r:id="rId7"/>
    <p:sldId id="2147309111" r:id="rId8"/>
    <p:sldId id="2147309114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4ABD14-223D-156D-9AD5-1FDE67A15136}" name="Emily De Oliveira" initials="ED" userId="S::EmilyDeOliveira@lifespeak.com::79aab9d4-6103-417f-a1b8-2940e5137e12" providerId="AD"/>
  <p188:author id="{02217452-71F2-4B48-6F8D-9111B31136BB}" name="MaryBeth Lafferty" initials="ML" userId="S::marybethlafferty@lifespeak.com::a3e3db7c-c734-4003-b3b3-cf1c959dc86c" providerId="AD"/>
  <p188:author id="{F01E6D54-B652-EF30-4F48-0FAA0B944107}" name="Shreya Sinha" initials="SS" userId="S::shreyasinha@lifespeak.com::6f8bbd63-34c6-4ac7-b954-a383bc6869c1" providerId="AD"/>
  <p188:author id="{103BD79D-E6E2-63A8-51F0-6D831D1EFEF2}" name="Stefan Valent" initials="SV" userId="S::stefanvalent@lifespeak.com::fb6fdfd1-aa36-4868-80ba-0052f3c82c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D3"/>
    <a:srgbClr val="111F53"/>
    <a:srgbClr val="142C66"/>
    <a:srgbClr val="00D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33EFD-385E-0E96-CFA6-49C098F11B8D}" v="42" dt="2025-05-12T18:44:15.17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Source for the cost per employee amount: </a:t>
            </a:r>
            <a:r>
              <a:rPr lang="en-US" sz="20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https://</a:t>
            </a:r>
            <a:r>
              <a:rPr lang="en-US" sz="2000" err="1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jamanetwork.com</a:t>
            </a:r>
            <a:r>
              <a:rPr lang="en-US" sz="20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/journals/</a:t>
            </a:r>
            <a:r>
              <a:rPr lang="en-US" sz="2000" err="1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jamanetworkopen</a:t>
            </a:r>
            <a:r>
              <a:rPr lang="en-US" sz="20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en-US" sz="2000" err="1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fullarticle</a:t>
            </a:r>
            <a:r>
              <a:rPr lang="en-US" sz="20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/2800719</a:t>
            </a:r>
            <a:r>
              <a:rPr lang="en-CA">
                <a:effectLst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3B818-59E8-02DB-C282-A7C9BA4E0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7C153B-304D-ACE5-1F53-3557D911C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E0C42-E8A0-B166-3A41-0D16C6C27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en-US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Cost Savings per Employee</a:t>
            </a:r>
            <a:endParaRPr lang="en-CA" sz="12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defTabSz="457200" eaLnBrk="1" fontAlgn="auto" latinLnBrk="0" hangingPunct="1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lang="en-US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Annual Cost of Untreated Substance Use Disorders (SUDs): Employers incur an average of $15,640 per employee with an untreated SUD, primarily due to increased healthcare expenses, absenteeism, and lost productivity (</a:t>
            </a:r>
            <a:r>
              <a:rPr lang="en-US" sz="12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https://</a:t>
            </a:r>
            <a:r>
              <a:rPr lang="en-US" sz="1200" err="1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jamanetwork.com</a:t>
            </a:r>
            <a:r>
              <a:rPr lang="en-US" sz="12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/journals/</a:t>
            </a:r>
            <a:r>
              <a:rPr lang="en-US" sz="1200" err="1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jamanetworkopen</a:t>
            </a:r>
            <a:r>
              <a:rPr lang="en-US" sz="12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en-US" sz="1200" err="1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fullarticle</a:t>
            </a:r>
            <a:r>
              <a:rPr lang="en-US" sz="12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/2800719</a:t>
            </a:r>
            <a:r>
              <a:rPr lang="en-CA" sz="12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Symbol" pitchFamily="2" charset="2"/>
              <a:buChar char=""/>
            </a:pPr>
            <a:r>
              <a:rPr lang="en-US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Potential Savings with 80% Reduction: If 80% of employees reduce in a company with 2000 employees: </a:t>
            </a:r>
            <a:endParaRPr lang="en-CA" sz="12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Employees engaging: 134 </a:t>
            </a:r>
            <a:endParaRPr lang="en-CA" sz="1200"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Assuming 9% have SUDs: 12 employees</a:t>
            </a:r>
            <a:endParaRPr lang="en-CA" sz="1200"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Savings=12 x $15, 640 =187,680</a:t>
            </a:r>
            <a:endParaRPr lang="en-CA" sz="1200">
              <a:effectLst/>
              <a:latin typeface="Aptos" panose="020B00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ROI=165,840/21,840 x100=759%</a:t>
            </a:r>
            <a:endParaRPr lang="en-CA" sz="12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10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Approximately </a:t>
            </a:r>
            <a:r>
              <a:rPr lang="en-US" sz="1000" b="1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9% of full-time U.S. workers</a:t>
            </a:r>
            <a:r>
              <a:rPr lang="en-US" sz="10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meet the criteria for a </a:t>
            </a:r>
            <a:r>
              <a:rPr lang="en-US" sz="1000" b="1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substance use disorder (SUD)</a:t>
            </a:r>
            <a:r>
              <a:rPr lang="en-US" sz="10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each year. This statistic is based on data from the National Survey on Drug Use and Health (NSDUH) and is corroborated by organizations such as the National Safety Council</a:t>
            </a:r>
            <a:endParaRPr lang="en-CA" sz="10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/>
            </a:br>
            <a:r>
              <a:rPr lang="en-US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ROI only includes those with SUDs and does not even account for prevention. 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5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DB908-D8D8-933B-F97F-3A4F1FB5E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9561A-AC8D-C2B9-9B90-6F04FE75D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34E98B-6A36-4F90-BDB4-5F830E4A4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en-US" sz="1800" b="1" u="sng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ALAViDA cost and engagement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6000"/>
              </a:lnSpc>
              <a:buFont typeface="Symbol" pitchFamily="2" charset="2"/>
              <a:buChar char=""/>
            </a:pPr>
            <a:r>
              <a:rPr lang="en-US" sz="18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Engagement is 6.7% for book of business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6000"/>
              </a:lnSpc>
              <a:buFont typeface="Symbol" pitchFamily="2" charset="2"/>
              <a:buChar char=""/>
            </a:pPr>
            <a:r>
              <a:rPr lang="en-US" sz="18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 2000 average employees at $0.91 = $21, 840 per year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6000"/>
              </a:lnSpc>
              <a:buFont typeface="Symbol" pitchFamily="2" charset="2"/>
              <a:buChar char=""/>
            </a:pPr>
            <a:r>
              <a:rPr lang="en-US" sz="18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6.7% engagement =134 people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6000"/>
              </a:lnSpc>
              <a:buFont typeface="Symbol" pitchFamily="2" charset="2"/>
              <a:buChar char=""/>
            </a:pPr>
            <a:r>
              <a:rPr lang="en-US" sz="18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If 80% of those reduce (107 people) by on average 2 units per day, that is a cost savings of $1400 (700x2) per employee.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ct val="116000"/>
              </a:lnSpc>
              <a:buFont typeface="Symbol" pitchFamily="2" charset="2"/>
              <a:buChar char=""/>
            </a:pPr>
            <a:r>
              <a:rPr lang="en-US" sz="18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107 x $1400 = $150,080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57200">
              <a:lnSpc>
                <a:spcPct val="116000"/>
              </a:lnSpc>
              <a:spcAft>
                <a:spcPts val="800"/>
              </a:spcAft>
              <a:buNone/>
            </a:pPr>
            <a:r>
              <a:rPr lang="en-US" sz="18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en-US" sz="1800" b="1" u="sng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ROI 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en-US" sz="180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ROI=128,240/21,840 x100 = 587%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 every $1 spent, you get </a:t>
            </a:r>
            <a:r>
              <a:rPr lang="en-US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$5.87 in return</a:t>
            </a:r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6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ROI is based on our own data on engagement, % who reduce and amount reduction.</a:t>
            </a:r>
            <a:endParaRPr lang="en-CA" sz="180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7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52D72-7F80-C411-C3B2-92A6AF566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6C26F-E63A-EA0A-2049-6D9DC3355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80E31-E2F8-5C43-E5F3-41C724612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0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  <p:sldLayoutId id="2147483678" r:id="rId14"/>
    <p:sldLayoutId id="2147483679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iStock-1408089523.jpg" descr="iStock-1408089523.jpg"/>
          <p:cNvPicPr>
            <a:picLocks noChangeAspect="1"/>
          </p:cNvPicPr>
          <p:nvPr/>
        </p:nvPicPr>
        <p:blipFill>
          <a:blip r:embed="rId2">
            <a:alphaModFix amt="76972"/>
          </a:blip>
          <a:srcRect t="7807" b="7807"/>
          <a:stretch>
            <a:fillRect/>
          </a:stretch>
        </p:blipFill>
        <p:spPr>
          <a:xfrm flipH="1">
            <a:off x="-54885" y="-19242"/>
            <a:ext cx="24454918" cy="13757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5" name="ALAViDA Navy.svg" descr="ALAViDA Navy.svg"/>
          <p:cNvPicPr>
            <a:picLocks noChangeAspect="1"/>
          </p:cNvPicPr>
          <p:nvPr/>
        </p:nvPicPr>
        <p:blipFill>
          <a:blip r:embed="rId3"/>
          <a:srcRect t="1974"/>
          <a:stretch>
            <a:fillRect/>
          </a:stretch>
        </p:blipFill>
        <p:spPr>
          <a:xfrm>
            <a:off x="14284374" y="9592175"/>
            <a:ext cx="6982457" cy="1958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6" name="Spark-white.png" descr="Spark-white.png"/>
          <p:cNvPicPr>
            <a:picLocks noChangeAspect="1"/>
          </p:cNvPicPr>
          <p:nvPr/>
        </p:nvPicPr>
        <p:blipFill>
          <a:blip r:embed="rId4">
            <a:alphaModFix amt="59559"/>
          </a:blip>
          <a:stretch>
            <a:fillRect/>
          </a:stretch>
        </p:blipFill>
        <p:spPr>
          <a:xfrm>
            <a:off x="-96103" y="478994"/>
            <a:ext cx="13568329" cy="13568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7" name="Spark.psd" descr="Spark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6197" y="6270653"/>
            <a:ext cx="2657573" cy="26575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6D36A-9B40-3E25-4F63-798AED3A8DFE}"/>
              </a:ext>
            </a:extLst>
          </p:cNvPr>
          <p:cNvSpPr txBox="1"/>
          <p:nvPr/>
        </p:nvSpPr>
        <p:spPr>
          <a:xfrm>
            <a:off x="14284374" y="2489933"/>
            <a:ext cx="8372426" cy="3149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CA" sz="6600" b="1">
                <a:solidFill>
                  <a:srgbClr val="111F53"/>
                </a:solidFill>
                <a:latin typeface="Avenir Next LT Pro Demi" panose="020B0504020202020204" pitchFamily="34" charset="77"/>
              </a:rPr>
              <a:t>Turning Prevention into Savings: The </a:t>
            </a:r>
            <a:r>
              <a:rPr lang="en-CA" sz="6600" b="1" err="1">
                <a:solidFill>
                  <a:srgbClr val="111F53"/>
                </a:solidFill>
                <a:latin typeface="Avenir Next LT Pro Demi" panose="020B0504020202020204" pitchFamily="34" charset="77"/>
              </a:rPr>
              <a:t>ALAViDA</a:t>
            </a:r>
            <a:r>
              <a:rPr lang="en-CA" sz="6600" b="1">
                <a:solidFill>
                  <a:srgbClr val="111F53"/>
                </a:solidFill>
                <a:latin typeface="Avenir Next LT Pro Demi" panose="020B0504020202020204" pitchFamily="34" charset="77"/>
              </a:rPr>
              <a:t> ROI Story</a:t>
            </a:r>
          </a:p>
        </p:txBody>
      </p:sp>
      <p:pic>
        <p:nvPicPr>
          <p:cNvPr id="6" name="Picture 5" descr="A person smiling at a computer&#10;&#10;AI-generated content may be incorrect.">
            <a:extLst>
              <a:ext uri="{FF2B5EF4-FFF2-40B4-BE49-F238E27FC236}">
                <a16:creationId xmlns:a16="http://schemas.microsoft.com/office/drawing/2014/main" id="{10AA0441-F56F-F2F8-3108-A192B0947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313" y="2165504"/>
            <a:ext cx="17396727" cy="1160386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4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5271D8-6919-C29E-38B5-7B67ECDB6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baby&#10;&#10;AI-generated content may be incorrect.">
            <a:extLst>
              <a:ext uri="{FF2B5EF4-FFF2-40B4-BE49-F238E27FC236}">
                <a16:creationId xmlns:a16="http://schemas.microsoft.com/office/drawing/2014/main" id="{EC7EBC20-0933-F201-DD25-01F5AA97C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" y="2453"/>
            <a:ext cx="24364950" cy="13611225"/>
          </a:xfrm>
          <a:prstGeom prst="rect">
            <a:avLst/>
          </a:prstGeom>
        </p:spPr>
      </p:pic>
      <p:sp>
        <p:nvSpPr>
          <p:cNvPr id="10" name="Successful Results, Positive Outcomes">
            <a:extLst>
              <a:ext uri="{FF2B5EF4-FFF2-40B4-BE49-F238E27FC236}">
                <a16:creationId xmlns:a16="http://schemas.microsoft.com/office/drawing/2014/main" id="{0F08DE9A-E2C8-5AFB-6E4C-BBC0B0C0E4C3}"/>
              </a:ext>
            </a:extLst>
          </p:cNvPr>
          <p:cNvSpPr txBox="1"/>
          <p:nvPr/>
        </p:nvSpPr>
        <p:spPr>
          <a:xfrm>
            <a:off x="1614410" y="2145161"/>
            <a:ext cx="163546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CA" sz="8000">
                <a:latin typeface="Avenir Next LT Pro Demi" panose="020B0504020202020204" pitchFamily="34" charset="77"/>
              </a:rPr>
              <a:t>The hidden cost of doing nothing</a:t>
            </a:r>
          </a:p>
        </p:txBody>
      </p:sp>
      <p:sp>
        <p:nvSpPr>
          <p:cNvPr id="12" name="Control over substances and consumption">
            <a:extLst>
              <a:ext uri="{FF2B5EF4-FFF2-40B4-BE49-F238E27FC236}">
                <a16:creationId xmlns:a16="http://schemas.microsoft.com/office/drawing/2014/main" id="{C1EC0752-26C3-297F-5313-CE3B74C361FB}"/>
              </a:ext>
            </a:extLst>
          </p:cNvPr>
          <p:cNvSpPr txBox="1"/>
          <p:nvPr/>
        </p:nvSpPr>
        <p:spPr>
          <a:xfrm>
            <a:off x="1614410" y="3637841"/>
            <a:ext cx="19671971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1E224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CA" b="1">
                <a:solidFill>
                  <a:schemeClr val="bg1"/>
                </a:solidFill>
                <a:latin typeface="Avenir Next LT Pro Demi" panose="020B0504020202020204" pitchFamily="34" charset="77"/>
              </a:rPr>
              <a:t>Substance use is quietly costing you more than you think. </a:t>
            </a:r>
            <a:r>
              <a:rPr lang="en-CA">
                <a:solidFill>
                  <a:schemeClr val="bg1"/>
                </a:solidFill>
                <a:latin typeface="Avenir Next LT Pro"/>
              </a:rPr>
              <a:t>Most organizations underestimate the financial impact of substance use. Even light to moderate use leads to higher health costs, missed work, and lost productivity — even if members never raise their hand for help.</a:t>
            </a:r>
          </a:p>
        </p:txBody>
      </p:sp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DC9D8C55-0553-1631-345E-22D9F7ECCE8C}"/>
              </a:ext>
            </a:extLst>
          </p:cNvPr>
          <p:cNvSpPr/>
          <p:nvPr/>
        </p:nvSpPr>
        <p:spPr>
          <a:xfrm>
            <a:off x="1614409" y="6385872"/>
            <a:ext cx="3910525" cy="1983633"/>
          </a:xfrm>
          <a:prstGeom prst="roundRect">
            <a:avLst>
              <a:gd name="adj" fmla="val 23083"/>
            </a:avLst>
          </a:prstGeom>
          <a:solidFill>
            <a:srgbClr val="00D1B2"/>
          </a:solidFill>
          <a:ln w="12700">
            <a:miter lim="400000"/>
          </a:ln>
          <a:effectLst>
            <a:outerShdw blurRad="215900" dist="123832" dir="3864375" rotWithShape="0">
              <a:srgbClr val="000000">
                <a:alpha val="20197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>
                <a:latin typeface="Avenir Next LT Pro Demi"/>
              </a:rPr>
              <a:t>Absenteeism</a:t>
            </a:r>
            <a:endParaRPr>
              <a:latin typeface="Avenir Next LT Pro Demi"/>
            </a:endParaRPr>
          </a:p>
        </p:txBody>
      </p:sp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6E336FC9-8CA0-1BC2-068B-AC1E760BFEB9}"/>
              </a:ext>
            </a:extLst>
          </p:cNvPr>
          <p:cNvSpPr/>
          <p:nvPr/>
        </p:nvSpPr>
        <p:spPr>
          <a:xfrm>
            <a:off x="5761687" y="6385872"/>
            <a:ext cx="3910526" cy="1983633"/>
          </a:xfrm>
          <a:prstGeom prst="roundRect">
            <a:avLst>
              <a:gd name="adj" fmla="val 23083"/>
            </a:avLst>
          </a:prstGeom>
          <a:solidFill>
            <a:srgbClr val="00D1B2"/>
          </a:solidFill>
          <a:ln w="12700">
            <a:miter lim="400000"/>
          </a:ln>
          <a:effectLst>
            <a:outerShdw blurRad="215900" dist="123832" dir="3864375" rotWithShape="0">
              <a:srgbClr val="000000">
                <a:alpha val="20197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CA">
                <a:latin typeface="Avenir Next LT Pro Demi"/>
              </a:rPr>
              <a:t>Healthcare claims</a:t>
            </a:r>
            <a:endParaRPr>
              <a:latin typeface="Avenir Next LT Pro Demi"/>
            </a:endParaRPr>
          </a:p>
        </p:txBody>
      </p:sp>
      <p:sp>
        <p:nvSpPr>
          <p:cNvPr id="15" name="Rounded Rectangle">
            <a:extLst>
              <a:ext uri="{FF2B5EF4-FFF2-40B4-BE49-F238E27FC236}">
                <a16:creationId xmlns:a16="http://schemas.microsoft.com/office/drawing/2014/main" id="{80244E07-A968-0337-1247-868942A027BC}"/>
              </a:ext>
            </a:extLst>
          </p:cNvPr>
          <p:cNvSpPr/>
          <p:nvPr/>
        </p:nvSpPr>
        <p:spPr>
          <a:xfrm>
            <a:off x="9940154" y="6334181"/>
            <a:ext cx="4073558" cy="1983633"/>
          </a:xfrm>
          <a:prstGeom prst="roundRect">
            <a:avLst>
              <a:gd name="adj" fmla="val 23083"/>
            </a:avLst>
          </a:prstGeom>
          <a:solidFill>
            <a:srgbClr val="00D1B2"/>
          </a:solidFill>
          <a:ln w="12700">
            <a:miter lim="400000"/>
          </a:ln>
          <a:effectLst>
            <a:outerShdw blurRad="215900" dist="123832" dir="3864375" rotWithShape="0">
              <a:srgbClr val="000000">
                <a:alpha val="20197"/>
              </a:srgbClr>
            </a:outerShdw>
          </a:effec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CA">
                <a:latin typeface="Avenir Next LT Pro Demi"/>
              </a:rPr>
              <a:t>Performance loss</a:t>
            </a:r>
            <a:endParaRPr>
              <a:latin typeface="Avenir Next LT Pro Demi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7F2C949F-3797-B11E-9B16-80649B955A7B}"/>
              </a:ext>
            </a:extLst>
          </p:cNvPr>
          <p:cNvSpPr txBox="1"/>
          <p:nvPr/>
        </p:nvSpPr>
        <p:spPr>
          <a:xfrm>
            <a:off x="14687322" y="6787388"/>
            <a:ext cx="6599060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/>
            <a:r>
              <a:rPr lang="en-CA" sz="3200" i="1">
                <a:solidFill>
                  <a:schemeClr val="bg1"/>
                </a:solidFill>
                <a:latin typeface="Avenir Next LT Pro" panose="020B0504020202020204" pitchFamily="34" charset="77"/>
              </a:rPr>
              <a:t>The average cost per employee with an untreated SUD is </a:t>
            </a:r>
            <a:r>
              <a:rPr lang="en-CA" sz="3200" b="1" i="1">
                <a:solidFill>
                  <a:schemeClr val="bg1"/>
                </a:solidFill>
                <a:latin typeface="Avenir Next LT Pro Demi" panose="020B0504020202020204" pitchFamily="34" charset="77"/>
              </a:rPr>
              <a:t>$15,640</a:t>
            </a:r>
            <a:r>
              <a:rPr lang="en-CA" sz="3200" i="1">
                <a:solidFill>
                  <a:schemeClr val="bg1"/>
                </a:solidFill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1A83F4F7-D0D8-D0E0-57D0-454E796696DB}"/>
              </a:ext>
            </a:extLst>
          </p:cNvPr>
          <p:cNvSpPr txBox="1"/>
          <p:nvPr/>
        </p:nvSpPr>
        <p:spPr>
          <a:xfrm>
            <a:off x="1614410" y="9671566"/>
            <a:ext cx="19969683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/>
            <a:r>
              <a:rPr lang="en-CA" sz="4000" b="1">
                <a:solidFill>
                  <a:schemeClr val="bg1"/>
                </a:solidFill>
                <a:latin typeface="Avenir Next LT Pro Demi" panose="020B0504020202020204" pitchFamily="34" charset="77"/>
              </a:rPr>
              <a:t>These costs are already on your books — whether you see them or not.</a:t>
            </a:r>
            <a:endParaRPr lang="en-US" sz="4000" b="1">
              <a:solidFill>
                <a:schemeClr val="bg1"/>
              </a:solidFill>
              <a:latin typeface="Avenir Next LT Pro Demi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68160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B89D6-A0AA-3732-F0E7-51E5D40D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tness, nutrition, and mental health in one seamless, personalized experience.">
            <a:extLst>
              <a:ext uri="{FF2B5EF4-FFF2-40B4-BE49-F238E27FC236}">
                <a16:creationId xmlns:a16="http://schemas.microsoft.com/office/drawing/2014/main" id="{88873088-0B5F-0A86-03C0-60BA07C405BA}"/>
              </a:ext>
            </a:extLst>
          </p:cNvPr>
          <p:cNvSpPr txBox="1"/>
          <p:nvPr/>
        </p:nvSpPr>
        <p:spPr>
          <a:xfrm>
            <a:off x="1444687" y="3035613"/>
            <a:ext cx="21882673" cy="84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lnSpc>
                <a:spcPct val="80000"/>
              </a:lnSpc>
              <a:defRPr sz="8000" b="1">
                <a:solidFill>
                  <a:srgbClr val="00D1B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CA" sz="6000">
                <a:latin typeface="Avenir Next LT Pro Demi" panose="020B0504020202020204" pitchFamily="34" charset="77"/>
              </a:rPr>
              <a:t>Stigma-free support that translates into real-world savings</a:t>
            </a:r>
          </a:p>
        </p:txBody>
      </p:sp>
      <p:pic>
        <p:nvPicPr>
          <p:cNvPr id="19" name="ALAViDA-Navy.png" descr="ALAViDA-Navy.png">
            <a:extLst>
              <a:ext uri="{FF2B5EF4-FFF2-40B4-BE49-F238E27FC236}">
                <a16:creationId xmlns:a16="http://schemas.microsoft.com/office/drawing/2014/main" id="{E1C1EFB1-2996-E6D6-9C36-DA15275B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269" y="1179425"/>
            <a:ext cx="3806305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80CDA3-6AD6-8539-A281-6BE82139E59B}"/>
              </a:ext>
            </a:extLst>
          </p:cNvPr>
          <p:cNvSpPr txBox="1"/>
          <p:nvPr/>
        </p:nvSpPr>
        <p:spPr>
          <a:xfrm>
            <a:off x="1444687" y="4124652"/>
            <a:ext cx="21369045" cy="1086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CA" sz="2800">
                <a:solidFill>
                  <a:srgbClr val="142C66"/>
                </a:solidFill>
                <a:latin typeface="Avenir Next LT Pro" panose="020B0504020202020204" pitchFamily="34" charset="77"/>
              </a:rPr>
              <a:t>Untreated substance use drives up costs — ALAViDA changes that by helping members reduce their use before it escalates. With evidence-based care that leads to meaningful behavior change, ALAViDA delivers higher ROI and lasting value for organizations.</a:t>
            </a:r>
            <a:endParaRPr lang="en-US" sz="2800">
              <a:solidFill>
                <a:srgbClr val="142C66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E7CA74-4547-8071-BA76-A3F6E3054986}"/>
              </a:ext>
            </a:extLst>
          </p:cNvPr>
          <p:cNvSpPr txBox="1"/>
          <p:nvPr/>
        </p:nvSpPr>
        <p:spPr>
          <a:xfrm>
            <a:off x="3179653" y="10483804"/>
            <a:ext cx="18024694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CA" sz="4800" b="1">
                <a:solidFill>
                  <a:srgbClr val="142C66"/>
                </a:solidFill>
                <a:latin typeface="Avenir Next LT Pro Demi" panose="020B0504020202020204" pitchFamily="34" charset="77"/>
              </a:rPr>
              <a:t>Supporting members through ALAViDA helps organizations </a:t>
            </a:r>
            <a:r>
              <a:rPr lang="en-CA" sz="4800" b="1">
                <a:solidFill>
                  <a:srgbClr val="006FD3"/>
                </a:solidFill>
                <a:latin typeface="Avenir Next LT Pro Demi" panose="020B0504020202020204" pitchFamily="34" charset="77"/>
              </a:rPr>
              <a:t>save $7.59 for every $1 spent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32976-2B4A-B5C7-637E-C97F95AAFCE7}"/>
              </a:ext>
            </a:extLst>
          </p:cNvPr>
          <p:cNvSpPr txBox="1"/>
          <p:nvPr/>
        </p:nvSpPr>
        <p:spPr>
          <a:xfrm>
            <a:off x="16558779" y="12972829"/>
            <a:ext cx="731138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CA" sz="1800">
                <a:solidFill>
                  <a:srgbClr val="142C66"/>
                </a:solidFill>
                <a:latin typeface="Avenir Next LT Pro" panose="020B0504020202020204" pitchFamily="34" charset="77"/>
              </a:rPr>
              <a:t>*Based on </a:t>
            </a:r>
            <a:r>
              <a:rPr lang="en-CA" sz="1800" err="1">
                <a:solidFill>
                  <a:srgbClr val="142C66"/>
                </a:solidFill>
                <a:latin typeface="Avenir Next LT Pro" panose="020B0504020202020204" pitchFamily="34" charset="77"/>
              </a:rPr>
              <a:t>ALAViDA’s</a:t>
            </a:r>
            <a:r>
              <a:rPr lang="en-CA" sz="1800">
                <a:solidFill>
                  <a:srgbClr val="142C66"/>
                </a:solidFill>
                <a:latin typeface="Avenir Next LT Pro" panose="020B0504020202020204" pitchFamily="34" charset="77"/>
              </a:rPr>
              <a:t> actual engagement and outcome data</a:t>
            </a:r>
            <a:endParaRPr lang="en-US" sz="1800"/>
          </a:p>
        </p:txBody>
      </p:sp>
      <p:sp>
        <p:nvSpPr>
          <p:cNvPr id="10" name="98%">
            <a:extLst>
              <a:ext uri="{FF2B5EF4-FFF2-40B4-BE49-F238E27FC236}">
                <a16:creationId xmlns:a16="http://schemas.microsoft.com/office/drawing/2014/main" id="{4B2E4E60-5869-B7B5-0410-86107346264B}"/>
              </a:ext>
            </a:extLst>
          </p:cNvPr>
          <p:cNvSpPr txBox="1"/>
          <p:nvPr/>
        </p:nvSpPr>
        <p:spPr>
          <a:xfrm>
            <a:off x="5014745" y="7488649"/>
            <a:ext cx="263207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6000" b="1">
                <a:solidFill>
                  <a:srgbClr val="00D1B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en-US">
                <a:solidFill>
                  <a:srgbClr val="111F53"/>
                </a:solidFill>
                <a:latin typeface="Avenir Next LT Pro"/>
              </a:rPr>
              <a:t>77</a:t>
            </a:r>
            <a:r>
              <a:rPr>
                <a:solidFill>
                  <a:srgbClr val="111F53"/>
                </a:solidFill>
                <a:latin typeface="Avenir Next LT Pro"/>
              </a:rPr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2E321-6159-31DB-DA48-4F1F703B96D1}"/>
              </a:ext>
            </a:extLst>
          </p:cNvPr>
          <p:cNvSpPr txBox="1"/>
          <p:nvPr/>
        </p:nvSpPr>
        <p:spPr>
          <a:xfrm>
            <a:off x="3779418" y="8996431"/>
            <a:ext cx="551136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>
                <a:solidFill>
                  <a:srgbClr val="111F53"/>
                </a:solidFill>
                <a:latin typeface="Avenir Next LT Pro" panose="020B0504020202020204" pitchFamily="34" charset="77"/>
              </a:rPr>
              <a:t>of ALAViDA members see a reduction in their substance use severity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10D930-966F-09E3-F271-D692C4D274C1}"/>
              </a:ext>
            </a:extLst>
          </p:cNvPr>
          <p:cNvSpPr txBox="1"/>
          <p:nvPr/>
        </p:nvSpPr>
        <p:spPr>
          <a:xfrm>
            <a:off x="14732435" y="9018491"/>
            <a:ext cx="418600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>
                <a:solidFill>
                  <a:srgbClr val="111F53"/>
                </a:solidFill>
                <a:latin typeface="Avenir Next LT Pro" panose="020B0504020202020204" pitchFamily="34" charset="77"/>
              </a:rPr>
              <a:t>of members improve their life functioning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8BC00-ADC6-4073-5F80-9109F422E984}"/>
              </a:ext>
            </a:extLst>
          </p:cNvPr>
          <p:cNvSpPr txBox="1"/>
          <p:nvPr/>
        </p:nvSpPr>
        <p:spPr>
          <a:xfrm>
            <a:off x="9634715" y="9023049"/>
            <a:ext cx="418600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>
                <a:solidFill>
                  <a:srgbClr val="111F53"/>
                </a:solidFill>
                <a:latin typeface="Avenir Next LT Pro" panose="020B0504020202020204" pitchFamily="34" charset="77"/>
              </a:rPr>
              <a:t>of members see a reduction in depressive symptoms</a:t>
            </a:r>
            <a:endParaRPr lang="en-US"/>
          </a:p>
        </p:txBody>
      </p:sp>
      <p:sp>
        <p:nvSpPr>
          <p:cNvPr id="34" name="98%">
            <a:extLst>
              <a:ext uri="{FF2B5EF4-FFF2-40B4-BE49-F238E27FC236}">
                <a16:creationId xmlns:a16="http://schemas.microsoft.com/office/drawing/2014/main" id="{6DD8C6F9-BE35-F800-F010-EC3814684D81}"/>
              </a:ext>
            </a:extLst>
          </p:cNvPr>
          <p:cNvSpPr txBox="1"/>
          <p:nvPr/>
        </p:nvSpPr>
        <p:spPr>
          <a:xfrm>
            <a:off x="10400090" y="7422077"/>
            <a:ext cx="263207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6000" b="1">
                <a:solidFill>
                  <a:srgbClr val="00D1B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en-US">
                <a:solidFill>
                  <a:srgbClr val="111F53"/>
                </a:solidFill>
                <a:latin typeface="Avenir Next LT Pro"/>
              </a:rPr>
              <a:t>79</a:t>
            </a:r>
            <a:r>
              <a:rPr>
                <a:solidFill>
                  <a:srgbClr val="111F53"/>
                </a:solidFill>
                <a:latin typeface="Avenir Next LT Pro"/>
              </a:rPr>
              <a:t>%</a:t>
            </a:r>
          </a:p>
        </p:txBody>
      </p:sp>
      <p:sp>
        <p:nvSpPr>
          <p:cNvPr id="36" name="98%">
            <a:extLst>
              <a:ext uri="{FF2B5EF4-FFF2-40B4-BE49-F238E27FC236}">
                <a16:creationId xmlns:a16="http://schemas.microsoft.com/office/drawing/2014/main" id="{B791EB33-ADCA-3F20-2288-1B7E2FF13E59}"/>
              </a:ext>
            </a:extLst>
          </p:cNvPr>
          <p:cNvSpPr txBox="1"/>
          <p:nvPr/>
        </p:nvSpPr>
        <p:spPr>
          <a:xfrm>
            <a:off x="15705070" y="7390117"/>
            <a:ext cx="263207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6000" b="1">
                <a:solidFill>
                  <a:srgbClr val="00D1B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algn="ctr"/>
            <a:r>
              <a:rPr lang="en-US">
                <a:solidFill>
                  <a:srgbClr val="111F53"/>
                </a:solidFill>
                <a:latin typeface="Avenir Next LT Pro"/>
              </a:rPr>
              <a:t>79</a:t>
            </a:r>
            <a:r>
              <a:rPr>
                <a:solidFill>
                  <a:srgbClr val="111F53"/>
                </a:solidFill>
                <a:latin typeface="Avenir Next LT Pro"/>
              </a:rPr>
              <a:t>%</a:t>
            </a:r>
          </a:p>
        </p:txBody>
      </p:sp>
      <p:pic>
        <p:nvPicPr>
          <p:cNvPr id="8" name="Picture 7" descr="A yellow and blue half circle&#10;&#10;AI-generated content may be incorrect.">
            <a:extLst>
              <a:ext uri="{FF2B5EF4-FFF2-40B4-BE49-F238E27FC236}">
                <a16:creationId xmlns:a16="http://schemas.microsoft.com/office/drawing/2014/main" id="{40C3E2D1-A220-6A36-8405-665AA2D39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8866" y="5353548"/>
            <a:ext cx="4957415" cy="4503390"/>
          </a:xfrm>
          <a:prstGeom prst="rect">
            <a:avLst/>
          </a:prstGeom>
        </p:spPr>
      </p:pic>
      <p:pic>
        <p:nvPicPr>
          <p:cNvPr id="9" name="Picture 8" descr="A yellow and blue half circle&#10;&#10;AI-generated content may be incorrect.">
            <a:extLst>
              <a:ext uri="{FF2B5EF4-FFF2-40B4-BE49-F238E27FC236}">
                <a16:creationId xmlns:a16="http://schemas.microsoft.com/office/drawing/2014/main" id="{3908269A-9283-E533-735E-86088624C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132" y="5353919"/>
            <a:ext cx="4957415" cy="4503390"/>
          </a:xfrm>
          <a:prstGeom prst="rect">
            <a:avLst/>
          </a:prstGeom>
        </p:spPr>
      </p:pic>
      <p:pic>
        <p:nvPicPr>
          <p:cNvPr id="11" name="Picture 10" descr="A yellow and blue half circle&#10;&#10;AI-generated content may be incorrect.">
            <a:extLst>
              <a:ext uri="{FF2B5EF4-FFF2-40B4-BE49-F238E27FC236}">
                <a16:creationId xmlns:a16="http://schemas.microsoft.com/office/drawing/2014/main" id="{F1E63ABF-7933-4E1B-CFE7-3311F7345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379" y="5330679"/>
            <a:ext cx="5155658" cy="45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084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153E3-CAC9-6648-D2BD-0AFDF5298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Who are we helping?">
            <a:extLst>
              <a:ext uri="{FF2B5EF4-FFF2-40B4-BE49-F238E27FC236}">
                <a16:creationId xmlns:a16="http://schemas.microsoft.com/office/drawing/2014/main" id="{F23BC5B0-3FF8-8A94-F4D7-1BE6660ED33E}"/>
              </a:ext>
            </a:extLst>
          </p:cNvPr>
          <p:cNvSpPr txBox="1"/>
          <p:nvPr/>
        </p:nvSpPr>
        <p:spPr>
          <a:xfrm>
            <a:off x="1591419" y="3026125"/>
            <a:ext cx="2122652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90000"/>
              </a:lnSpc>
              <a:defRPr sz="8000" b="1">
                <a:solidFill>
                  <a:srgbClr val="00D1B2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CA" sz="6000">
                <a:latin typeface="Avenir Next LT Pro Demi" panose="020B0504020202020204" pitchFamily="34" charset="77"/>
              </a:rPr>
              <a:t>Measurable ROI from reducing alcohol consumption</a:t>
            </a:r>
          </a:p>
        </p:txBody>
      </p:sp>
      <p:pic>
        <p:nvPicPr>
          <p:cNvPr id="1026" name="ALAViDA-Navy.png" descr="ALAViDA-Navy.png">
            <a:extLst>
              <a:ext uri="{FF2B5EF4-FFF2-40B4-BE49-F238E27FC236}">
                <a16:creationId xmlns:a16="http://schemas.microsoft.com/office/drawing/2014/main" id="{5A6AF3D0-E6D8-E8FA-3348-75A15B772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271" y="1179427"/>
            <a:ext cx="3806306" cy="109220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22A072-494A-1EE8-AD45-27D3F9604267}"/>
              </a:ext>
            </a:extLst>
          </p:cNvPr>
          <p:cNvSpPr txBox="1"/>
          <p:nvPr/>
        </p:nvSpPr>
        <p:spPr>
          <a:xfrm>
            <a:off x="12204679" y="8273012"/>
            <a:ext cx="11190488" cy="1958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>
                <a:solidFill>
                  <a:srgbClr val="142C66"/>
                </a:solidFill>
                <a:latin typeface="Avenir Next LT Pro" panose="020B0504020202020204" pitchFamily="34" charset="77"/>
              </a:rPr>
              <a:t>High engagement across diverse member populations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>
                <a:solidFill>
                  <a:srgbClr val="142C66"/>
                </a:solidFill>
                <a:latin typeface="Avenir Next LT Pro" panose="020B0504020202020204" pitchFamily="34" charset="77"/>
              </a:rPr>
              <a:t>80% of engaged members reduce alcohol consumption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>
                <a:solidFill>
                  <a:srgbClr val="142C66"/>
                </a:solidFill>
                <a:latin typeface="Avenir Next LT Pro" panose="020B0504020202020204" pitchFamily="34" charset="77"/>
              </a:rPr>
              <a:t>Savings driven by fewer health claims and lower absenteeism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CEF76-1E3E-0D5E-914A-D0DF194B5912}"/>
              </a:ext>
            </a:extLst>
          </p:cNvPr>
          <p:cNvSpPr txBox="1"/>
          <p:nvPr/>
        </p:nvSpPr>
        <p:spPr>
          <a:xfrm>
            <a:off x="1570271" y="8780363"/>
            <a:ext cx="141105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111F53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1B98EF-0298-A476-C194-9E714F7D2407}"/>
              </a:ext>
            </a:extLst>
          </p:cNvPr>
          <p:cNvSpPr txBox="1"/>
          <p:nvPr/>
        </p:nvSpPr>
        <p:spPr>
          <a:xfrm>
            <a:off x="5105344" y="6959944"/>
            <a:ext cx="141105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111F53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Strong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06BB0E-927B-9D98-4820-3F3C7DFE0E16}"/>
              </a:ext>
            </a:extLst>
          </p:cNvPr>
          <p:cNvSpPr txBox="1"/>
          <p:nvPr/>
        </p:nvSpPr>
        <p:spPr>
          <a:xfrm>
            <a:off x="8414737" y="8780362"/>
            <a:ext cx="210706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111F53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Exceptional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108749-BF91-23B4-4072-91222C428FA9}"/>
              </a:ext>
            </a:extLst>
          </p:cNvPr>
          <p:cNvSpPr txBox="1"/>
          <p:nvPr/>
        </p:nvSpPr>
        <p:spPr>
          <a:xfrm>
            <a:off x="3658561" y="6099467"/>
            <a:ext cx="47561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3600" b="1">
                <a:solidFill>
                  <a:srgbClr val="142C66"/>
                </a:solidFill>
                <a:latin typeface="Avenir Next LT Pro Demi" panose="020B0504020202020204" pitchFamily="34" charset="77"/>
              </a:rPr>
              <a:t>Return on Investment</a:t>
            </a:r>
            <a:endParaRPr kumimoji="0" lang="en-US" sz="3600" b="1" u="none" strike="noStrike" cap="none" spc="0" normalizeH="0" baseline="0">
              <a:ln>
                <a:noFill/>
              </a:ln>
              <a:solidFill>
                <a:srgbClr val="142C66"/>
              </a:solidFill>
              <a:effectLst/>
              <a:uFillTx/>
              <a:latin typeface="Avenir Next LT Pro Demi" panose="020B0504020202020204" pitchFamily="34" charset="77"/>
              <a:sym typeface="Helvetica Neu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48F6C9-91BB-F17D-6B1A-09BE09AE6042}"/>
              </a:ext>
            </a:extLst>
          </p:cNvPr>
          <p:cNvSpPr txBox="1"/>
          <p:nvPr/>
        </p:nvSpPr>
        <p:spPr>
          <a:xfrm>
            <a:off x="12204679" y="6556232"/>
            <a:ext cx="8897826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CA" sz="4400" b="1">
                <a:solidFill>
                  <a:srgbClr val="006FD3"/>
                </a:solidFill>
                <a:latin typeface="Avenir Next LT Pro Demi" panose="020B0504020202020204" pitchFamily="34" charset="77"/>
              </a:rPr>
              <a:t>ALAViDA delivers 587% ROI: Backed by proven results</a:t>
            </a:r>
            <a:endParaRPr lang="en-US" sz="4400" b="1">
              <a:solidFill>
                <a:srgbClr val="006FD3"/>
              </a:solidFill>
              <a:latin typeface="Avenir Next LT Pro Demi" panose="020B0504020202020204" pitchFamily="34" charset="77"/>
            </a:endParaRPr>
          </a:p>
        </p:txBody>
      </p:sp>
      <p:sp>
        <p:nvSpPr>
          <p:cNvPr id="22" name="Scalable, cost-effective solutions for every age, stage, and life experience.">
            <a:extLst>
              <a:ext uri="{FF2B5EF4-FFF2-40B4-BE49-F238E27FC236}">
                <a16:creationId xmlns:a16="http://schemas.microsoft.com/office/drawing/2014/main" id="{ADC671F9-0998-9EDB-459F-1F338D6CA0D2}"/>
              </a:ext>
            </a:extLst>
          </p:cNvPr>
          <p:cNvSpPr txBox="1"/>
          <p:nvPr/>
        </p:nvSpPr>
        <p:spPr>
          <a:xfrm>
            <a:off x="1591419" y="4046617"/>
            <a:ext cx="19764901" cy="1096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rgbClr val="1E224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>
              <a:lnSpc>
                <a:spcPct val="120000"/>
              </a:lnSpc>
            </a:pPr>
            <a:r>
              <a:rPr lang="en-CA" sz="2800">
                <a:latin typeface="Avenir Next LT Pro" panose="020B0504020202020204" pitchFamily="34" charset="77"/>
              </a:rPr>
              <a:t>Members who engage with ALAViDA reduce their alcohol consumption by an average of two drinks per day — a change that delivers measurable cost savings through lower absenteeism, fewer health claims, and improved performance.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8E01C5-2368-A2D3-C355-894775687A0F}"/>
              </a:ext>
            </a:extLst>
          </p:cNvPr>
          <p:cNvSpPr txBox="1"/>
          <p:nvPr/>
        </p:nvSpPr>
        <p:spPr>
          <a:xfrm>
            <a:off x="16071099" y="12880409"/>
            <a:ext cx="731138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CA" sz="1800">
                <a:solidFill>
                  <a:srgbClr val="142C66"/>
                </a:solidFill>
                <a:latin typeface="Avenir Next LT Pro" panose="020B0504020202020204" pitchFamily="34" charset="77"/>
              </a:rPr>
              <a:t>*Based on </a:t>
            </a:r>
            <a:r>
              <a:rPr lang="en-CA" sz="1800" err="1">
                <a:solidFill>
                  <a:srgbClr val="142C66"/>
                </a:solidFill>
                <a:latin typeface="Avenir Next LT Pro" panose="020B0504020202020204" pitchFamily="34" charset="77"/>
              </a:rPr>
              <a:t>ALAViDA’s</a:t>
            </a:r>
            <a:r>
              <a:rPr lang="en-CA" sz="1800">
                <a:solidFill>
                  <a:srgbClr val="142C66"/>
                </a:solidFill>
                <a:latin typeface="Avenir Next LT Pro" panose="020B0504020202020204" pitchFamily="34" charset="77"/>
              </a:rPr>
              <a:t> actual engagement and outcome data</a:t>
            </a:r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71418F-F1EA-DB7B-B445-1B7B88C6B073}"/>
              </a:ext>
            </a:extLst>
          </p:cNvPr>
          <p:cNvSpPr txBox="1"/>
          <p:nvPr/>
        </p:nvSpPr>
        <p:spPr>
          <a:xfrm>
            <a:off x="1591419" y="11364225"/>
            <a:ext cx="9066499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CA" sz="2800" b="1">
                <a:solidFill>
                  <a:srgbClr val="142C66"/>
                </a:solidFill>
                <a:latin typeface="Avenir Next LT Pro Demi" panose="020B0504020202020204" pitchFamily="34" charset="77"/>
              </a:rPr>
              <a:t>For every $1 invested in ALAViDA, organizations see </a:t>
            </a:r>
            <a:r>
              <a:rPr lang="en-CA" sz="2800" b="1">
                <a:solidFill>
                  <a:srgbClr val="006FD3"/>
                </a:solidFill>
                <a:latin typeface="Avenir Next LT Pro Demi" panose="020B0504020202020204" pitchFamily="34" charset="77"/>
              </a:rPr>
              <a:t>$5.87 in return </a:t>
            </a:r>
            <a:r>
              <a:rPr lang="en-CA" sz="2800" b="1">
                <a:solidFill>
                  <a:srgbClr val="142C66"/>
                </a:solidFill>
                <a:latin typeface="Avenir Next LT Pro Demi" panose="020B0504020202020204" pitchFamily="34" charset="77"/>
              </a:rPr>
              <a:t>through alcohol-related cost savings.</a:t>
            </a:r>
            <a:endParaRPr lang="en-US" sz="2800" b="1">
              <a:solidFill>
                <a:srgbClr val="142C66"/>
              </a:solidFill>
              <a:latin typeface="Avenir Next LT Pro Demi" panose="020B0504020202020204" pitchFamily="34" charset="77"/>
            </a:endParaRPr>
          </a:p>
        </p:txBody>
      </p:sp>
      <p:pic>
        <p:nvPicPr>
          <p:cNvPr id="2" name="Picture 1" descr="A colorful gauge with a black background&#10;&#10;AI-generated content may be incorrect.">
            <a:extLst>
              <a:ext uri="{FF2B5EF4-FFF2-40B4-BE49-F238E27FC236}">
                <a16:creationId xmlns:a16="http://schemas.microsoft.com/office/drawing/2014/main" id="{A4D8636A-DDBC-594D-D867-A12FFEC03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062" y="7434208"/>
            <a:ext cx="6537634" cy="33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727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2CE3F-5E80-7855-EF1A-B38B91A10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miling with headphones&#10;&#10;AI-generated content may be incorrect.">
            <a:extLst>
              <a:ext uri="{FF2B5EF4-FFF2-40B4-BE49-F238E27FC236}">
                <a16:creationId xmlns:a16="http://schemas.microsoft.com/office/drawing/2014/main" id="{12DBE327-4A67-99CA-471B-D3E5619F6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29252"/>
          </a:xfrm>
          <a:prstGeom prst="rect">
            <a:avLst/>
          </a:prstGeom>
        </p:spPr>
      </p:pic>
      <p:sp>
        <p:nvSpPr>
          <p:cNvPr id="386" name="Rounded Rectangle">
            <a:extLst>
              <a:ext uri="{FF2B5EF4-FFF2-40B4-BE49-F238E27FC236}">
                <a16:creationId xmlns:a16="http://schemas.microsoft.com/office/drawing/2014/main" id="{AF72BDE2-BFBA-5AE1-72B2-547FE23E349A}"/>
              </a:ext>
            </a:extLst>
          </p:cNvPr>
          <p:cNvSpPr/>
          <p:nvPr/>
        </p:nvSpPr>
        <p:spPr>
          <a:xfrm>
            <a:off x="1541727" y="6134588"/>
            <a:ext cx="2290646" cy="1802172"/>
          </a:xfrm>
          <a:prstGeom prst="roundRect">
            <a:avLst>
              <a:gd name="adj" fmla="val 22409"/>
            </a:avLst>
          </a:prstGeom>
          <a:solidFill>
            <a:srgbClr val="00D1B2"/>
          </a:solidFill>
          <a:ln w="12700">
            <a:miter lim="400000"/>
          </a:ln>
          <a:effectLst>
            <a:outerShdw blurRad="215900" dist="123832" dir="3864375" rotWithShape="0">
              <a:srgbClr val="000000">
                <a:alpha val="20197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venir Next"/>
            </a:endParaRPr>
          </a:p>
        </p:txBody>
      </p:sp>
      <p:sp>
        <p:nvSpPr>
          <p:cNvPr id="389" name="Rounded Rectangle">
            <a:extLst>
              <a:ext uri="{FF2B5EF4-FFF2-40B4-BE49-F238E27FC236}">
                <a16:creationId xmlns:a16="http://schemas.microsoft.com/office/drawing/2014/main" id="{07D84EBD-C938-B5DF-709E-8ADF67994250}"/>
              </a:ext>
            </a:extLst>
          </p:cNvPr>
          <p:cNvSpPr/>
          <p:nvPr/>
        </p:nvSpPr>
        <p:spPr>
          <a:xfrm>
            <a:off x="1541727" y="8448318"/>
            <a:ext cx="2290646" cy="1802172"/>
          </a:xfrm>
          <a:prstGeom prst="roundRect">
            <a:avLst>
              <a:gd name="adj" fmla="val 22409"/>
            </a:avLst>
          </a:prstGeom>
          <a:solidFill>
            <a:srgbClr val="00D1B2"/>
          </a:solidFill>
          <a:ln w="12700">
            <a:miter lim="400000"/>
          </a:ln>
          <a:effectLst>
            <a:outerShdw blurRad="215900" dist="123832" dir="3864375" rotWithShape="0">
              <a:srgbClr val="000000">
                <a:alpha val="20197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venir Next"/>
            </a:endParaRPr>
          </a:p>
        </p:txBody>
      </p:sp>
      <p:sp>
        <p:nvSpPr>
          <p:cNvPr id="392" name="Rounded Rectangle">
            <a:extLst>
              <a:ext uri="{FF2B5EF4-FFF2-40B4-BE49-F238E27FC236}">
                <a16:creationId xmlns:a16="http://schemas.microsoft.com/office/drawing/2014/main" id="{4B30658F-90B4-69FF-EAD7-ECC701D730D0}"/>
              </a:ext>
            </a:extLst>
          </p:cNvPr>
          <p:cNvSpPr/>
          <p:nvPr/>
        </p:nvSpPr>
        <p:spPr>
          <a:xfrm>
            <a:off x="1541727" y="10762049"/>
            <a:ext cx="2290646" cy="1802172"/>
          </a:xfrm>
          <a:prstGeom prst="roundRect">
            <a:avLst>
              <a:gd name="adj" fmla="val 22409"/>
            </a:avLst>
          </a:prstGeom>
          <a:solidFill>
            <a:srgbClr val="00D1B2"/>
          </a:solidFill>
          <a:ln w="12700">
            <a:miter lim="400000"/>
          </a:ln>
          <a:effectLst>
            <a:outerShdw blurRad="215900" dist="123832" dir="3864375" rotWithShape="0">
              <a:srgbClr val="000000">
                <a:alpha val="20197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latin typeface="Avenir Next"/>
            </a:endParaRPr>
          </a:p>
        </p:txBody>
      </p:sp>
      <p:pic>
        <p:nvPicPr>
          <p:cNvPr id="397" name="40.png" descr="40.png">
            <a:extLst>
              <a:ext uri="{FF2B5EF4-FFF2-40B4-BE49-F238E27FC236}">
                <a16:creationId xmlns:a16="http://schemas.microsoft.com/office/drawing/2014/main" id="{90916AAF-2288-48E0-C7DE-5B392CB4C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38" y="8696992"/>
            <a:ext cx="1343414" cy="1343413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Why LifeSpeak?">
            <a:extLst>
              <a:ext uri="{FF2B5EF4-FFF2-40B4-BE49-F238E27FC236}">
                <a16:creationId xmlns:a16="http://schemas.microsoft.com/office/drawing/2014/main" id="{2381D75A-3642-FA49-29EC-D900648A45F4}"/>
              </a:ext>
            </a:extLst>
          </p:cNvPr>
          <p:cNvSpPr txBox="1"/>
          <p:nvPr/>
        </p:nvSpPr>
        <p:spPr>
          <a:xfrm>
            <a:off x="1512854" y="1397735"/>
            <a:ext cx="1684808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>
            <a:lvl1pPr algn="l">
              <a:defRPr sz="8000">
                <a:solidFill>
                  <a:srgbClr val="00D1B2"/>
                </a:solidFill>
                <a:latin typeface="Balto-Bold"/>
                <a:ea typeface="Balto-Bold"/>
                <a:cs typeface="Balto-Bold"/>
                <a:sym typeface="Balto-Bold"/>
              </a:defRPr>
            </a:lvl1pPr>
          </a:lstStyle>
          <a:p>
            <a:r>
              <a:rPr lang="en-CA" b="1">
                <a:latin typeface="Avenir Next LT Pro" panose="020B0504020202020204" pitchFamily="34" charset="77"/>
              </a:rPr>
              <a:t>Small investment. Big impact.</a:t>
            </a:r>
          </a:p>
        </p:txBody>
      </p:sp>
      <p:sp>
        <p:nvSpPr>
          <p:cNvPr id="385" name="After 20+ years in wellbeing, we’ve bridged the gap between costly clinical solutions, single-focus…">
            <a:extLst>
              <a:ext uri="{FF2B5EF4-FFF2-40B4-BE49-F238E27FC236}">
                <a16:creationId xmlns:a16="http://schemas.microsoft.com/office/drawing/2014/main" id="{B7ED0595-931D-4163-B38A-216380EB93B6}"/>
              </a:ext>
            </a:extLst>
          </p:cNvPr>
          <p:cNvSpPr txBox="1"/>
          <p:nvPr/>
        </p:nvSpPr>
        <p:spPr>
          <a:xfrm>
            <a:off x="1541727" y="3257434"/>
            <a:ext cx="13677953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/>
            <a:r>
              <a:rPr lang="en-CA" sz="2800">
                <a:solidFill>
                  <a:schemeClr val="bg1"/>
                </a:solidFill>
                <a:latin typeface="Avenir Next LT Pro" panose="020B0504020202020204" pitchFamily="34" charset="77"/>
              </a:rPr>
              <a:t>ALAViDA is more than a checkbox — it’s a proactive, population-wide solution that meets people early in their journey, without requiring a diagnosis or time off work. </a:t>
            </a:r>
          </a:p>
          <a:p>
            <a:pPr algn="l"/>
            <a:endParaRPr lang="en-CA" sz="2800">
              <a:solidFill>
                <a:schemeClr val="bg1"/>
              </a:solidFill>
              <a:latin typeface="Avenir Next LT Pro" panose="020B0504020202020204" pitchFamily="34" charset="77"/>
            </a:endParaRPr>
          </a:p>
          <a:p>
            <a:pPr algn="l"/>
            <a:r>
              <a:rPr lang="en-CA" sz="2800">
                <a:solidFill>
                  <a:schemeClr val="bg1"/>
                </a:solidFill>
                <a:latin typeface="Avenir Next LT Pro" panose="020B0504020202020204" pitchFamily="34" charset="77"/>
              </a:rPr>
              <a:t>When substance use is addressed early and effectively, the outcomes are significant, and ALAViDA proves it.</a:t>
            </a:r>
          </a:p>
        </p:txBody>
      </p:sp>
      <p:sp>
        <p:nvSpPr>
          <p:cNvPr id="388" name="Addresses mental and physical wellbeing in one seamless journey">
            <a:extLst>
              <a:ext uri="{FF2B5EF4-FFF2-40B4-BE49-F238E27FC236}">
                <a16:creationId xmlns:a16="http://schemas.microsoft.com/office/drawing/2014/main" id="{CD923FE6-5A11-D3BF-0E60-686E2E54A960}"/>
              </a:ext>
            </a:extLst>
          </p:cNvPr>
          <p:cNvSpPr txBox="1"/>
          <p:nvPr/>
        </p:nvSpPr>
        <p:spPr>
          <a:xfrm>
            <a:off x="4286013" y="6489871"/>
            <a:ext cx="6090907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2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CA" sz="2800">
                <a:latin typeface="Avenir Next LT Pro" panose="020B0504020202020204" pitchFamily="34" charset="77"/>
              </a:rPr>
              <a:t>High engagement through confidential, on-demand care</a:t>
            </a:r>
          </a:p>
        </p:txBody>
      </p:sp>
      <p:sp>
        <p:nvSpPr>
          <p:cNvPr id="391" name="AI-driven tools evolve with individual needs and goals">
            <a:extLst>
              <a:ext uri="{FF2B5EF4-FFF2-40B4-BE49-F238E27FC236}">
                <a16:creationId xmlns:a16="http://schemas.microsoft.com/office/drawing/2014/main" id="{FD0DDFD1-F8C6-195E-185C-37D72FD1B8C7}"/>
              </a:ext>
            </a:extLst>
          </p:cNvPr>
          <p:cNvSpPr txBox="1"/>
          <p:nvPr/>
        </p:nvSpPr>
        <p:spPr>
          <a:xfrm>
            <a:off x="4286013" y="8917604"/>
            <a:ext cx="6910307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2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lang="en-CA" sz="2800">
                <a:latin typeface="Avenir Next LT Pro" panose="020B0504020202020204" pitchFamily="34" charset="77"/>
              </a:rPr>
              <a:t>Proven ROI through reduced claims and absenteeism, and improved productivity</a:t>
            </a:r>
          </a:p>
        </p:txBody>
      </p:sp>
      <p:sp>
        <p:nvSpPr>
          <p:cNvPr id="394" name="Choose from self-guided and AI- tailored pathways">
            <a:extLst>
              <a:ext uri="{FF2B5EF4-FFF2-40B4-BE49-F238E27FC236}">
                <a16:creationId xmlns:a16="http://schemas.microsoft.com/office/drawing/2014/main" id="{E2859DFB-33BF-FCBE-9862-4884A2451828}"/>
              </a:ext>
            </a:extLst>
          </p:cNvPr>
          <p:cNvSpPr txBox="1"/>
          <p:nvPr/>
        </p:nvSpPr>
        <p:spPr>
          <a:xfrm>
            <a:off x="4286013" y="11282884"/>
            <a:ext cx="691030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2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>
              <a:lnSpc>
                <a:spcPts val="3000"/>
              </a:lnSpc>
            </a:pPr>
            <a:r>
              <a:rPr lang="en-CA" sz="2800">
                <a:latin typeface="Avenir Next LT Pro" panose="020B0504020202020204" pitchFamily="34" charset="77"/>
              </a:rPr>
              <a:t>Real behavior change through evidence-based methods and practical toolkits</a:t>
            </a:r>
          </a:p>
        </p:txBody>
      </p:sp>
      <p:pic>
        <p:nvPicPr>
          <p:cNvPr id="2" name="42.png" descr="42.png">
            <a:extLst>
              <a:ext uri="{FF2B5EF4-FFF2-40B4-BE49-F238E27FC236}">
                <a16:creationId xmlns:a16="http://schemas.microsoft.com/office/drawing/2014/main" id="{51F5D347-E765-AAC0-CD3A-391402611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210" y="6511861"/>
            <a:ext cx="1208079" cy="1208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39.png" descr="39.png">
            <a:extLst>
              <a:ext uri="{FF2B5EF4-FFF2-40B4-BE49-F238E27FC236}">
                <a16:creationId xmlns:a16="http://schemas.microsoft.com/office/drawing/2014/main" id="{959975F5-21C8-5CD4-2E58-4BF7C1778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338" y="10986234"/>
            <a:ext cx="1343414" cy="13434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37302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e630b573-bf5a-46f0-8617-d672a07900f4">Open</Status>
    <_ip_UnifiedCompliancePolicyUIAction xmlns="http://schemas.microsoft.com/sharepoint/v3" xsi:nil="true"/>
    <lcf76f155ced4ddcb4097134ff3c332f xmlns="e630b573-bf5a-46f0-8617-d672a07900f4">
      <Terms xmlns="http://schemas.microsoft.com/office/infopath/2007/PartnerControls"/>
    </lcf76f155ced4ddcb4097134ff3c332f>
    <Owner xmlns="e630b573-bf5a-46f0-8617-d672a07900f4">
      <UserInfo>
        <DisplayName/>
        <AccountId xsi:nil="true"/>
        <AccountType/>
      </UserInfo>
    </Owner>
    <_ip_UnifiedCompliancePolicyProperties xmlns="http://schemas.microsoft.com/sharepoint/v3" xsi:nil="true"/>
    <TaxCatchAll xmlns="56590ad3-9c91-4b45-a023-9d56e72591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4D667BF69384E9AF378DF0344A843" ma:contentTypeVersion="22" ma:contentTypeDescription="Create a new document." ma:contentTypeScope="" ma:versionID="624edc8336f4a3c19f95bcb43a215909">
  <xsd:schema xmlns:xsd="http://www.w3.org/2001/XMLSchema" xmlns:xs="http://www.w3.org/2001/XMLSchema" xmlns:p="http://schemas.microsoft.com/office/2006/metadata/properties" xmlns:ns1="http://schemas.microsoft.com/sharepoint/v3" xmlns:ns2="56590ad3-9c91-4b45-a023-9d56e7259124" xmlns:ns3="e630b573-bf5a-46f0-8617-d672a07900f4" targetNamespace="http://schemas.microsoft.com/office/2006/metadata/properties" ma:root="true" ma:fieldsID="038308d82d3de023ce78996144e053c3" ns1:_="" ns2:_="" ns3:_="">
    <xsd:import namespace="http://schemas.microsoft.com/sharepoint/v3"/>
    <xsd:import namespace="56590ad3-9c91-4b45-a023-9d56e7259124"/>
    <xsd:import namespace="e630b573-bf5a-46f0-8617-d672a07900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Owner" minOccurs="0"/>
                <xsd:element ref="ns3: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90ad3-9c91-4b45-a023-9d56e72591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ab2e945-9370-4434-b10e-5aad321f5e86}" ma:internalName="TaxCatchAll" ma:showField="CatchAllData" ma:web="56590ad3-9c91-4b45-a023-9d56e72591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0b573-bf5a-46f0-8617-d672a0790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34768de-7aad-49e4-b662-f8ca1ad3c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wner" ma:index="25" nillable="true" ma:displayName="Owner" ma:format="Dropdown" ma:list="UserInfo" ma:SharePointGroup="0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26" nillable="true" ma:displayName="Status" ma:default="Open" ma:format="Dropdown" ma:internalName="Status">
      <xsd:simpleType>
        <xsd:union memberTypes="dms:Text">
          <xsd:simpleType>
            <xsd:restriction base="dms:Choice">
              <xsd:enumeration value="Open"/>
              <xsd:enumeration value="In-Progress"/>
              <xsd:enumeration value="Complete"/>
            </xsd:restriction>
          </xsd:simpleType>
        </xsd:un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CD6498-8BF4-49AF-BC82-6DADE8D85F01}">
  <ds:schemaRefs>
    <ds:schemaRef ds:uri="56590ad3-9c91-4b45-a023-9d56e7259124"/>
    <ds:schemaRef ds:uri="e630b573-bf5a-46f0-8617-d672a07900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A158CF-AEEC-4C15-B77E-8465018936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F6CB3-FFDA-4146-A268-5D22CE3D87DC}">
  <ds:schemaRefs>
    <ds:schemaRef ds:uri="56590ad3-9c91-4b45-a023-9d56e7259124"/>
    <ds:schemaRef ds:uri="e630b573-bf5a-46f0-8617-d672a07900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</cp:revision>
  <dcterms:modified xsi:type="dcterms:W3CDTF">2025-06-11T03:54:19Z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0x010100AA24D667BF69384E9AF378DF0344A843</vt:lpwstr>
  </property>
  <property fmtid="{D5CDD505-2E9C-101B-9397-08002B2CF9AE}" pid="3" name="MediaServiceImageTags">
    <vt:lpwstr/>
  </property>
</Properties>
</file>