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053842236" r:id="rId5"/>
    <p:sldId id="2053842494" r:id="rId6"/>
    <p:sldId id="2053842541" r:id="rId7"/>
    <p:sldId id="2053842544" r:id="rId8"/>
    <p:sldId id="2053842542" r:id="rId9"/>
    <p:sldId id="2053842543" r:id="rId10"/>
    <p:sldId id="2053842547" r:id="rId11"/>
    <p:sldId id="2053842586" r:id="rId12"/>
    <p:sldId id="2053842583" r:id="rId13"/>
    <p:sldId id="2053842588" r:id="rId14"/>
    <p:sldId id="2053842589" r:id="rId15"/>
    <p:sldId id="2053842590" r:id="rId16"/>
    <p:sldId id="20538425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AC6706-27B6-C472-9E9C-3069F58D1620}" name="Carolyn Romano" initials="" userId="S::CarolynRomano@lifespeak.com::3f52b4a6-940c-444e-8943-1afbc8fb97a5" providerId="AD"/>
  <p188:author id="{DA0CF10A-0286-55BA-222C-A918DB8B9CDB}" name="Mark Kingsriter" initials="MK" userId="S::markkingsriter@lifespeak.com::a975585e-1392-4317-a30a-996d8185d9dd" providerId="AD"/>
  <p188:author id="{034CD60B-B9E9-2499-2A6F-3D00699FE1E0}" name="Marianne Wisenthal" initials="MW" userId="S::mariannewisenthal@lifespeak.com::2320063c-1153-46be-829e-fc3db6c98909" providerId="AD"/>
  <p188:author id="{574ABD14-223D-156D-9AD5-1FDE67A15136}" name="Emily De Oliveira" initials="" userId="S::EmilyDeOliveira@lifespeak.com::79aab9d4-6103-417f-a1b8-2940e5137e12" providerId="AD"/>
  <p188:author id="{050D0118-FA81-FA57-F839-2868A28199DE}" name="Jenn Studaker" initials="JS" userId="50fe19eba4339667" providerId="Windows Live"/>
  <p188:author id="{E6378A20-C5EC-BC4C-EAE0-3BFD28670C70}" name="Maud Schram" initials="" userId="S::maudschram@lifespeak.com::e8aa803a-34b2-4933-a5b7-2a26834cce53" providerId="AD"/>
  <p188:author id="{4C01B749-90D1-8B4C-BF4F-66C6BCDEE1B0}" name="Carolyn Romano" initials="CR" userId="S::carolynromano@lifespeak.com::3f52b4a6-940c-444e-8943-1afbc8fb97a5" providerId="AD"/>
  <p188:author id="{F01E6D54-B652-EF30-4F48-0FAA0B944107}" name="Shreya Sinha" initials="SS" userId="S::shreyasinha@lifespeak.com::6f8bbd63-34c6-4ac7-b954-a383bc6869c1" providerId="AD"/>
  <p188:author id="{8443ED59-20C7-4FDF-8DCA-8A14D1AA1C8C}" name="Microsoft Office User" initials="MOU" userId="Microsoft Office User" providerId="None"/>
  <p188:author id="{2252735F-9F6E-CEB6-21B0-F86C459AE84E}" name="Mark Kingsriter" initials="" userId="S::MarkKingsriter@LifeSpeak.com::a975585e-1392-4317-a30a-996d8185d9dd" providerId="AD"/>
  <p188:author id="{2B1AD870-3B6C-C456-E870-DED047D13303}" name="Marianne Wisenthal" initials="" userId="S::MarianneWisenthal@lifespeak.com::2320063c-1153-46be-829e-fc3db6c98909" providerId="AD"/>
  <p188:author id="{5D0DCE7A-9738-EB30-62B1-9276D4892158}" name="Jeff Kennefick" initials="JK" userId="S::jeffkennefick@lifespeak.com::e253b714-657c-4a7e-8322-7bc18f6136ff" providerId="AD"/>
  <p188:author id="{142817AB-2EFF-34DD-3843-5C5DE8E574D4}" name="Monique Reid" initials="MR" userId="S::moniquereid@lifespeak.com::5ac540a5-2073-4922-ba05-36bbce980b11" providerId="AD"/>
  <p188:author id="{6B03B2B1-9E69-525C-27B6-B6FB39BD1F42}" name="Valeria Adrianzen" initials="" userId="S::ValeriaAdrianzen@lifespeak.com::5222dacb-b167-4f65-860f-73422d93ed89" providerId="AD"/>
  <p188:author id="{66CDB2BC-544E-6D3F-779F-319D9FE43C1F}" name="Heather Banks" initials="HB" userId="S::heatherbanks@lifespeak.com::baac1232-0109-446d-8e7d-5f89fc0416df" providerId="AD"/>
  <p188:author id="{4FEF3EDA-9D60-5B41-8B48-19DF5B7AA767}" name="Rahul Behl" initials="RB" userId="S::rahulbehl@lifespeak.com::9dba83f3-f66d-44c5-96c2-72f2e48cfd9d" providerId="AD"/>
  <p188:author id="{5B1FADEF-0A5D-47C2-9E99-DF526523C892}" name="Marcelo Schneider" initials="" userId="S::marceloschneider@lifespeak.com::277e8a05-b97b-4d68-84c8-6942054389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0B1"/>
    <a:srgbClr val="016FD3"/>
    <a:srgbClr val="111F53"/>
    <a:srgbClr val="CC4E00"/>
    <a:srgbClr val="7CD0DB"/>
    <a:srgbClr val="6C83C1"/>
    <a:srgbClr val="8470B2"/>
    <a:srgbClr val="D059A1"/>
    <a:srgbClr val="52B0E1"/>
    <a:srgbClr val="C811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89BD8-F583-4710-AD75-DE87B64E65A7}" v="1" dt="2025-06-12T19:12:49.404"/>
    <p1510:client id="{F1D3E20A-BA96-60A0-ACEF-666BCA39F358}" v="41" dt="2025-06-11T19:45:16.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4CFB44-CD76-3E4E-838F-3AE5997883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Century Gothic" panose="020B0502020202020204" pitchFamily="34" charset="0"/>
            </a:endParaRPr>
          </a:p>
        </p:txBody>
      </p:sp>
      <p:sp>
        <p:nvSpPr>
          <p:cNvPr id="3" name="Date Placeholder 2">
            <a:extLst>
              <a:ext uri="{FF2B5EF4-FFF2-40B4-BE49-F238E27FC236}">
                <a16:creationId xmlns:a16="http://schemas.microsoft.com/office/drawing/2014/main" id="{56B9BDB5-AA66-4949-BD36-C8CDE8111D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F79C8C-6383-2F45-BF6B-8B1D61D0CF6C}" type="datetimeFigureOut">
              <a:rPr lang="en-US" smtClean="0">
                <a:latin typeface="Century Gothic" panose="020B0502020202020204" pitchFamily="34" charset="0"/>
              </a:rPr>
              <a:t>6/12/2025</a:t>
            </a:fld>
            <a:endParaRPr lang="en-US">
              <a:latin typeface="Century Gothic" panose="020B0502020202020204" pitchFamily="34" charset="0"/>
            </a:endParaRPr>
          </a:p>
        </p:txBody>
      </p:sp>
      <p:sp>
        <p:nvSpPr>
          <p:cNvPr id="4" name="Footer Placeholder 3">
            <a:extLst>
              <a:ext uri="{FF2B5EF4-FFF2-40B4-BE49-F238E27FC236}">
                <a16:creationId xmlns:a16="http://schemas.microsoft.com/office/drawing/2014/main" id="{D24AD81A-E883-9045-92B5-49AECD084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Century Gothic" panose="020B0502020202020204" pitchFamily="34" charset="0"/>
            </a:endParaRPr>
          </a:p>
        </p:txBody>
      </p:sp>
      <p:sp>
        <p:nvSpPr>
          <p:cNvPr id="5" name="Slide Number Placeholder 4">
            <a:extLst>
              <a:ext uri="{FF2B5EF4-FFF2-40B4-BE49-F238E27FC236}">
                <a16:creationId xmlns:a16="http://schemas.microsoft.com/office/drawing/2014/main" id="{FC4941C8-4D64-3040-AB81-9490F880EB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0A4FE68-12A6-B742-B302-715E57D19FDD}" type="slidenum">
              <a:rPr lang="en-US" smtClean="0">
                <a:latin typeface="Century Gothic" panose="020B0502020202020204" pitchFamily="34" charset="0"/>
              </a:rPr>
              <a:t>‹#›</a:t>
            </a:fld>
            <a:endParaRPr lang="en-US">
              <a:latin typeface="Century Gothic" panose="020B0502020202020204" pitchFamily="34" charset="0"/>
            </a:endParaRPr>
          </a:p>
        </p:txBody>
      </p:sp>
    </p:spTree>
    <p:extLst>
      <p:ext uri="{BB962C8B-B14F-4D97-AF65-F5344CB8AC3E}">
        <p14:creationId xmlns:p14="http://schemas.microsoft.com/office/powerpoint/2010/main" val="961749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E80C7E1C-8C0D-FD44-B3B6-42F9421B847D}" type="datetimeFigureOut">
              <a:rPr lang="en-US" smtClean="0"/>
              <a:pPr/>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B0481647-A79F-9A4F-BF74-0DDC0D2704B9}" type="slidenum">
              <a:rPr lang="en-US" smtClean="0"/>
              <a:pPr/>
              <a:t>‹#›</a:t>
            </a:fld>
            <a:endParaRPr lang="en-US"/>
          </a:p>
        </p:txBody>
      </p:sp>
    </p:spTree>
    <p:extLst>
      <p:ext uri="{BB962C8B-B14F-4D97-AF65-F5344CB8AC3E}">
        <p14:creationId xmlns:p14="http://schemas.microsoft.com/office/powerpoint/2010/main" val="3937693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481647-A79F-9A4F-BF74-0DDC0D2704B9}" type="slidenum">
              <a:rPr lang="en-US" smtClean="0"/>
              <a:pPr/>
              <a:t>1</a:t>
            </a:fld>
            <a:endParaRPr lang="en-US"/>
          </a:p>
        </p:txBody>
      </p:sp>
    </p:spTree>
    <p:extLst>
      <p:ext uri="{BB962C8B-B14F-4D97-AF65-F5344CB8AC3E}">
        <p14:creationId xmlns:p14="http://schemas.microsoft.com/office/powerpoint/2010/main" val="301483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F4761"/>
                </a:solidFill>
                <a:latin typeface="Century Gothic"/>
              </a:rPr>
              <a:t>What is it:</a:t>
            </a:r>
          </a:p>
          <a:p>
            <a:r>
              <a:rPr lang="en-US">
                <a:latin typeface="Century Gothic"/>
              </a:rPr>
              <a:t> </a:t>
            </a:r>
            <a:r>
              <a:rPr lang="en-US" err="1">
                <a:latin typeface="Century Gothic"/>
              </a:rPr>
              <a:t>LifeSpeak</a:t>
            </a:r>
            <a:r>
              <a:rPr lang="en-US">
                <a:latin typeface="Century Gothic"/>
              </a:rPr>
              <a:t> MHR will publish 2 new video series on the topic of weight management and mental health:</a:t>
            </a:r>
          </a:p>
          <a:p>
            <a:pPr marL="285750" indent="-285750">
              <a:buFont typeface="Arial"/>
              <a:buChar char="•"/>
            </a:pPr>
            <a:r>
              <a:rPr lang="en-US">
                <a:latin typeface="Century Gothic"/>
              </a:rPr>
              <a:t>Weight management, mental health, and GLP-1 drugs (FR)</a:t>
            </a:r>
          </a:p>
          <a:p>
            <a:pPr marL="285750" indent="-285750">
              <a:buFont typeface="Arial"/>
              <a:buChar char="•"/>
            </a:pPr>
            <a:r>
              <a:rPr lang="en-US">
                <a:latin typeface="Century Gothic"/>
              </a:rPr>
              <a:t>Navigating Weight Loss and Body Image in the Social Media Era (FR)</a:t>
            </a:r>
          </a:p>
          <a:p>
            <a:r>
              <a:rPr lang="en-US">
                <a:latin typeface="Century Gothic"/>
              </a:rPr>
              <a:t>These two series are FR matches for existing EN language video series.</a:t>
            </a:r>
          </a:p>
          <a:p>
            <a:endParaRPr lang="en-US">
              <a:solidFill>
                <a:srgbClr val="000000"/>
              </a:solidFill>
              <a:latin typeface="Century Gothic"/>
            </a:endParaRPr>
          </a:p>
          <a:p>
            <a:r>
              <a:rPr lang="en-US">
                <a:solidFill>
                  <a:srgbClr val="0F4761"/>
                </a:solidFill>
                <a:latin typeface="Century Gothic"/>
              </a:rPr>
              <a:t>Value prop:</a:t>
            </a:r>
            <a:br>
              <a:rPr lang="en-US"/>
            </a:br>
            <a:r>
              <a:rPr lang="en-US">
                <a:latin typeface="Century Gothic"/>
              </a:rPr>
              <a:t>We are expanding our French language content to offer a different lens on weight management: that of mental health. We offer expert-led insight and advice on the role and effects of mental health on weight loss, as well as the impact of societal norms. These videos will now be available for bilingual clients.</a:t>
            </a:r>
          </a:p>
          <a:p>
            <a:endParaRPr lang="en-US">
              <a:solidFill>
                <a:srgbClr val="000000"/>
              </a:solidFill>
              <a:latin typeface="Century Gothic"/>
            </a:endParaRPr>
          </a:p>
          <a:p>
            <a:r>
              <a:rPr lang="en-US">
                <a:solidFill>
                  <a:srgbClr val="0F4761"/>
                </a:solidFill>
                <a:latin typeface="Century Gothic"/>
              </a:rPr>
              <a:t>Why we created it:</a:t>
            </a:r>
            <a:r>
              <a:rPr lang="en-US">
                <a:latin typeface="Century Gothic"/>
              </a:rPr>
              <a:t> </a:t>
            </a:r>
          </a:p>
          <a:p>
            <a:r>
              <a:rPr lang="en-US" err="1">
                <a:latin typeface="Century Gothic"/>
              </a:rPr>
              <a:t>LifeSpeak</a:t>
            </a:r>
            <a:r>
              <a:rPr lang="en-US">
                <a:latin typeface="Century Gothic"/>
              </a:rPr>
              <a:t> is dedicated to staying ahead of the curve on emerging trends like GLP-1 drugs and weight loss, offering members who have weight management goals the tools and knowledge they need to improve their mental health and overall wellbeing.</a:t>
            </a:r>
          </a:p>
          <a:p>
            <a:endParaRPr lang="en-US">
              <a:solidFill>
                <a:srgbClr val="000000"/>
              </a:solidFill>
              <a:latin typeface="Century Gothic"/>
            </a:endParaRPr>
          </a:p>
          <a:p>
            <a:r>
              <a:rPr lang="en-US">
                <a:solidFill>
                  <a:srgbClr val="0F4761"/>
                </a:solidFill>
                <a:latin typeface="Century Gothic"/>
              </a:rPr>
              <a:t>Where to access:</a:t>
            </a:r>
          </a:p>
          <a:p>
            <a:r>
              <a:rPr lang="en-US">
                <a:latin typeface="Century Gothic"/>
              </a:rPr>
              <a:t> MHR + LSHW</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481647-A79F-9A4F-BF74-0DDC0D2704B9}" type="slidenum">
              <a:rPr lang="en-US" smtClean="0"/>
              <a:pPr/>
              <a:t>10</a:t>
            </a:fld>
            <a:endParaRPr lang="en-US"/>
          </a:p>
        </p:txBody>
      </p:sp>
    </p:spTree>
    <p:extLst>
      <p:ext uri="{BB962C8B-B14F-4D97-AF65-F5344CB8AC3E}">
        <p14:creationId xmlns:p14="http://schemas.microsoft.com/office/powerpoint/2010/main" val="743228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F4761"/>
                </a:solidFill>
              </a:rPr>
              <a:t>What is it:</a:t>
            </a:r>
          </a:p>
          <a:p>
            <a:r>
              <a:rPr lang="en-US">
                <a:latin typeface="Century Gothic"/>
              </a:rPr>
              <a:t>Multiple new text-based guides to align with Q3 webinars:</a:t>
            </a:r>
          </a:p>
          <a:p>
            <a:endParaRPr lang="en-US">
              <a:latin typeface="Century Gothic"/>
            </a:endParaRPr>
          </a:p>
          <a:p>
            <a:r>
              <a:rPr lang="en-US">
                <a:latin typeface="Century Gothic"/>
              </a:rPr>
              <a:t>More than Meds: Holistic Approaches for Family Caregivers and Older Adults - CHILD US/CA EN+FR</a:t>
            </a:r>
          </a:p>
          <a:p>
            <a:r>
              <a:rPr lang="en-US">
                <a:latin typeface="Century Gothic"/>
              </a:rPr>
              <a:t>Fostering a Smooth Transition to College for Kids with and without Disabilities – CHILD US </a:t>
            </a:r>
          </a:p>
          <a:p>
            <a:r>
              <a:rPr lang="en-US">
                <a:latin typeface="Century Gothic"/>
              </a:rPr>
              <a:t>Artificial Intelligence, Digital Citizenship, and Our Kids -  CHILD US/CA EN+FR</a:t>
            </a:r>
          </a:p>
          <a:p>
            <a:r>
              <a:rPr lang="en-US">
                <a:latin typeface="Century Gothic"/>
              </a:rPr>
              <a:t>Heart to Heart: Nurturing Family Relationships While Caregiving - ELDER US</a:t>
            </a:r>
          </a:p>
          <a:p>
            <a:r>
              <a:rPr lang="en-US">
                <a:latin typeface="Century Gothic"/>
              </a:rPr>
              <a:t>Riding the Waves: Managing Challenging Behaviors in Dementia Care - ELDER US/CA EN+FR</a:t>
            </a:r>
          </a:p>
          <a:p>
            <a:r>
              <a:rPr lang="en-US">
                <a:latin typeface="Century Gothic"/>
              </a:rPr>
              <a:t>Education Survival Kit—What Parents Need to Know – CHILD US</a:t>
            </a:r>
          </a:p>
          <a:p>
            <a:endParaRPr lang="en-US"/>
          </a:p>
          <a:p>
            <a:r>
              <a:rPr lang="en-US">
                <a:latin typeface="Century Gothic"/>
              </a:rPr>
              <a:t>New Guides include:</a:t>
            </a:r>
          </a:p>
          <a:p>
            <a:r>
              <a:rPr lang="en-US" b="1">
                <a:latin typeface="Century Gothic"/>
              </a:rPr>
              <a:t>Webinar: More than Meds: Holistic Approaches for Family Caregivers and Older Adults</a:t>
            </a:r>
            <a:endParaRPr lang="en-US">
              <a:latin typeface="Century Gothic"/>
            </a:endParaRPr>
          </a:p>
          <a:p>
            <a:r>
              <a:rPr lang="en-US">
                <a:latin typeface="Century Gothic"/>
              </a:rPr>
              <a:t>New Guide: Power of Music in Caregiving</a:t>
            </a:r>
          </a:p>
          <a:p>
            <a:r>
              <a:rPr lang="en-US">
                <a:latin typeface="Century Gothic"/>
              </a:rPr>
              <a:t>New Guide: Emotional Freedom Technique (EFT) - Tapping</a:t>
            </a:r>
          </a:p>
          <a:p>
            <a:r>
              <a:rPr lang="en-US">
                <a:latin typeface="Century Gothic"/>
              </a:rPr>
              <a:t> </a:t>
            </a:r>
          </a:p>
          <a:p>
            <a:r>
              <a:rPr lang="en-US" b="1">
                <a:latin typeface="Century Gothic"/>
              </a:rPr>
              <a:t>Webinar: Riding the Waves: Managing Challenging Behaviors in Dementia Care</a:t>
            </a:r>
            <a:endParaRPr lang="en-US">
              <a:latin typeface="Century Gothic"/>
            </a:endParaRPr>
          </a:p>
          <a:p>
            <a:r>
              <a:rPr lang="en-US">
                <a:latin typeface="Century Gothic"/>
              </a:rPr>
              <a:t>New Guide: Alternative Therapies in Dementia Care</a:t>
            </a:r>
          </a:p>
          <a:p>
            <a:endParaRPr lang="en-US"/>
          </a:p>
          <a:p>
            <a:endParaRPr lang="en-US"/>
          </a:p>
          <a:p>
            <a:r>
              <a:rPr lang="en-US">
                <a:solidFill>
                  <a:srgbClr val="0F4761"/>
                </a:solidFill>
              </a:rPr>
              <a:t>Value prop:</a:t>
            </a:r>
            <a:br>
              <a:rPr lang="en-US">
                <a:solidFill>
                  <a:srgbClr val="0F4761"/>
                </a:solidFill>
              </a:rPr>
            </a:br>
            <a:r>
              <a:rPr lang="en-US"/>
              <a:t>We are empowering members with deeper, more practical support by combining expert-led webinars with thoughtfully crafted text-based guides. Each guide is designed to reinforce key takeaways and provide tangible strategies that caregivers and parents can immediately apply in their daily lives.</a:t>
            </a:r>
          </a:p>
          <a:p>
            <a:r>
              <a:rPr lang="en-US">
                <a:latin typeface="Century Gothic"/>
              </a:rPr>
              <a:t>Whether navigating dementia care, supporting a child’s transition to college, or understanding the impact of digital technology on youth, this integrated content approach ensures that members can extend the learning experience beyond the webinar room—anytime, anywhere.</a:t>
            </a:r>
          </a:p>
          <a:p>
            <a:endParaRPr lang="en-US"/>
          </a:p>
          <a:p>
            <a:r>
              <a:rPr lang="en-US">
                <a:solidFill>
                  <a:srgbClr val="0F4761"/>
                </a:solidFill>
                <a:latin typeface="Century Gothic"/>
              </a:rPr>
              <a:t>Why we created it:</a:t>
            </a:r>
            <a:r>
              <a:rPr lang="en-US">
                <a:latin typeface="Century Gothic"/>
              </a:rPr>
              <a:t> </a:t>
            </a:r>
            <a:br>
              <a:rPr lang="en-US"/>
            </a:br>
            <a:br>
              <a:rPr lang="en-US"/>
            </a:br>
            <a:r>
              <a:rPr lang="en-US">
                <a:latin typeface="Century Gothic"/>
              </a:rPr>
              <a:t>We’re committed to delivering meaningful, accessible resources that help our members thrive. These new guides align directly with Q3 webinars, enabling a richer, more actionable experience that meets members at the intersection of learning and real-life caregiving.</a:t>
            </a:r>
          </a:p>
        </p:txBody>
      </p:sp>
      <p:sp>
        <p:nvSpPr>
          <p:cNvPr id="4" name="Slide Number Placeholder 3"/>
          <p:cNvSpPr>
            <a:spLocks noGrp="1"/>
          </p:cNvSpPr>
          <p:nvPr>
            <p:ph type="sldNum" sz="quarter" idx="5"/>
          </p:nvPr>
        </p:nvSpPr>
        <p:spPr/>
        <p:txBody>
          <a:bodyPr/>
          <a:lstStyle/>
          <a:p>
            <a:fld id="{B0481647-A79F-9A4F-BF74-0DDC0D2704B9}" type="slidenum">
              <a:rPr lang="en-US" smtClean="0"/>
              <a:pPr/>
              <a:t>11</a:t>
            </a:fld>
            <a:endParaRPr lang="en-US"/>
          </a:p>
        </p:txBody>
      </p:sp>
    </p:spTree>
    <p:extLst>
      <p:ext uri="{BB962C8B-B14F-4D97-AF65-F5344CB8AC3E}">
        <p14:creationId xmlns:p14="http://schemas.microsoft.com/office/powerpoint/2010/main" val="367947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F4761"/>
                </a:solidFill>
              </a:rPr>
              <a:t>What is it:</a:t>
            </a:r>
          </a:p>
          <a:p>
            <a:r>
              <a:rPr lang="en-US">
                <a:latin typeface="Century Gothic"/>
              </a:rPr>
              <a:t>An </a:t>
            </a:r>
            <a:r>
              <a:rPr lang="en-US" b="1" err="1">
                <a:latin typeface="Century Gothic"/>
              </a:rPr>
              <a:t>iCBT</a:t>
            </a:r>
            <a:r>
              <a:rPr lang="en-US" b="1">
                <a:latin typeface="Century Gothic"/>
              </a:rPr>
              <a:t> program</a:t>
            </a:r>
            <a:r>
              <a:rPr lang="en-US">
                <a:latin typeface="Century Gothic"/>
              </a:rPr>
              <a:t> (Internet-based Cognitive Behavioral Therapy) is a structured, online mental health program based on the principles of Cognitive Behavioral Therapy (CBT). It helps users recognize and change unhelpful thought patterns and behaviors that contribute to stress, anxiety, depression, or burnout.</a:t>
            </a:r>
          </a:p>
          <a:p>
            <a:r>
              <a:rPr lang="en-US" b="1">
                <a:latin typeface="Century Gothic"/>
              </a:rPr>
              <a:t>Key features of </a:t>
            </a:r>
            <a:r>
              <a:rPr lang="en-US" b="1" err="1">
                <a:latin typeface="Century Gothic"/>
              </a:rPr>
              <a:t>iCBT</a:t>
            </a:r>
            <a:r>
              <a:rPr lang="en-US" b="1">
                <a:latin typeface="Century Gothic"/>
              </a:rPr>
              <a:t> programs include:</a:t>
            </a:r>
            <a:endParaRPr lang="en-US">
              <a:latin typeface="Century Gothic"/>
            </a:endParaRPr>
          </a:p>
          <a:p>
            <a:pPr marL="285750" indent="-285750">
              <a:buFont typeface="Symbol"/>
              <a:buChar char="•"/>
            </a:pPr>
            <a:r>
              <a:rPr lang="en-US" b="1">
                <a:latin typeface="Century Gothic"/>
              </a:rPr>
              <a:t>Self-guided or coach-supported modules</a:t>
            </a:r>
            <a:r>
              <a:rPr lang="en-US">
                <a:latin typeface="Century Gothic"/>
              </a:rPr>
              <a:t> delivered through videos, readings, and exercises</a:t>
            </a:r>
          </a:p>
          <a:p>
            <a:pPr marL="285750" indent="-285750">
              <a:buFont typeface="Symbol"/>
              <a:buChar char="•"/>
            </a:pPr>
            <a:r>
              <a:rPr lang="en-US" b="1">
                <a:latin typeface="Century Gothic"/>
              </a:rPr>
              <a:t>Skills-based learning</a:t>
            </a:r>
            <a:r>
              <a:rPr lang="en-US">
                <a:latin typeface="Century Gothic"/>
              </a:rPr>
              <a:t> such as identifying cognitive distortions, practicing mindfulness, and improving emotional regulation</a:t>
            </a:r>
          </a:p>
          <a:p>
            <a:pPr marL="285750" indent="-285750">
              <a:buFont typeface="Symbol"/>
              <a:buChar char="•"/>
            </a:pPr>
            <a:r>
              <a:rPr lang="en-US" b="1">
                <a:latin typeface="Century Gothic"/>
              </a:rPr>
              <a:t>Flexible access</a:t>
            </a:r>
            <a:r>
              <a:rPr lang="en-US">
                <a:latin typeface="Century Gothic"/>
              </a:rPr>
              <a:t> so users can engage anytime, anywhere, at their own pace</a:t>
            </a:r>
          </a:p>
          <a:p>
            <a:pPr marL="285750" indent="-285750">
              <a:buFont typeface="Symbol"/>
              <a:buChar char="•"/>
            </a:pPr>
            <a:r>
              <a:rPr lang="en-US" b="1">
                <a:latin typeface="Century Gothic"/>
              </a:rPr>
              <a:t>Evidence-based content</a:t>
            </a:r>
            <a:r>
              <a:rPr lang="en-US">
                <a:latin typeface="Century Gothic"/>
              </a:rPr>
              <a:t> grounded in clinically validated CBT methods</a:t>
            </a:r>
          </a:p>
          <a:p>
            <a:r>
              <a:rPr lang="en-US">
                <a:latin typeface="Century Gothic"/>
              </a:rPr>
              <a:t>Created with Registered Psychologist Terri-Lynn Mackay (</a:t>
            </a:r>
            <a:r>
              <a:rPr lang="en-US" err="1">
                <a:latin typeface="Century Gothic"/>
              </a:rPr>
              <a:t>LifeSpeak’s</a:t>
            </a:r>
            <a:r>
              <a:rPr lang="en-US">
                <a:latin typeface="Century Gothic"/>
              </a:rPr>
              <a:t> Director, Behavioral Health Innovation and Service Delivery) and </a:t>
            </a:r>
            <a:r>
              <a:rPr lang="en-US" err="1">
                <a:latin typeface="Century Gothic"/>
              </a:rPr>
              <a:t>LifeSpeak’s</a:t>
            </a:r>
            <a:r>
              <a:rPr lang="en-US">
                <a:latin typeface="Century Gothic"/>
              </a:rPr>
              <a:t> roster of credentialed sleep, mindfulness and mental health experts, LS will launch a series of </a:t>
            </a:r>
            <a:r>
              <a:rPr lang="en-US" err="1">
                <a:latin typeface="Century Gothic"/>
              </a:rPr>
              <a:t>iCBT</a:t>
            </a:r>
            <a:r>
              <a:rPr lang="en-US">
                <a:latin typeface="Century Gothic"/>
              </a:rPr>
              <a:t> programs starting with: Bounce Back from Burnout: A Guided </a:t>
            </a:r>
            <a:r>
              <a:rPr lang="en-US" err="1">
                <a:latin typeface="Century Gothic"/>
              </a:rPr>
              <a:t>iCBT</a:t>
            </a:r>
            <a:r>
              <a:rPr lang="en-US">
                <a:latin typeface="Century Gothic"/>
              </a:rPr>
              <a:t> Program</a:t>
            </a:r>
          </a:p>
          <a:p>
            <a:r>
              <a:rPr lang="en-US">
                <a:latin typeface="Century Gothic"/>
              </a:rPr>
              <a:t>This </a:t>
            </a:r>
            <a:r>
              <a:rPr lang="en-US" err="1">
                <a:latin typeface="Century Gothic"/>
              </a:rPr>
              <a:t>iCBT</a:t>
            </a:r>
            <a:r>
              <a:rPr lang="en-US">
                <a:latin typeface="Century Gothic"/>
              </a:rPr>
              <a:t> program blends engaging video lessons, text-based learning, and practical exercises to help you prevent and recover from burnout. You’ll explore how stress impacts your brain and behavior, learn to challenge unhelpful thoughts, practice mindfulness, and boost emotional resilience. Designed for busy professionals, this program empowers you to build better boundaries, reduce stress, and reclaim your sense of purpose at work.</a:t>
            </a:r>
          </a:p>
          <a:p>
            <a:endParaRPr lang="en-US">
              <a:latin typeface="Calibri"/>
              <a:ea typeface="Calibri"/>
              <a:cs typeface="Calibri"/>
            </a:endParaRPr>
          </a:p>
          <a:p>
            <a:r>
              <a:rPr lang="en-US">
                <a:solidFill>
                  <a:srgbClr val="0F4761"/>
                </a:solidFill>
              </a:rPr>
              <a:t>Value prop:</a:t>
            </a:r>
          </a:p>
          <a:p>
            <a:r>
              <a:rPr lang="en-US">
                <a:latin typeface="Century Gothic"/>
              </a:rPr>
              <a:t>This specific </a:t>
            </a:r>
            <a:r>
              <a:rPr lang="en-US" err="1">
                <a:latin typeface="Century Gothic"/>
              </a:rPr>
              <a:t>iCBT</a:t>
            </a:r>
            <a:r>
              <a:rPr lang="en-US">
                <a:latin typeface="Century Gothic"/>
              </a:rPr>
              <a:t> program:</a:t>
            </a:r>
            <a:br>
              <a:rPr lang="en-US"/>
            </a:br>
            <a:r>
              <a:rPr lang="en-US">
                <a:latin typeface="Century Gothic"/>
              </a:rPr>
              <a:t>Bounce Back from Burnout gives you practical, science-backed tools to reduce stress, feel more in control, and reclaim your energy. In just two weeks, this flexible </a:t>
            </a:r>
            <a:r>
              <a:rPr lang="en-US" err="1">
                <a:latin typeface="Century Gothic"/>
              </a:rPr>
              <a:t>iCBT</a:t>
            </a:r>
            <a:r>
              <a:rPr lang="en-US">
                <a:latin typeface="Century Gothic"/>
              </a:rPr>
              <a:t> program helps you reset your mindset, build resilience, and create healthier habits—so you can show up at work (and in life) feeling focused, motivated, and well.</a:t>
            </a:r>
          </a:p>
          <a:p>
            <a:r>
              <a:rPr lang="en-US" err="1">
                <a:latin typeface="Century Gothic"/>
              </a:rPr>
              <a:t>iCBT</a:t>
            </a:r>
            <a:r>
              <a:rPr lang="en-US">
                <a:latin typeface="Century Gothic"/>
              </a:rPr>
              <a:t> Programs in general offer several key benefits to employers by supporting employee mental health and improving overall organizational performance:</a:t>
            </a:r>
          </a:p>
          <a:p>
            <a:pPr marL="171450" indent="-171450">
              <a:buFont typeface="Arial"/>
              <a:buChar char="•"/>
            </a:pPr>
            <a:r>
              <a:rPr lang="en-US" b="1">
                <a:latin typeface="Century Gothic"/>
              </a:rPr>
              <a:t>Reduces Burnout and Absenteeism</a:t>
            </a:r>
            <a:endParaRPr lang="en-US">
              <a:latin typeface="Century Gothic"/>
            </a:endParaRPr>
          </a:p>
          <a:p>
            <a:pPr marL="628650" lvl="1" indent="-171450">
              <a:buFont typeface="Arial"/>
              <a:buChar char="•"/>
            </a:pPr>
            <a:r>
              <a:rPr lang="en-US" err="1">
                <a:latin typeface="Century Gothic"/>
              </a:rPr>
              <a:t>iCBT</a:t>
            </a:r>
            <a:r>
              <a:rPr lang="en-US">
                <a:latin typeface="Century Gothic"/>
              </a:rPr>
              <a:t> helps employees manage stress before it leads to burnout, reducing sick days and long-term leave.</a:t>
            </a:r>
          </a:p>
          <a:p>
            <a:pPr marL="171450" indent="-171450">
              <a:buFont typeface="Arial"/>
              <a:buChar char="•"/>
            </a:pPr>
            <a:r>
              <a:rPr lang="en-US" b="1">
                <a:latin typeface="Century Gothic"/>
              </a:rPr>
              <a:t>Boosts Productivity and Focus</a:t>
            </a:r>
            <a:endParaRPr lang="en-US">
              <a:latin typeface="Century Gothic"/>
            </a:endParaRPr>
          </a:p>
          <a:p>
            <a:pPr marL="628650" lvl="1" indent="-171450">
              <a:buFont typeface="Arial"/>
              <a:buChar char="•"/>
            </a:pPr>
            <a:r>
              <a:rPr lang="en-US">
                <a:latin typeface="Century Gothic"/>
              </a:rPr>
              <a:t>Employees who feel mentally well are more engaged, motivated, and productive at work.</a:t>
            </a:r>
          </a:p>
          <a:p>
            <a:pPr marL="171450" indent="-171450">
              <a:buFont typeface="Arial"/>
              <a:buChar char="•"/>
            </a:pPr>
            <a:r>
              <a:rPr lang="en-US" b="1">
                <a:latin typeface="Century Gothic"/>
              </a:rPr>
              <a:t>Improves Retention and Morale</a:t>
            </a:r>
            <a:endParaRPr lang="en-US">
              <a:latin typeface="Century Gothic"/>
            </a:endParaRPr>
          </a:p>
          <a:p>
            <a:pPr marL="628650" lvl="1" indent="-171450">
              <a:buFont typeface="Arial"/>
              <a:buChar char="•"/>
            </a:pPr>
            <a:r>
              <a:rPr lang="en-US">
                <a:latin typeface="Century Gothic"/>
              </a:rPr>
              <a:t>Offering accessible mental health resources shows employees they’re valued, increasing job satisfaction and loyalty.</a:t>
            </a:r>
          </a:p>
          <a:p>
            <a:pPr marL="171450" indent="-171450">
              <a:buFont typeface="Arial"/>
              <a:buChar char="•"/>
            </a:pPr>
            <a:r>
              <a:rPr lang="en-US" b="1">
                <a:latin typeface="Century Gothic"/>
              </a:rPr>
              <a:t>Scalable and Cost-Effective</a:t>
            </a:r>
            <a:endParaRPr lang="en-US">
              <a:latin typeface="Century Gothic"/>
            </a:endParaRPr>
          </a:p>
          <a:p>
            <a:pPr marL="628650" lvl="1" indent="-171450">
              <a:buFont typeface="Arial"/>
              <a:buChar char="•"/>
            </a:pPr>
            <a:r>
              <a:rPr lang="en-US" err="1">
                <a:latin typeface="Century Gothic"/>
              </a:rPr>
              <a:t>iCBT</a:t>
            </a:r>
            <a:r>
              <a:rPr lang="en-US">
                <a:latin typeface="Century Gothic"/>
              </a:rPr>
              <a:t> can be delivered to many employees at once, making it a practical and affordable solution for large teams.</a:t>
            </a:r>
          </a:p>
          <a:p>
            <a:pPr marL="171450" indent="-171450">
              <a:buFont typeface="Arial"/>
              <a:buChar char="•"/>
            </a:pPr>
            <a:r>
              <a:rPr lang="en-US" b="1">
                <a:latin typeface="Century Gothic"/>
              </a:rPr>
              <a:t>Accessible Anytime, Anywhere</a:t>
            </a:r>
            <a:endParaRPr lang="en-US">
              <a:latin typeface="Century Gothic"/>
            </a:endParaRPr>
          </a:p>
          <a:p>
            <a:pPr marL="628650" lvl="1" indent="-171450">
              <a:buFont typeface="Arial"/>
              <a:buChar char="•"/>
            </a:pPr>
            <a:r>
              <a:rPr lang="en-US">
                <a:latin typeface="Century Gothic"/>
              </a:rPr>
              <a:t>With flexible, self-guided access, employees can fit support into their schedule—no appointments needed.</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481647-A79F-9A4F-BF74-0DDC0D2704B9}" type="slidenum">
              <a:rPr lang="en-US" smtClean="0"/>
              <a:pPr/>
              <a:t>12</a:t>
            </a:fld>
            <a:endParaRPr lang="en-US"/>
          </a:p>
        </p:txBody>
      </p:sp>
    </p:spTree>
    <p:extLst>
      <p:ext uri="{BB962C8B-B14F-4D97-AF65-F5344CB8AC3E}">
        <p14:creationId xmlns:p14="http://schemas.microsoft.com/office/powerpoint/2010/main" val="1087092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800"/>
              </a:spcBef>
              <a:spcAft>
                <a:spcPts val="400"/>
              </a:spcAft>
            </a:pPr>
            <a:endParaRPr lang="en-US" sz="1800" b="1" kern="100">
              <a:solidFill>
                <a:srgbClr val="0F4761"/>
              </a:solidFill>
              <a:effectLst/>
              <a:latin typeface="Georgia" panose="02040502050405020303" pitchFamily="18" charset="0"/>
              <a:ea typeface="Yu Gothic Light" panose="020B0300000000000000" pitchFamily="34" charset="-128"/>
              <a:cs typeface="Times New Roman" panose="02020603050405020304" pitchFamily="18" charset="0"/>
            </a:endParaRPr>
          </a:p>
          <a:p>
            <a:r>
              <a:rPr lang="en-US" kern="100">
                <a:solidFill>
                  <a:srgbClr val="0F4761"/>
                </a:solidFill>
              </a:rPr>
              <a:t>What is it:</a:t>
            </a:r>
          </a:p>
          <a:p>
            <a:r>
              <a:rPr lang="en-US" kern="100">
                <a:latin typeface="Century Gothic"/>
              </a:rPr>
              <a:t> We have repurposed some Torchlight Elder + Child guides into video series using an AI-gen tool called </a:t>
            </a:r>
            <a:r>
              <a:rPr lang="en-US" kern="100" err="1">
                <a:latin typeface="Century Gothic"/>
              </a:rPr>
              <a:t>HeyGen</a:t>
            </a:r>
            <a:r>
              <a:rPr lang="en-US" kern="100">
                <a:latin typeface="Century Gothic"/>
              </a:rPr>
              <a:t>. Each video is about 1-1.30 min – 3-4 video per series including:</a:t>
            </a:r>
            <a:br>
              <a:rPr lang="en-US" kern="100"/>
            </a:br>
            <a:endParaRPr lang="en-US" kern="100"/>
          </a:p>
          <a:p>
            <a:r>
              <a:rPr lang="en-US">
                <a:latin typeface="Century Gothic"/>
              </a:rPr>
              <a:t>Child - "Understanding Anxiety in Children"</a:t>
            </a:r>
          </a:p>
          <a:p>
            <a:r>
              <a:rPr lang="en-US">
                <a:latin typeface="Century Gothic"/>
              </a:rPr>
              <a:t>Elder - "Dealing with a Dementia Diagnosis"</a:t>
            </a:r>
          </a:p>
          <a:p>
            <a:r>
              <a:rPr lang="en-US">
                <a:latin typeface="Century Gothic"/>
              </a:rPr>
              <a:t>Child - "Understanding and Addressing your Child's Challenging Behaviors"</a:t>
            </a:r>
          </a:p>
          <a:p>
            <a:r>
              <a:rPr lang="en-US">
                <a:latin typeface="Century Gothic"/>
              </a:rPr>
              <a:t>Elder - "Building a Caregiving Team"</a:t>
            </a:r>
          </a:p>
          <a:p>
            <a:r>
              <a:rPr lang="en-US">
                <a:latin typeface="Century Gothic"/>
              </a:rPr>
              <a:t>Child - "Understanding ADHD"</a:t>
            </a:r>
          </a:p>
          <a:p>
            <a:r>
              <a:rPr lang="en-US">
                <a:latin typeface="Century Gothic"/>
              </a:rPr>
              <a:t>Elder - "How to Support an Older Loved One Who is Neurodiverse"</a:t>
            </a:r>
          </a:p>
          <a:p>
            <a:r>
              <a:rPr lang="en-US">
                <a:latin typeface="Century Gothic"/>
              </a:rPr>
              <a:t>Child - "Supporting your Child with ADHD"</a:t>
            </a:r>
          </a:p>
          <a:p>
            <a:r>
              <a:rPr lang="en-US">
                <a:latin typeface="Century Gothic"/>
              </a:rPr>
              <a:t>Elder - "How to Support a Loved One with Anxiety"</a:t>
            </a:r>
          </a:p>
          <a:p>
            <a:endParaRPr lang="en-US" kern="100"/>
          </a:p>
          <a:p>
            <a:r>
              <a:rPr lang="en-US" kern="100">
                <a:solidFill>
                  <a:srgbClr val="0F4761"/>
                </a:solidFill>
                <a:latin typeface="Century Gothic"/>
              </a:rPr>
              <a:t>Value prop:</a:t>
            </a:r>
            <a:br>
              <a:rPr lang="en-US" kern="100"/>
            </a:br>
            <a:r>
              <a:rPr lang="en-US" kern="100">
                <a:solidFill>
                  <a:srgbClr val="0F4761"/>
                </a:solidFill>
                <a:latin typeface="Century Gothic"/>
              </a:rPr>
              <a:t>Enhanced Engagement and Retention</a:t>
            </a:r>
            <a:endParaRPr lang="en-US" kern="100">
              <a:latin typeface="Century Gothic"/>
            </a:endParaRPr>
          </a:p>
          <a:p>
            <a:pPr marL="285750" indent="-285750">
              <a:buFont typeface="Symbol"/>
              <a:buChar char="•"/>
            </a:pPr>
            <a:r>
              <a:rPr lang="en-US" kern="100">
                <a:latin typeface="Century Gothic"/>
              </a:rPr>
              <a:t>Videos capture attention better than text, increasing information retention among members.</a:t>
            </a:r>
          </a:p>
          <a:p>
            <a:pPr marL="285750" indent="-285750">
              <a:buFont typeface="Symbol"/>
              <a:buChar char="•"/>
            </a:pPr>
            <a:r>
              <a:rPr lang="en-US" kern="100">
                <a:latin typeface="Century Gothic"/>
              </a:rPr>
              <a:t>Ideal for microlearning, breaking down complex caregiving instructions into digestible formats.</a:t>
            </a:r>
          </a:p>
          <a:p>
            <a:pPr marL="285750" indent="-285750">
              <a:buFont typeface="Symbol"/>
              <a:buChar char="•"/>
            </a:pPr>
            <a:r>
              <a:rPr lang="en-US" kern="100">
                <a:latin typeface="Century Gothic"/>
              </a:rPr>
              <a:t>An alternative to text (for those who prefer to learn by watching vs reading)</a:t>
            </a:r>
          </a:p>
          <a:p>
            <a:pPr marL="285750" indent="-285750">
              <a:buFont typeface="Symbol"/>
              <a:buChar char="•"/>
            </a:pPr>
            <a:r>
              <a:rPr lang="en-US" kern="100">
                <a:latin typeface="Century Gothic"/>
              </a:rPr>
              <a:t>Pulls the most salient points from a longer text and repurposes in short-form video- format.</a:t>
            </a:r>
          </a:p>
          <a:p>
            <a:endParaRPr lang="en-US" kern="100"/>
          </a:p>
          <a:p>
            <a:r>
              <a:rPr lang="en-US" kern="100">
                <a:solidFill>
                  <a:srgbClr val="0F4761"/>
                </a:solidFill>
                <a:latin typeface="Century Gothic"/>
              </a:rPr>
              <a:t>Why we created it:</a:t>
            </a:r>
            <a:r>
              <a:rPr lang="en-US" kern="100">
                <a:latin typeface="Century Gothic"/>
              </a:rPr>
              <a:t> </a:t>
            </a:r>
          </a:p>
          <a:p>
            <a:r>
              <a:rPr lang="en-US" kern="100">
                <a:latin typeface="Century Gothic"/>
              </a:rPr>
              <a:t>So much of Torchlight content is made up of text-based guides. We wanted to offer accessible, actionable videos that are helpful and informative based on the key points in some guides. </a:t>
            </a:r>
          </a:p>
          <a:p>
            <a:pPr marL="0" marR="0">
              <a:lnSpc>
                <a:spcPct val="114999"/>
              </a:lnSpc>
              <a:spcBef>
                <a:spcPts val="800"/>
              </a:spcBef>
              <a:spcAft>
                <a:spcPts val="4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481647-A79F-9A4F-BF74-0DDC0D2704B9}" type="slidenum">
              <a:rPr lang="en-US" smtClean="0"/>
              <a:pPr/>
              <a:t>13</a:t>
            </a:fld>
            <a:endParaRPr lang="en-US"/>
          </a:p>
        </p:txBody>
      </p:sp>
    </p:spTree>
    <p:extLst>
      <p:ext uri="{BB962C8B-B14F-4D97-AF65-F5344CB8AC3E}">
        <p14:creationId xmlns:p14="http://schemas.microsoft.com/office/powerpoint/2010/main" val="51381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a high-level view of some of the top updates per product. Slides 3-5 go into further detail about what’s new for each product</a:t>
            </a:r>
          </a:p>
        </p:txBody>
      </p:sp>
      <p:sp>
        <p:nvSpPr>
          <p:cNvPr id="4" name="Slide Number Placeholder 3"/>
          <p:cNvSpPr>
            <a:spLocks noGrp="1"/>
          </p:cNvSpPr>
          <p:nvPr>
            <p:ph type="sldNum" sz="quarter" idx="5"/>
          </p:nvPr>
        </p:nvSpPr>
        <p:spPr/>
        <p:txBody>
          <a:bodyPr/>
          <a:lstStyle/>
          <a:p>
            <a:fld id="{B0481647-A79F-9A4F-BF74-0DDC0D2704B9}" type="slidenum">
              <a:rPr lang="en-US" smtClean="0"/>
              <a:pPr/>
              <a:t>2</a:t>
            </a:fld>
            <a:endParaRPr lang="en-US"/>
          </a:p>
        </p:txBody>
      </p:sp>
    </p:spTree>
    <p:extLst>
      <p:ext uri="{BB962C8B-B14F-4D97-AF65-F5344CB8AC3E}">
        <p14:creationId xmlns:p14="http://schemas.microsoft.com/office/powerpoint/2010/main" val="2202197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481647-A79F-9A4F-BF74-0DDC0D2704B9}" type="slidenum">
              <a:rPr lang="en-US" smtClean="0"/>
              <a:pPr/>
              <a:t>3</a:t>
            </a:fld>
            <a:endParaRPr lang="en-US"/>
          </a:p>
        </p:txBody>
      </p:sp>
    </p:spTree>
    <p:extLst>
      <p:ext uri="{BB962C8B-B14F-4D97-AF65-F5344CB8AC3E}">
        <p14:creationId xmlns:p14="http://schemas.microsoft.com/office/powerpoint/2010/main" val="744953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67530-F2B8-FBFC-4985-DB3291F95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48EE7-045A-F37C-9673-4F8409F88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57ACE-5F0C-CE27-BC6F-65955918D2A4}"/>
              </a:ext>
            </a:extLst>
          </p:cNvPr>
          <p:cNvSpPr>
            <a:spLocks noGrp="1"/>
          </p:cNvSpPr>
          <p:nvPr>
            <p:ph type="body" idx="1"/>
          </p:nvPr>
        </p:nvSpPr>
        <p:spPr/>
        <p:txBody>
          <a:bodyPr/>
          <a:lstStyle/>
          <a:p>
            <a:pPr marL="171450" indent="-171450">
              <a:buFontTx/>
              <a:buChar char="-"/>
            </a:pP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AAF6CB92-6D11-8A30-3344-25551298D369}"/>
              </a:ext>
            </a:extLst>
          </p:cNvPr>
          <p:cNvSpPr>
            <a:spLocks noGrp="1"/>
          </p:cNvSpPr>
          <p:nvPr>
            <p:ph type="sldNum" sz="quarter" idx="5"/>
          </p:nvPr>
        </p:nvSpPr>
        <p:spPr/>
        <p:txBody>
          <a:bodyPr/>
          <a:lstStyle/>
          <a:p>
            <a:fld id="{B0481647-A79F-9A4F-BF74-0DDC0D2704B9}" type="slidenum">
              <a:rPr lang="en-US" smtClean="0"/>
              <a:pPr/>
              <a:t>4</a:t>
            </a:fld>
            <a:endParaRPr lang="en-US"/>
          </a:p>
        </p:txBody>
      </p:sp>
    </p:spTree>
    <p:extLst>
      <p:ext uri="{BB962C8B-B14F-4D97-AF65-F5344CB8AC3E}">
        <p14:creationId xmlns:p14="http://schemas.microsoft.com/office/powerpoint/2010/main" val="74451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481647-A79F-9A4F-BF74-0DDC0D2704B9}" type="slidenum">
              <a:rPr lang="en-US" smtClean="0"/>
              <a:pPr/>
              <a:t>5</a:t>
            </a:fld>
            <a:endParaRPr lang="en-US"/>
          </a:p>
        </p:txBody>
      </p:sp>
    </p:spTree>
    <p:extLst>
      <p:ext uri="{BB962C8B-B14F-4D97-AF65-F5344CB8AC3E}">
        <p14:creationId xmlns:p14="http://schemas.microsoft.com/office/powerpoint/2010/main" val="1891049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481647-A79F-9A4F-BF74-0DDC0D2704B9}" type="slidenum">
              <a:rPr lang="en-US" smtClean="0"/>
              <a:pPr/>
              <a:t>6</a:t>
            </a:fld>
            <a:endParaRPr lang="en-US"/>
          </a:p>
        </p:txBody>
      </p:sp>
    </p:spTree>
    <p:extLst>
      <p:ext uri="{BB962C8B-B14F-4D97-AF65-F5344CB8AC3E}">
        <p14:creationId xmlns:p14="http://schemas.microsoft.com/office/powerpoint/2010/main" val="84503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481647-A79F-9A4F-BF74-0DDC0D2704B9}" type="slidenum">
              <a:rPr lang="en-US" smtClean="0"/>
              <a:pPr/>
              <a:t>7</a:t>
            </a:fld>
            <a:endParaRPr lang="en-US"/>
          </a:p>
        </p:txBody>
      </p:sp>
    </p:spTree>
    <p:extLst>
      <p:ext uri="{BB962C8B-B14F-4D97-AF65-F5344CB8AC3E}">
        <p14:creationId xmlns:p14="http://schemas.microsoft.com/office/powerpoint/2010/main" val="3014838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83F19-B670-2560-94F8-5B3003B40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9ED3C0-73FA-065A-72EA-5DC47146E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AC47D-8BAA-F562-1609-1531521788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F7D5AC-4EA4-6009-3759-E89A8BCADA03}"/>
              </a:ext>
            </a:extLst>
          </p:cNvPr>
          <p:cNvSpPr>
            <a:spLocks noGrp="1"/>
          </p:cNvSpPr>
          <p:nvPr>
            <p:ph type="sldNum" sz="quarter" idx="5"/>
          </p:nvPr>
        </p:nvSpPr>
        <p:spPr/>
        <p:txBody>
          <a:bodyPr/>
          <a:lstStyle/>
          <a:p>
            <a:fld id="{B0481647-A79F-9A4F-BF74-0DDC0D2704B9}" type="slidenum">
              <a:rPr lang="en-US" smtClean="0"/>
              <a:pPr/>
              <a:t>8</a:t>
            </a:fld>
            <a:endParaRPr lang="en-US"/>
          </a:p>
        </p:txBody>
      </p:sp>
    </p:spTree>
    <p:extLst>
      <p:ext uri="{BB962C8B-B14F-4D97-AF65-F5344CB8AC3E}">
        <p14:creationId xmlns:p14="http://schemas.microsoft.com/office/powerpoint/2010/main" val="2657004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F4761"/>
                </a:solidFill>
              </a:rPr>
              <a:t>What is it:</a:t>
            </a:r>
          </a:p>
          <a:p>
            <a:r>
              <a:rPr lang="en-US" err="1">
                <a:latin typeface="Century Gothic"/>
              </a:rPr>
              <a:t>LifeSpeak’s</a:t>
            </a:r>
            <a:r>
              <a:rPr lang="en-US">
                <a:latin typeface="Century Gothic"/>
              </a:rPr>
              <a:t> Wellness is growing its French nutrition video library. These videos will explore many topics including:</a:t>
            </a:r>
          </a:p>
          <a:p>
            <a:pPr marL="285750" indent="-285750">
              <a:buFont typeface="Aptos"/>
              <a:buChar char="•"/>
            </a:pPr>
            <a:r>
              <a:rPr lang="en-US">
                <a:latin typeface="Century Gothic"/>
              </a:rPr>
              <a:t>Financial health and nutrition</a:t>
            </a:r>
          </a:p>
          <a:p>
            <a:pPr marL="285750" indent="-285750">
              <a:buFont typeface="Aptos"/>
              <a:buChar char="•"/>
            </a:pPr>
            <a:r>
              <a:rPr lang="en-US">
                <a:latin typeface="Century Gothic"/>
              </a:rPr>
              <a:t>Women’s reproductive health and nutrition</a:t>
            </a:r>
          </a:p>
          <a:p>
            <a:pPr marL="285750" indent="-285750">
              <a:buFont typeface="Aptos"/>
              <a:buChar char="•"/>
            </a:pPr>
            <a:r>
              <a:rPr lang="en-US">
                <a:latin typeface="Century Gothic"/>
              </a:rPr>
              <a:t>Nutrition fundamentals</a:t>
            </a:r>
          </a:p>
          <a:p>
            <a:endParaRPr lang="en-US">
              <a:solidFill>
                <a:srgbClr val="000000"/>
              </a:solidFill>
              <a:latin typeface="Century Gothic"/>
            </a:endParaRPr>
          </a:p>
          <a:p>
            <a:r>
              <a:rPr lang="en-US">
                <a:solidFill>
                  <a:srgbClr val="0F4761"/>
                </a:solidFill>
                <a:latin typeface="Century Gothic"/>
              </a:rPr>
              <a:t>Value prop:</a:t>
            </a:r>
            <a:br>
              <a:rPr lang="en-US"/>
            </a:br>
            <a:r>
              <a:rPr lang="en-US">
                <a:latin typeface="Century Gothic"/>
              </a:rPr>
              <a:t>You may be interested in learning more about nutrition fundamentals, or maybe you’re a woman and you want to know more about nutrition and its effects on your reproductive system, or maybe finances are getting tight and you’re wondering how to eat healthy in a cost-effective way... </a:t>
            </a:r>
            <a:r>
              <a:rPr lang="en-US" err="1">
                <a:latin typeface="Century Gothic"/>
              </a:rPr>
              <a:t>LifeSpeak’s</a:t>
            </a:r>
            <a:r>
              <a:rPr lang="en-US">
                <a:latin typeface="Century Gothic"/>
              </a:rPr>
              <a:t> </a:t>
            </a:r>
            <a:r>
              <a:rPr lang="en-US" i="1">
                <a:latin typeface="Century Gothic"/>
              </a:rPr>
              <a:t>Wellness</a:t>
            </a:r>
            <a:r>
              <a:rPr lang="en-US">
                <a:latin typeface="Century Gothic"/>
              </a:rPr>
              <a:t> experts have you covered with educational videos, as well as cooking demos to answer your questions.</a:t>
            </a:r>
          </a:p>
          <a:p>
            <a:endParaRPr lang="en-US">
              <a:solidFill>
                <a:srgbClr val="000000"/>
              </a:solidFill>
              <a:latin typeface="Century Gothic"/>
            </a:endParaRPr>
          </a:p>
          <a:p>
            <a:r>
              <a:rPr lang="en-US">
                <a:solidFill>
                  <a:srgbClr val="0F4761"/>
                </a:solidFill>
                <a:latin typeface="Century Gothic"/>
              </a:rPr>
              <a:t>Why we created it:</a:t>
            </a:r>
          </a:p>
          <a:p>
            <a:r>
              <a:rPr lang="en-US">
                <a:latin typeface="Century Gothic"/>
              </a:rPr>
              <a:t>These videos will match popular, existing videos currently available in the English video library. Videos will also include new, hot topics, such as nutrition and financial health, and women’s reproductive health and nutrition.</a:t>
            </a:r>
          </a:p>
          <a:p>
            <a:endParaRPr lang="en-US"/>
          </a:p>
          <a:p>
            <a:r>
              <a:rPr lang="en-US">
                <a:solidFill>
                  <a:srgbClr val="0F4761"/>
                </a:solidFill>
                <a:latin typeface="Century Gothic"/>
              </a:rPr>
              <a:t>Where to access:</a:t>
            </a:r>
          </a:p>
          <a:p>
            <a:r>
              <a:rPr lang="en-US">
                <a:latin typeface="Century Gothic"/>
              </a:rPr>
              <a:t>WB + LSHW</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481647-A79F-9A4F-BF74-0DDC0D2704B9}" type="slidenum">
              <a:rPr lang="en-US" smtClean="0"/>
              <a:pPr/>
              <a:t>9</a:t>
            </a:fld>
            <a:endParaRPr lang="en-US"/>
          </a:p>
        </p:txBody>
      </p:sp>
    </p:spTree>
    <p:extLst>
      <p:ext uri="{BB962C8B-B14F-4D97-AF65-F5344CB8AC3E}">
        <p14:creationId xmlns:p14="http://schemas.microsoft.com/office/powerpoint/2010/main" val="3005842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Thank You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FF2B-506C-494E-85CF-EC6B3C36CAED}"/>
              </a:ext>
            </a:extLst>
          </p:cNvPr>
          <p:cNvSpPr>
            <a:spLocks noGrp="1"/>
          </p:cNvSpPr>
          <p:nvPr>
            <p:ph type="ctrTitle"/>
          </p:nvPr>
        </p:nvSpPr>
        <p:spPr>
          <a:xfrm>
            <a:off x="8155571" y="4284985"/>
            <a:ext cx="3550654" cy="1584796"/>
          </a:xfrm>
        </p:spPr>
        <p:txBody>
          <a:bodyPr anchor="b">
            <a:noAutofit/>
          </a:bodyPr>
          <a:lstStyle>
            <a:lvl1pPr algn="l">
              <a:defRPr sz="2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8AE59713-5F71-5A44-9BE4-2F9003341758}"/>
              </a:ext>
            </a:extLst>
          </p:cNvPr>
          <p:cNvSpPr>
            <a:spLocks noGrp="1"/>
          </p:cNvSpPr>
          <p:nvPr>
            <p:ph type="subTitle" idx="1" hasCustomPrompt="1"/>
          </p:nvPr>
        </p:nvSpPr>
        <p:spPr>
          <a:xfrm>
            <a:off x="8153400" y="5974398"/>
            <a:ext cx="2743200" cy="365125"/>
          </a:xfrm>
        </p:spPr>
        <p:txBody>
          <a:bodyPr>
            <a:noAutofit/>
          </a:bodyPr>
          <a:lstStyle>
            <a:lvl1pPr marL="0" indent="0" algn="l">
              <a:buNone/>
              <a:defRPr sz="1000" b="0" i="0" cap="all" spc="100" baseline="0">
                <a:solidFill>
                  <a:schemeClr val="accent2"/>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sp>
        <p:nvSpPr>
          <p:cNvPr id="4" name="Date Placeholder 3">
            <a:extLst>
              <a:ext uri="{FF2B5EF4-FFF2-40B4-BE49-F238E27FC236}">
                <a16:creationId xmlns:a16="http://schemas.microsoft.com/office/drawing/2014/main" id="{39C952A9-534F-E84F-AFE7-993C60B0F20A}"/>
              </a:ext>
            </a:extLst>
          </p:cNvPr>
          <p:cNvSpPr>
            <a:spLocks noGrp="1"/>
          </p:cNvSpPr>
          <p:nvPr>
            <p:ph type="dt" sz="half" idx="10"/>
          </p:nvPr>
        </p:nvSpPr>
        <p:spPr/>
        <p:txBody>
          <a:bodyPr/>
          <a:lstStyle>
            <a:lvl1pPr>
              <a:defRPr b="0" i="0">
                <a:latin typeface="Century Gothic" panose="020B0502020202020204" pitchFamily="34" charset="0"/>
              </a:defRPr>
            </a:lvl1pPr>
          </a:lstStyle>
          <a:p>
            <a:fld id="{2987B7F8-0BAE-1740-BFFB-B10E3B58CBAA}" type="datetime1">
              <a:rPr lang="en-US" smtClean="0"/>
              <a:pPr/>
              <a:t>6/12/2025</a:t>
            </a:fld>
            <a:endParaRPr lang="en-US"/>
          </a:p>
        </p:txBody>
      </p:sp>
      <p:sp>
        <p:nvSpPr>
          <p:cNvPr id="5" name="Footer Placeholder 4">
            <a:extLst>
              <a:ext uri="{FF2B5EF4-FFF2-40B4-BE49-F238E27FC236}">
                <a16:creationId xmlns:a16="http://schemas.microsoft.com/office/drawing/2014/main" id="{BBCA1E5E-976A-4B4E-9CD5-8B0F47AD3042}"/>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62DC2FC-FAF9-C144-9199-3D59D420BD17}"/>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Tree>
    <p:extLst>
      <p:ext uri="{BB962C8B-B14F-4D97-AF65-F5344CB8AC3E}">
        <p14:creationId xmlns:p14="http://schemas.microsoft.com/office/powerpoint/2010/main" val="2626738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3" y="2244436"/>
            <a:ext cx="5467927" cy="3932526"/>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0CF1B59B-0183-814A-89A4-DAE445C36DE8}"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15" name="Text Placeholder 14">
            <a:extLst>
              <a:ext uri="{FF2B5EF4-FFF2-40B4-BE49-F238E27FC236}">
                <a16:creationId xmlns:a16="http://schemas.microsoft.com/office/drawing/2014/main" id="{96EC8D64-FBE6-E947-B4CC-E3F09D2E6101}"/>
              </a:ext>
            </a:extLst>
          </p:cNvPr>
          <p:cNvSpPr>
            <a:spLocks noGrp="1"/>
          </p:cNvSpPr>
          <p:nvPr>
            <p:ph type="body" sz="quarter" idx="13"/>
          </p:nvPr>
        </p:nvSpPr>
        <p:spPr>
          <a:xfrm>
            <a:off x="628073" y="844982"/>
            <a:ext cx="10058398" cy="346509"/>
          </a:xfrm>
        </p:spPr>
        <p:txBody>
          <a:bodyPr anchor="b">
            <a:noAutofit/>
          </a:bodyPr>
          <a:lstStyle>
            <a:lvl1pPr marL="0" indent="0">
              <a:buNone/>
              <a:defRPr sz="1200" b="1" i="0" cap="all" spc="200" baseline="0">
                <a:solidFill>
                  <a:schemeClr val="accent3"/>
                </a:solidFill>
                <a:latin typeface="Century Gothic" panose="020B0502020202020204" pitchFamily="34" charset="0"/>
                <a:cs typeface="Calibri Light" panose="020F0302020204030204" pitchFamily="34" charset="0"/>
              </a:defRPr>
            </a:lvl1pPr>
            <a:lvl2pPr marL="174625" indent="0">
              <a:buNone/>
              <a:defRPr/>
            </a:lvl2pPr>
          </a:lstStyle>
          <a:p>
            <a:pPr lvl="0"/>
            <a:r>
              <a:rPr lang="en-US"/>
              <a:t>Click to edit Master text styles</a:t>
            </a:r>
          </a:p>
        </p:txBody>
      </p:sp>
      <p:sp>
        <p:nvSpPr>
          <p:cNvPr id="8" name="Picture Placeholder 7">
            <a:extLst>
              <a:ext uri="{FF2B5EF4-FFF2-40B4-BE49-F238E27FC236}">
                <a16:creationId xmlns:a16="http://schemas.microsoft.com/office/drawing/2014/main" id="{5E9BD94B-E3EF-0648-B3BD-045A98F33D8E}"/>
              </a:ext>
            </a:extLst>
          </p:cNvPr>
          <p:cNvSpPr>
            <a:spLocks noGrp="1"/>
          </p:cNvSpPr>
          <p:nvPr>
            <p:ph type="pic" sz="quarter" idx="14"/>
          </p:nvPr>
        </p:nvSpPr>
        <p:spPr>
          <a:xfrm>
            <a:off x="6326188" y="2244725"/>
            <a:ext cx="5865812" cy="4613275"/>
          </a:xfrm>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808868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Content + Photo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a:xfrm>
            <a:off x="628073" y="1191491"/>
            <a:ext cx="5337651" cy="775853"/>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4" y="2244436"/>
            <a:ext cx="5337650" cy="3932526"/>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B577E188-9886-0F45-BC7F-D82CB096BD0D}"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15" name="Text Placeholder 14">
            <a:extLst>
              <a:ext uri="{FF2B5EF4-FFF2-40B4-BE49-F238E27FC236}">
                <a16:creationId xmlns:a16="http://schemas.microsoft.com/office/drawing/2014/main" id="{96EC8D64-FBE6-E947-B4CC-E3F09D2E6101}"/>
              </a:ext>
            </a:extLst>
          </p:cNvPr>
          <p:cNvSpPr>
            <a:spLocks noGrp="1"/>
          </p:cNvSpPr>
          <p:nvPr>
            <p:ph type="body" sz="quarter" idx="13"/>
          </p:nvPr>
        </p:nvSpPr>
        <p:spPr>
          <a:xfrm>
            <a:off x="628073" y="844982"/>
            <a:ext cx="5337651" cy="346509"/>
          </a:xfrm>
        </p:spPr>
        <p:txBody>
          <a:bodyPr anchor="b">
            <a:noAutofit/>
          </a:bodyPr>
          <a:lstStyle>
            <a:lvl1pPr marL="0" indent="0">
              <a:buNone/>
              <a:defRPr sz="1200" b="1" i="0" cap="all" spc="200" baseline="0">
                <a:solidFill>
                  <a:schemeClr val="accent3"/>
                </a:solidFill>
                <a:latin typeface="Century Gothic" panose="020B0502020202020204" pitchFamily="34" charset="0"/>
                <a:cs typeface="Calibri Light" panose="020F0302020204030204" pitchFamily="34" charset="0"/>
              </a:defRPr>
            </a:lvl1pPr>
            <a:lvl2pPr marL="174625" indent="0">
              <a:buNone/>
              <a:defRPr/>
            </a:lvl2pPr>
          </a:lstStyle>
          <a:p>
            <a:pPr lvl="0"/>
            <a:r>
              <a:rPr lang="en-US"/>
              <a:t>Click to edit Master text styles</a:t>
            </a:r>
          </a:p>
        </p:txBody>
      </p:sp>
      <p:sp>
        <p:nvSpPr>
          <p:cNvPr id="8" name="Picture Placeholder 7">
            <a:extLst>
              <a:ext uri="{FF2B5EF4-FFF2-40B4-BE49-F238E27FC236}">
                <a16:creationId xmlns:a16="http://schemas.microsoft.com/office/drawing/2014/main" id="{5E9BD94B-E3EF-0648-B3BD-045A98F33D8E}"/>
              </a:ext>
            </a:extLst>
          </p:cNvPr>
          <p:cNvSpPr>
            <a:spLocks noGrp="1"/>
          </p:cNvSpPr>
          <p:nvPr>
            <p:ph type="pic" sz="quarter" idx="14"/>
          </p:nvPr>
        </p:nvSpPr>
        <p:spPr>
          <a:xfrm>
            <a:off x="6326908" y="0"/>
            <a:ext cx="5865091" cy="6858001"/>
          </a:xfrm>
        </p:spPr>
        <p:txBody>
          <a:bodyPr/>
          <a:lstStyle/>
          <a:p>
            <a:r>
              <a:rPr lang="en-US"/>
              <a:t>Click icon to add picture</a:t>
            </a:r>
          </a:p>
        </p:txBody>
      </p:sp>
    </p:spTree>
    <p:extLst>
      <p:ext uri="{BB962C8B-B14F-4D97-AF65-F5344CB8AC3E}">
        <p14:creationId xmlns:p14="http://schemas.microsoft.com/office/powerpoint/2010/main" val="1519038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 Title + 4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4" y="3184264"/>
            <a:ext cx="2316230" cy="2992698"/>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81C16782-D2C1-E14A-8165-9D02377D077A}"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7" name="TextBox 6">
            <a:extLst>
              <a:ext uri="{FF2B5EF4-FFF2-40B4-BE49-F238E27FC236}">
                <a16:creationId xmlns:a16="http://schemas.microsoft.com/office/drawing/2014/main" id="{FC42BDA6-856B-A880-0EEF-2CDD0403F82C}"/>
              </a:ext>
            </a:extLst>
          </p:cNvPr>
          <p:cNvSpPr txBox="1"/>
          <p:nvPr userDrawn="1"/>
        </p:nvSpPr>
        <p:spPr>
          <a:xfrm>
            <a:off x="247426" y="-139849"/>
            <a:ext cx="0" cy="0"/>
          </a:xfrm>
          <a:prstGeom prst="rect">
            <a:avLst/>
          </a:prstGeom>
          <a:noFill/>
        </p:spPr>
        <p:txBody>
          <a:bodyPr wrap="none" rtlCol="0">
            <a:noAutofit/>
          </a:bodyPr>
          <a:lstStyle/>
          <a:p>
            <a:pPr algn="l">
              <a:lnSpc>
                <a:spcPct val="110000"/>
              </a:lnSpc>
            </a:pPr>
            <a:endParaRPr lang="en-US">
              <a:solidFill>
                <a:schemeClr val="tx2"/>
              </a:solidFill>
              <a:latin typeface="GRAPHIK-LIGHT" panose="020B0403030202060203" pitchFamily="34" charset="77"/>
              <a:cs typeface="Calibri Light" panose="020F0302020204030204" pitchFamily="34" charset="0"/>
            </a:endParaRPr>
          </a:p>
        </p:txBody>
      </p:sp>
      <p:sp>
        <p:nvSpPr>
          <p:cNvPr id="13" name="Content Placeholder 2">
            <a:extLst>
              <a:ext uri="{FF2B5EF4-FFF2-40B4-BE49-F238E27FC236}">
                <a16:creationId xmlns:a16="http://schemas.microsoft.com/office/drawing/2014/main" id="{27A1E90D-EB30-FB53-BBF0-43FF43F5D674}"/>
              </a:ext>
            </a:extLst>
          </p:cNvPr>
          <p:cNvSpPr>
            <a:spLocks noGrp="1"/>
          </p:cNvSpPr>
          <p:nvPr>
            <p:ph idx="13"/>
          </p:nvPr>
        </p:nvSpPr>
        <p:spPr>
          <a:xfrm>
            <a:off x="3350672" y="3184264"/>
            <a:ext cx="2316230" cy="2992698"/>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97FEC34-7098-FE57-1FD8-EB9EB5720A41}"/>
              </a:ext>
            </a:extLst>
          </p:cNvPr>
          <p:cNvSpPr>
            <a:spLocks noGrp="1"/>
          </p:cNvSpPr>
          <p:nvPr>
            <p:ph idx="14"/>
          </p:nvPr>
        </p:nvSpPr>
        <p:spPr>
          <a:xfrm>
            <a:off x="6096000" y="3184264"/>
            <a:ext cx="2316230" cy="2992698"/>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FBF52A3F-20B7-3534-0C82-4128CC484524}"/>
              </a:ext>
            </a:extLst>
          </p:cNvPr>
          <p:cNvSpPr>
            <a:spLocks noGrp="1"/>
          </p:cNvSpPr>
          <p:nvPr>
            <p:ph idx="15"/>
          </p:nvPr>
        </p:nvSpPr>
        <p:spPr>
          <a:xfrm>
            <a:off x="8841328" y="3184264"/>
            <a:ext cx="2316230" cy="2992698"/>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042D95AE-1937-93FE-5060-78E32E41D6BA}"/>
              </a:ext>
            </a:extLst>
          </p:cNvPr>
          <p:cNvSpPr>
            <a:spLocks noGrp="1"/>
          </p:cNvSpPr>
          <p:nvPr>
            <p:ph type="title"/>
          </p:nvPr>
        </p:nvSpPr>
        <p:spPr>
          <a:xfrm>
            <a:off x="628073" y="1191491"/>
            <a:ext cx="10058400" cy="775853"/>
          </a:xfrm>
        </p:spPr>
        <p:txBody>
          <a:bodyPr>
            <a:noAutofit/>
          </a:bodyPr>
          <a:lstStyle/>
          <a:p>
            <a:r>
              <a:rPr lang="en-US"/>
              <a:t>Click to edit Master title style</a:t>
            </a:r>
          </a:p>
        </p:txBody>
      </p:sp>
      <p:sp>
        <p:nvSpPr>
          <p:cNvPr id="17" name="Text Placeholder 14">
            <a:extLst>
              <a:ext uri="{FF2B5EF4-FFF2-40B4-BE49-F238E27FC236}">
                <a16:creationId xmlns:a16="http://schemas.microsoft.com/office/drawing/2014/main" id="{E05E05CF-0F4C-776E-2166-1FE2AEFA47AF}"/>
              </a:ext>
            </a:extLst>
          </p:cNvPr>
          <p:cNvSpPr>
            <a:spLocks noGrp="1"/>
          </p:cNvSpPr>
          <p:nvPr>
            <p:ph type="body" sz="quarter" idx="16"/>
          </p:nvPr>
        </p:nvSpPr>
        <p:spPr>
          <a:xfrm>
            <a:off x="628070" y="844982"/>
            <a:ext cx="10058400" cy="346509"/>
          </a:xfrm>
        </p:spPr>
        <p:txBody>
          <a:bodyPr anchor="b">
            <a:noAutofit/>
          </a:bodyPr>
          <a:lstStyle>
            <a:lvl1pPr marL="0" indent="0">
              <a:buNone/>
              <a:defRPr sz="1200" b="1" i="0" cap="all" spc="200" baseline="0">
                <a:solidFill>
                  <a:schemeClr val="accent3"/>
                </a:solidFill>
                <a:latin typeface="Century Gothic" panose="020B0502020202020204" pitchFamily="34" charset="0"/>
                <a:cs typeface="Calibri Light" panose="020F0302020204030204" pitchFamily="34" charset="0"/>
              </a:defRPr>
            </a:lvl1pPr>
            <a:lvl2pPr marL="174625" indent="0">
              <a:buNone/>
              <a:defRPr/>
            </a:lvl2pPr>
          </a:lstStyle>
          <a:p>
            <a:pPr lvl="0"/>
            <a:r>
              <a:rPr lang="en-US"/>
              <a:t>Click to edit Master text styles</a:t>
            </a:r>
          </a:p>
        </p:txBody>
      </p:sp>
    </p:spTree>
    <p:extLst>
      <p:ext uri="{BB962C8B-B14F-4D97-AF65-F5344CB8AC3E}">
        <p14:creationId xmlns:p14="http://schemas.microsoft.com/office/powerpoint/2010/main" val="3873472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p:txBody>
          <a:bodyPr>
            <a:noAutofit/>
          </a:bodyPr>
          <a:lstStyle/>
          <a:p>
            <a:r>
              <a:rPr lang="en-US"/>
              <a:t>Click to edit Master title style</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83AC6E4D-B533-084B-A42A-A8A4F7A9E336}"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15" name="Text Placeholder 14">
            <a:extLst>
              <a:ext uri="{FF2B5EF4-FFF2-40B4-BE49-F238E27FC236}">
                <a16:creationId xmlns:a16="http://schemas.microsoft.com/office/drawing/2014/main" id="{96EC8D64-FBE6-E947-B4CC-E3F09D2E6101}"/>
              </a:ext>
            </a:extLst>
          </p:cNvPr>
          <p:cNvSpPr>
            <a:spLocks noGrp="1"/>
          </p:cNvSpPr>
          <p:nvPr>
            <p:ph type="body" sz="quarter" idx="13"/>
          </p:nvPr>
        </p:nvSpPr>
        <p:spPr>
          <a:xfrm>
            <a:off x="628070" y="844982"/>
            <a:ext cx="10058400" cy="346509"/>
          </a:xfrm>
        </p:spPr>
        <p:txBody>
          <a:bodyPr anchor="b">
            <a:noAutofit/>
          </a:bodyPr>
          <a:lstStyle>
            <a:lvl1pPr marL="0" indent="0">
              <a:buNone/>
              <a:defRPr sz="1200" b="1" i="0" cap="all" spc="200" baseline="0">
                <a:solidFill>
                  <a:schemeClr val="accent3"/>
                </a:solidFill>
                <a:latin typeface="Century Gothic" panose="020B0502020202020204" pitchFamily="34" charset="0"/>
                <a:cs typeface="Calibri Light" panose="020F0302020204030204" pitchFamily="34" charset="0"/>
              </a:defRPr>
            </a:lvl1pPr>
            <a:lvl2pPr marL="174625" indent="0">
              <a:buNone/>
              <a:defRPr/>
            </a:lvl2pPr>
          </a:lstStyle>
          <a:p>
            <a:pPr lvl="0"/>
            <a:r>
              <a:rPr lang="en-US"/>
              <a:t>Click to edit Master text styles</a:t>
            </a:r>
          </a:p>
        </p:txBody>
      </p:sp>
      <p:sp>
        <p:nvSpPr>
          <p:cNvPr id="7" name="Picture Placeholder 6">
            <a:extLst>
              <a:ext uri="{FF2B5EF4-FFF2-40B4-BE49-F238E27FC236}">
                <a16:creationId xmlns:a16="http://schemas.microsoft.com/office/drawing/2014/main" id="{D8C5BF06-ABA5-EC47-8536-5772D951EAE1}"/>
              </a:ext>
            </a:extLst>
          </p:cNvPr>
          <p:cNvSpPr>
            <a:spLocks noGrp="1"/>
          </p:cNvSpPr>
          <p:nvPr>
            <p:ph type="pic" sz="quarter" idx="14"/>
          </p:nvPr>
        </p:nvSpPr>
        <p:spPr>
          <a:xfrm>
            <a:off x="0" y="2011680"/>
            <a:ext cx="12192000" cy="4846320"/>
          </a:xfrm>
        </p:spPr>
        <p:txBody>
          <a:bodyPr/>
          <a:lstStyle/>
          <a:p>
            <a:r>
              <a:rPr lang="en-US"/>
              <a:t>Click icon to add picture</a:t>
            </a:r>
          </a:p>
        </p:txBody>
      </p:sp>
    </p:spTree>
    <p:extLst>
      <p:ext uri="{BB962C8B-B14F-4D97-AF65-F5344CB8AC3E}">
        <p14:creationId xmlns:p14="http://schemas.microsoft.com/office/powerpoint/2010/main" val="2797380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83AC6E4D-B533-084B-A42A-A8A4F7A9E336}"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7" name="Picture Placeholder 6">
            <a:extLst>
              <a:ext uri="{FF2B5EF4-FFF2-40B4-BE49-F238E27FC236}">
                <a16:creationId xmlns:a16="http://schemas.microsoft.com/office/drawing/2014/main" id="{D8C5BF06-ABA5-EC47-8536-5772D951EAE1}"/>
              </a:ext>
            </a:extLst>
          </p:cNvPr>
          <p:cNvSpPr>
            <a:spLocks noGrp="1"/>
          </p:cNvSpPr>
          <p:nvPr>
            <p:ph type="pic" sz="quarter" idx="14"/>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208289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plus caption">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83AC6E4D-B533-084B-A42A-A8A4F7A9E336}"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7" name="Picture Placeholder 6">
            <a:extLst>
              <a:ext uri="{FF2B5EF4-FFF2-40B4-BE49-F238E27FC236}">
                <a16:creationId xmlns:a16="http://schemas.microsoft.com/office/drawing/2014/main" id="{D8C5BF06-ABA5-EC47-8536-5772D951EAE1}"/>
              </a:ext>
            </a:extLst>
          </p:cNvPr>
          <p:cNvSpPr>
            <a:spLocks noGrp="1"/>
          </p:cNvSpPr>
          <p:nvPr>
            <p:ph type="pic" sz="quarter" idx="14"/>
          </p:nvPr>
        </p:nvSpPr>
        <p:spPr>
          <a:xfrm>
            <a:off x="0" y="0"/>
            <a:ext cx="12192000" cy="5888736"/>
          </a:xfrm>
        </p:spPr>
        <p:txBody>
          <a:bodyPr/>
          <a:lstStyle/>
          <a:p>
            <a:r>
              <a:rPr lang="en-US"/>
              <a:t>Click icon to add picture</a:t>
            </a:r>
          </a:p>
        </p:txBody>
      </p:sp>
      <p:sp>
        <p:nvSpPr>
          <p:cNvPr id="3" name="Text Placeholder 2">
            <a:extLst>
              <a:ext uri="{FF2B5EF4-FFF2-40B4-BE49-F238E27FC236}">
                <a16:creationId xmlns:a16="http://schemas.microsoft.com/office/drawing/2014/main" id="{DA593CD0-59B6-E440-9939-2CDC35F9F388}"/>
              </a:ext>
            </a:extLst>
          </p:cNvPr>
          <p:cNvSpPr>
            <a:spLocks noGrp="1"/>
          </p:cNvSpPr>
          <p:nvPr>
            <p:ph type="body" sz="quarter" idx="15"/>
          </p:nvPr>
        </p:nvSpPr>
        <p:spPr>
          <a:xfrm>
            <a:off x="292608" y="5935218"/>
            <a:ext cx="11625329" cy="393700"/>
          </a:xfrm>
        </p:spPr>
        <p:txBody>
          <a:bodyPr/>
          <a:lstStyle>
            <a:lvl1pPr marL="0" indent="0">
              <a:buNone/>
              <a:defRPr sz="1200"/>
            </a:lvl1pPr>
            <a:lvl2pPr marL="174625" indent="0">
              <a:buNone/>
              <a:defRPr/>
            </a:lvl2pPr>
            <a:lvl3pPr marL="349250" indent="0">
              <a:buNone/>
              <a:defRPr/>
            </a:lvl3pPr>
            <a:lvl4pPr marL="533400" indent="0">
              <a:buNone/>
              <a:defRPr/>
            </a:lvl4pPr>
            <a:lvl5pPr marL="698500" indent="0">
              <a:buNone/>
              <a:defRPr/>
            </a:lvl5pPr>
          </a:lstStyle>
          <a:p>
            <a:pPr lvl="0"/>
            <a:r>
              <a:rPr lang="en-US"/>
              <a:t>Click to edit Master text styles</a:t>
            </a:r>
          </a:p>
        </p:txBody>
      </p:sp>
    </p:spTree>
    <p:extLst>
      <p:ext uri="{BB962C8B-B14F-4D97-AF65-F5344CB8AC3E}">
        <p14:creationId xmlns:p14="http://schemas.microsoft.com/office/powerpoint/2010/main" val="3656456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p:txBody>
          <a:bodyPr>
            <a:noAutofit/>
          </a:bodyPr>
          <a:lstStyle/>
          <a:p>
            <a:r>
              <a:rPr lang="en-US"/>
              <a:t>Click to edit Master title style</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42760798-8EB8-6A46-B907-BDFC127E02F3}"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15" name="Text Placeholder 14">
            <a:extLst>
              <a:ext uri="{FF2B5EF4-FFF2-40B4-BE49-F238E27FC236}">
                <a16:creationId xmlns:a16="http://schemas.microsoft.com/office/drawing/2014/main" id="{96EC8D64-FBE6-E947-B4CC-E3F09D2E6101}"/>
              </a:ext>
            </a:extLst>
          </p:cNvPr>
          <p:cNvSpPr>
            <a:spLocks noGrp="1"/>
          </p:cNvSpPr>
          <p:nvPr>
            <p:ph type="body" sz="quarter" idx="13"/>
          </p:nvPr>
        </p:nvSpPr>
        <p:spPr>
          <a:xfrm>
            <a:off x="628070" y="844982"/>
            <a:ext cx="10058400" cy="346509"/>
          </a:xfrm>
        </p:spPr>
        <p:txBody>
          <a:bodyPr anchor="b">
            <a:noAutofit/>
          </a:bodyPr>
          <a:lstStyle>
            <a:lvl1pPr marL="0" indent="0">
              <a:buNone/>
              <a:defRPr sz="1200" b="1" i="0" cap="all" spc="200" baseline="0">
                <a:solidFill>
                  <a:schemeClr val="accent3"/>
                </a:solidFill>
                <a:latin typeface="Century Gothic" panose="020B0502020202020204" pitchFamily="34" charset="0"/>
                <a:cs typeface="Calibri Light" panose="020F0302020204030204" pitchFamily="34" charset="0"/>
              </a:defRPr>
            </a:lvl1pPr>
            <a:lvl2pPr marL="174625" indent="0">
              <a:buNone/>
              <a:defRPr/>
            </a:lvl2pPr>
          </a:lstStyle>
          <a:p>
            <a:pPr lvl="0"/>
            <a:r>
              <a:rPr lang="en-US"/>
              <a:t>Click to edit Master text styles</a:t>
            </a:r>
          </a:p>
        </p:txBody>
      </p:sp>
    </p:spTree>
    <p:extLst>
      <p:ext uri="{BB962C8B-B14F-4D97-AF65-F5344CB8AC3E}">
        <p14:creationId xmlns:p14="http://schemas.microsoft.com/office/powerpoint/2010/main" val="4095468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a:xfrm>
            <a:off x="628073" y="803564"/>
            <a:ext cx="10058400" cy="775853"/>
          </a:xfrm>
        </p:spPr>
        <p:txBody>
          <a:bodyPr>
            <a:noAutofit/>
          </a:bodyPr>
          <a:lstStyle/>
          <a:p>
            <a:r>
              <a:rPr lang="en-US"/>
              <a:t>Click to edit Master title style</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77D401BD-53AA-664A-93E6-AE0F89EC6B77}"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Tree>
    <p:extLst>
      <p:ext uri="{BB962C8B-B14F-4D97-AF65-F5344CB8AC3E}">
        <p14:creationId xmlns:p14="http://schemas.microsoft.com/office/powerpoint/2010/main" val="3083552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ll 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D8752FA5-1859-7548-B9EC-090FB8A51A24}"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15" name="Text Placeholder 14">
            <a:extLst>
              <a:ext uri="{FF2B5EF4-FFF2-40B4-BE49-F238E27FC236}">
                <a16:creationId xmlns:a16="http://schemas.microsoft.com/office/drawing/2014/main" id="{96EC8D64-FBE6-E947-B4CC-E3F09D2E6101}"/>
              </a:ext>
            </a:extLst>
          </p:cNvPr>
          <p:cNvSpPr>
            <a:spLocks noGrp="1"/>
          </p:cNvSpPr>
          <p:nvPr>
            <p:ph type="body" sz="quarter" idx="13"/>
          </p:nvPr>
        </p:nvSpPr>
        <p:spPr>
          <a:xfrm>
            <a:off x="628073" y="844982"/>
            <a:ext cx="10058400" cy="346509"/>
          </a:xfrm>
        </p:spPr>
        <p:txBody>
          <a:bodyPr anchor="b">
            <a:noAutofit/>
          </a:bodyPr>
          <a:lstStyle>
            <a:lvl1pPr marL="0" indent="0">
              <a:buNone/>
              <a:defRPr sz="1200" b="1" i="0" cap="all" spc="200" baseline="0">
                <a:solidFill>
                  <a:schemeClr val="accent3"/>
                </a:solidFill>
                <a:latin typeface="Century Gothic" panose="020B0502020202020204" pitchFamily="34" charset="0"/>
                <a:cs typeface="Calibri Light" panose="020F0302020204030204" pitchFamily="34" charset="0"/>
              </a:defRPr>
            </a:lvl1pPr>
            <a:lvl2pPr marL="174625" indent="0">
              <a:buNone/>
              <a:defRPr/>
            </a:lvl2pPr>
          </a:lstStyle>
          <a:p>
            <a:pPr lvl="0"/>
            <a:r>
              <a:rPr lang="en-US"/>
              <a:t>Click to edit Master text styles</a:t>
            </a:r>
          </a:p>
        </p:txBody>
      </p:sp>
    </p:spTree>
    <p:extLst>
      <p:ext uri="{BB962C8B-B14F-4D97-AF65-F5344CB8AC3E}">
        <p14:creationId xmlns:p14="http://schemas.microsoft.com/office/powerpoint/2010/main" val="615472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ortant Point + Photo">
    <p:spTree>
      <p:nvGrpSpPr>
        <p:cNvPr id="1" name=""/>
        <p:cNvGrpSpPr/>
        <p:nvPr/>
      </p:nvGrpSpPr>
      <p:grpSpPr>
        <a:xfrm>
          <a:off x="0" y="0"/>
          <a:ext cx="0" cy="0"/>
          <a:chOff x="0" y="0"/>
          <a:chExt cx="0" cy="0"/>
        </a:xfrm>
      </p:grpSpPr>
      <p:sp>
        <p:nvSpPr>
          <p:cNvPr id="31" name="Title Text"/>
          <p:cNvSpPr txBox="1">
            <a:spLocks noGrp="1"/>
          </p:cNvSpPr>
          <p:nvPr>
            <p:ph type="title" hasCustomPrompt="1"/>
          </p:nvPr>
        </p:nvSpPr>
        <p:spPr>
          <a:xfrm>
            <a:off x="628073" y="1200726"/>
            <a:ext cx="5024581" cy="4987638"/>
          </a:xfrm>
          <a:prstGeom prst="rect">
            <a:avLst/>
          </a:prstGeom>
        </p:spPr>
        <p:txBody>
          <a:bodyPr anchor="ctr"/>
          <a:lstStyle>
            <a:lvl1pPr marL="7938" indent="-7938">
              <a:lnSpc>
                <a:spcPct val="100000"/>
              </a:lnSpc>
              <a:tabLst/>
              <a:defRPr sz="3600">
                <a:solidFill>
                  <a:schemeClr val="tx1"/>
                </a:solidFill>
              </a:defRPr>
            </a:lvl1p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Picture Placeholder 2">
            <a:extLst>
              <a:ext uri="{FF2B5EF4-FFF2-40B4-BE49-F238E27FC236}">
                <a16:creationId xmlns:a16="http://schemas.microsoft.com/office/drawing/2014/main" id="{206021F5-D2A1-1F43-9FF6-17826B65F5D5}"/>
              </a:ext>
            </a:extLst>
          </p:cNvPr>
          <p:cNvSpPr>
            <a:spLocks noGrp="1"/>
          </p:cNvSpPr>
          <p:nvPr>
            <p:ph type="pic" sz="quarter" idx="10"/>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586966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Thank You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FF2B-506C-494E-85CF-EC6B3C36CAED}"/>
              </a:ext>
            </a:extLst>
          </p:cNvPr>
          <p:cNvSpPr>
            <a:spLocks noGrp="1"/>
          </p:cNvSpPr>
          <p:nvPr>
            <p:ph type="ctrTitle"/>
          </p:nvPr>
        </p:nvSpPr>
        <p:spPr>
          <a:xfrm>
            <a:off x="4354054" y="3029644"/>
            <a:ext cx="5706358" cy="1686854"/>
          </a:xfrm>
        </p:spPr>
        <p:txBody>
          <a:bodyPr lIns="0" anchor="t">
            <a:noAutofit/>
          </a:bodyPr>
          <a:lstStyle>
            <a:lvl1pPr algn="l">
              <a:defRPr sz="4800">
                <a:solidFill>
                  <a:schemeClr val="tx1"/>
                </a:solidFill>
              </a:defRPr>
            </a:lvl1pPr>
          </a:lstStyle>
          <a:p>
            <a:r>
              <a:rPr lang="en-US"/>
              <a:t>Click to edit Master title style</a:t>
            </a:r>
          </a:p>
        </p:txBody>
      </p:sp>
      <p:pic>
        <p:nvPicPr>
          <p:cNvPr id="7" name="Picture 6" descr="A picture containing sky, person, tennis, outdoor&#10;&#10;Description automatically generated">
            <a:extLst>
              <a:ext uri="{FF2B5EF4-FFF2-40B4-BE49-F238E27FC236}">
                <a16:creationId xmlns:a16="http://schemas.microsoft.com/office/drawing/2014/main" id="{1A73BAE2-73DC-C5D4-9670-B92B4C81C5D8}"/>
              </a:ext>
            </a:extLst>
          </p:cNvPr>
          <p:cNvPicPr>
            <a:picLocks noChangeAspect="1"/>
          </p:cNvPicPr>
          <p:nvPr userDrawn="1"/>
        </p:nvPicPr>
        <p:blipFill>
          <a:blip r:embed="rId2"/>
          <a:stretch>
            <a:fillRect/>
          </a:stretch>
        </p:blipFill>
        <p:spPr>
          <a:xfrm>
            <a:off x="0" y="0"/>
            <a:ext cx="2853368" cy="2002792"/>
          </a:xfrm>
          <a:prstGeom prst="rect">
            <a:avLst/>
          </a:prstGeom>
        </p:spPr>
      </p:pic>
      <p:pic>
        <p:nvPicPr>
          <p:cNvPr id="8" name="Picture 7">
            <a:extLst>
              <a:ext uri="{FF2B5EF4-FFF2-40B4-BE49-F238E27FC236}">
                <a16:creationId xmlns:a16="http://schemas.microsoft.com/office/drawing/2014/main" id="{D6C27BCC-F4F0-B7C1-8AE2-B6A5C7BE8798}"/>
              </a:ext>
            </a:extLst>
          </p:cNvPr>
          <p:cNvPicPr>
            <a:picLocks noChangeAspect="1"/>
          </p:cNvPicPr>
          <p:nvPr userDrawn="1"/>
        </p:nvPicPr>
        <p:blipFill rotWithShape="1">
          <a:blip r:embed="rId3"/>
          <a:srcRect l="7028" r="26965"/>
          <a:stretch/>
        </p:blipFill>
        <p:spPr>
          <a:xfrm>
            <a:off x="-2" y="2002791"/>
            <a:ext cx="2853368" cy="2550355"/>
          </a:xfrm>
          <a:prstGeom prst="rect">
            <a:avLst/>
          </a:prstGeom>
        </p:spPr>
      </p:pic>
      <p:pic>
        <p:nvPicPr>
          <p:cNvPr id="10" name="Picture 9" descr="A person in a blue shirt&#10;&#10;Description automatically generated with medium confidence">
            <a:extLst>
              <a:ext uri="{FF2B5EF4-FFF2-40B4-BE49-F238E27FC236}">
                <a16:creationId xmlns:a16="http://schemas.microsoft.com/office/drawing/2014/main" id="{4AD389CB-4920-3951-4EE6-8555FDBEF45B}"/>
              </a:ext>
            </a:extLst>
          </p:cNvPr>
          <p:cNvPicPr>
            <a:picLocks noChangeAspect="1"/>
          </p:cNvPicPr>
          <p:nvPr userDrawn="1"/>
        </p:nvPicPr>
        <p:blipFill rotWithShape="1">
          <a:blip r:embed="rId4"/>
          <a:srcRect r="31543" b="16767"/>
          <a:stretch/>
        </p:blipFill>
        <p:spPr>
          <a:xfrm>
            <a:off x="-5" y="4553146"/>
            <a:ext cx="2853368" cy="2307512"/>
          </a:xfrm>
          <a:prstGeom prst="rect">
            <a:avLst/>
          </a:prstGeom>
        </p:spPr>
      </p:pic>
      <p:sp>
        <p:nvSpPr>
          <p:cNvPr id="14" name="Text Placeholder 13">
            <a:extLst>
              <a:ext uri="{FF2B5EF4-FFF2-40B4-BE49-F238E27FC236}">
                <a16:creationId xmlns:a16="http://schemas.microsoft.com/office/drawing/2014/main" id="{63218C4D-A405-0360-FF8B-BB91719E18A8}"/>
              </a:ext>
            </a:extLst>
          </p:cNvPr>
          <p:cNvSpPr>
            <a:spLocks noGrp="1"/>
          </p:cNvSpPr>
          <p:nvPr>
            <p:ph type="body" sz="quarter" idx="10" hasCustomPrompt="1"/>
          </p:nvPr>
        </p:nvSpPr>
        <p:spPr>
          <a:xfrm>
            <a:off x="4354513" y="4884577"/>
            <a:ext cx="5765800" cy="1644650"/>
          </a:xfrm>
        </p:spPr>
        <p:txBody>
          <a:bodyPr lIns="0"/>
          <a:lstStyle>
            <a:lvl1pPr marL="0" indent="0">
              <a:buNone/>
              <a:defRPr>
                <a:solidFill>
                  <a:schemeClr val="tx1"/>
                </a:solidFill>
              </a:defRPr>
            </a:lvl1pPr>
            <a:lvl2pPr marL="174625" indent="0">
              <a:buNone/>
              <a:defRPr/>
            </a:lvl2pPr>
            <a:lvl3pPr marL="349250" indent="0">
              <a:buNone/>
              <a:defRPr/>
            </a:lvl3pPr>
            <a:lvl4pPr marL="533400" indent="0">
              <a:buNone/>
              <a:defRPr/>
            </a:lvl4pPr>
            <a:lvl5pPr marL="698500" indent="0">
              <a:buNone/>
              <a:defRPr/>
            </a:lvl5pPr>
          </a:lstStyle>
          <a:p>
            <a:pPr lvl="0"/>
            <a:r>
              <a:rPr lang="en-US"/>
              <a:t>Click to add Subtitle</a:t>
            </a:r>
          </a:p>
        </p:txBody>
      </p:sp>
      <p:pic>
        <p:nvPicPr>
          <p:cNvPr id="15" name="Graphic 14">
            <a:extLst>
              <a:ext uri="{FF2B5EF4-FFF2-40B4-BE49-F238E27FC236}">
                <a16:creationId xmlns:a16="http://schemas.microsoft.com/office/drawing/2014/main" id="{CC305C72-59C2-C07A-6781-BCD0243E3DF1}"/>
              </a:ext>
            </a:extLst>
          </p:cNvPr>
          <p:cNvPicPr>
            <a:picLocks noChangeAspect="1"/>
          </p:cNvPicPr>
          <p:nvPr userDrawn="1"/>
        </p:nvPicPr>
        <p:blipFill>
          <a:blip r:embed="rId5"/>
          <a:srcRect/>
          <a:stretch/>
        </p:blipFill>
        <p:spPr>
          <a:xfrm>
            <a:off x="4273550" y="2125035"/>
            <a:ext cx="2439222" cy="401437"/>
          </a:xfrm>
          <a:prstGeom prst="rect">
            <a:avLst/>
          </a:prstGeom>
        </p:spPr>
      </p:pic>
    </p:spTree>
    <p:extLst>
      <p:ext uri="{BB962C8B-B14F-4D97-AF65-F5344CB8AC3E}">
        <p14:creationId xmlns:p14="http://schemas.microsoft.com/office/powerpoint/2010/main" val="171255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ttributed Quote + Photo">
    <p:spTree>
      <p:nvGrpSpPr>
        <p:cNvPr id="1" name=""/>
        <p:cNvGrpSpPr/>
        <p:nvPr/>
      </p:nvGrpSpPr>
      <p:grpSpPr>
        <a:xfrm>
          <a:off x="0" y="0"/>
          <a:ext cx="0" cy="0"/>
          <a:chOff x="0" y="0"/>
          <a:chExt cx="0" cy="0"/>
        </a:xfrm>
      </p:grpSpPr>
      <p:sp>
        <p:nvSpPr>
          <p:cNvPr id="31" name="Title Text"/>
          <p:cNvSpPr txBox="1">
            <a:spLocks noGrp="1"/>
          </p:cNvSpPr>
          <p:nvPr>
            <p:ph type="title" hasCustomPrompt="1"/>
          </p:nvPr>
        </p:nvSpPr>
        <p:spPr>
          <a:xfrm>
            <a:off x="628073" y="1244598"/>
            <a:ext cx="5218545" cy="3761511"/>
          </a:xfrm>
          <a:prstGeom prst="rect">
            <a:avLst/>
          </a:prstGeom>
        </p:spPr>
        <p:txBody>
          <a:bodyPr anchor="b"/>
          <a:lstStyle>
            <a:lvl1pPr marL="119063" indent="-119063">
              <a:lnSpc>
                <a:spcPct val="100000"/>
              </a:lnSpc>
              <a:tabLst/>
              <a:defRPr sz="3600">
                <a:solidFill>
                  <a:schemeClr val="tx1"/>
                </a:solidFill>
              </a:defRPr>
            </a:lvl1pPr>
          </a:lstStyle>
          <a:p>
            <a:r>
              <a:rPr lang="en-US"/>
              <a:t>“Quote.”</a:t>
            </a: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CD5FCF20-7CB1-7A43-820E-9197AE1D1E90}"/>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10" name="Text Placeholder 3">
            <a:extLst>
              <a:ext uri="{FF2B5EF4-FFF2-40B4-BE49-F238E27FC236}">
                <a16:creationId xmlns:a16="http://schemas.microsoft.com/office/drawing/2014/main" id="{BE184CDB-8D86-D644-BF2D-365969E2C2EF}"/>
              </a:ext>
            </a:extLst>
          </p:cNvPr>
          <p:cNvSpPr>
            <a:spLocks noGrp="1"/>
          </p:cNvSpPr>
          <p:nvPr>
            <p:ph type="body" sz="quarter" idx="11" hasCustomPrompt="1"/>
          </p:nvPr>
        </p:nvSpPr>
        <p:spPr>
          <a:xfrm>
            <a:off x="794903" y="5224896"/>
            <a:ext cx="5029200" cy="182880"/>
          </a:xfrm>
        </p:spPr>
        <p:txBody>
          <a:bodyPr tIns="0" bIns="0" anchor="b"/>
          <a:lstStyle>
            <a:lvl1pPr marL="0" indent="0">
              <a:lnSpc>
                <a:spcPct val="100000"/>
              </a:lnSpc>
              <a:spcBef>
                <a:spcPts val="0"/>
              </a:spcBef>
              <a:buFontTx/>
              <a:buNone/>
              <a:defRPr sz="1000" b="1" i="0" cap="all" baseline="0">
                <a:latin typeface="Century Gothic" panose="020B0502020202020204" pitchFamily="34" charset="0"/>
              </a:defRPr>
            </a:lvl1pPr>
            <a:lvl2pPr marL="174625" indent="0">
              <a:buFontTx/>
              <a:buNone/>
              <a:defRPr/>
            </a:lvl2pPr>
            <a:lvl3pPr marL="349250" indent="0">
              <a:buFontTx/>
              <a:buNone/>
              <a:defRPr/>
            </a:lvl3pPr>
            <a:lvl4pPr marL="533400" indent="0">
              <a:buFontTx/>
              <a:buNone/>
              <a:defRPr/>
            </a:lvl4pPr>
            <a:lvl5pPr marL="698500" indent="0">
              <a:buFontTx/>
              <a:buNone/>
              <a:defRPr/>
            </a:lvl5pPr>
          </a:lstStyle>
          <a:p>
            <a:pPr lvl="0"/>
            <a:r>
              <a:rPr lang="en-US"/>
              <a:t>QUOTE NAME</a:t>
            </a:r>
          </a:p>
        </p:txBody>
      </p:sp>
      <p:sp>
        <p:nvSpPr>
          <p:cNvPr id="11" name="Text Placeholder 3">
            <a:extLst>
              <a:ext uri="{FF2B5EF4-FFF2-40B4-BE49-F238E27FC236}">
                <a16:creationId xmlns:a16="http://schemas.microsoft.com/office/drawing/2014/main" id="{44EA654E-8359-5340-BD83-40BF3B0FDCCB}"/>
              </a:ext>
            </a:extLst>
          </p:cNvPr>
          <p:cNvSpPr>
            <a:spLocks noGrp="1"/>
          </p:cNvSpPr>
          <p:nvPr>
            <p:ph type="body" sz="quarter" idx="12" hasCustomPrompt="1"/>
          </p:nvPr>
        </p:nvSpPr>
        <p:spPr>
          <a:xfrm>
            <a:off x="794902" y="5427519"/>
            <a:ext cx="5029200" cy="182880"/>
          </a:xfrm>
        </p:spPr>
        <p:txBody>
          <a:bodyPr tIns="0" bIns="0" anchor="t"/>
          <a:lstStyle>
            <a:lvl1pPr marL="0" indent="0">
              <a:lnSpc>
                <a:spcPct val="100000"/>
              </a:lnSpc>
              <a:spcBef>
                <a:spcPts val="0"/>
              </a:spcBef>
              <a:buFontTx/>
              <a:buNone/>
              <a:defRPr sz="900" b="0" i="0">
                <a:latin typeface="Century Gothic" panose="020B0502020202020204" pitchFamily="34" charset="0"/>
              </a:defRPr>
            </a:lvl1pPr>
            <a:lvl2pPr marL="174625" indent="0">
              <a:buFontTx/>
              <a:buNone/>
              <a:defRPr/>
            </a:lvl2pPr>
            <a:lvl3pPr marL="349250" indent="0">
              <a:buFontTx/>
              <a:buNone/>
              <a:defRPr/>
            </a:lvl3pPr>
            <a:lvl4pPr marL="533400" indent="0">
              <a:buFontTx/>
              <a:buNone/>
              <a:defRPr/>
            </a:lvl4pPr>
            <a:lvl5pPr marL="698500" indent="0">
              <a:buFontTx/>
              <a:buNone/>
              <a:defRPr/>
            </a:lvl5pPr>
          </a:lstStyle>
          <a:p>
            <a:pPr lvl="0"/>
            <a:r>
              <a:rPr lang="en-US"/>
              <a:t>Quote Info</a:t>
            </a:r>
          </a:p>
        </p:txBody>
      </p:sp>
    </p:spTree>
    <p:extLst>
      <p:ext uri="{BB962C8B-B14F-4D97-AF65-F5344CB8AC3E}">
        <p14:creationId xmlns:p14="http://schemas.microsoft.com/office/powerpoint/2010/main" val="3115973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 Photo - Blue">
    <p:spTree>
      <p:nvGrpSpPr>
        <p:cNvPr id="1" name=""/>
        <p:cNvGrpSpPr/>
        <p:nvPr/>
      </p:nvGrpSpPr>
      <p:grpSpPr>
        <a:xfrm>
          <a:off x="0" y="0"/>
          <a:ext cx="0" cy="0"/>
          <a:chOff x="0" y="0"/>
          <a:chExt cx="0" cy="0"/>
        </a:xfrm>
      </p:grpSpPr>
      <p:sp>
        <p:nvSpPr>
          <p:cNvPr id="31" name="Title Text"/>
          <p:cNvSpPr txBox="1">
            <a:spLocks noGrp="1"/>
          </p:cNvSpPr>
          <p:nvPr>
            <p:ph type="title" hasCustomPrompt="1"/>
          </p:nvPr>
        </p:nvSpPr>
        <p:spPr>
          <a:xfrm>
            <a:off x="628074" y="1200726"/>
            <a:ext cx="4830618" cy="4987638"/>
          </a:xfrm>
          <a:prstGeom prst="rect">
            <a:avLst/>
          </a:prstGeom>
        </p:spPr>
        <p:txBody>
          <a:bodyPr anchor="ctr"/>
          <a:lstStyle>
            <a:lvl1pPr marL="174625" indent="-174625">
              <a:lnSpc>
                <a:spcPct val="100000"/>
              </a:lnSpc>
              <a:tabLst/>
              <a:defRPr sz="3600">
                <a:solidFill>
                  <a:schemeClr val="accent3"/>
                </a:solidFill>
              </a:defRPr>
            </a:lvl1p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 name="Picture Placeholder 2">
            <a:extLst>
              <a:ext uri="{FF2B5EF4-FFF2-40B4-BE49-F238E27FC236}">
                <a16:creationId xmlns:a16="http://schemas.microsoft.com/office/drawing/2014/main" id="{206021F5-D2A1-1F43-9FF6-17826B65F5D5}"/>
              </a:ext>
            </a:extLst>
          </p:cNvPr>
          <p:cNvSpPr>
            <a:spLocks noGrp="1"/>
          </p:cNvSpPr>
          <p:nvPr>
            <p:ph type="pic" sz="quarter" idx="10"/>
          </p:nvPr>
        </p:nvSpPr>
        <p:spPr>
          <a:xfrm>
            <a:off x="6096000" y="0"/>
            <a:ext cx="6096000" cy="6858000"/>
          </a:xfrm>
        </p:spPr>
        <p:txBody>
          <a:bodyPr/>
          <a:lstStyle/>
          <a:p>
            <a:r>
              <a:rPr lang="en-US"/>
              <a:t>Click icon to add picture</a:t>
            </a:r>
          </a:p>
        </p:txBody>
      </p:sp>
    </p:spTree>
    <p:extLst>
      <p:ext uri="{BB962C8B-B14F-4D97-AF65-F5344CB8AC3E}">
        <p14:creationId xmlns:p14="http://schemas.microsoft.com/office/powerpoint/2010/main" val="1057067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ttributed Quote + Photo - Blue">
    <p:spTree>
      <p:nvGrpSpPr>
        <p:cNvPr id="1" name=""/>
        <p:cNvGrpSpPr/>
        <p:nvPr/>
      </p:nvGrpSpPr>
      <p:grpSpPr>
        <a:xfrm>
          <a:off x="0" y="0"/>
          <a:ext cx="0" cy="0"/>
          <a:chOff x="0" y="0"/>
          <a:chExt cx="0" cy="0"/>
        </a:xfrm>
      </p:grpSpPr>
      <p:sp>
        <p:nvSpPr>
          <p:cNvPr id="31" name="Title Text"/>
          <p:cNvSpPr txBox="1">
            <a:spLocks noGrp="1"/>
          </p:cNvSpPr>
          <p:nvPr>
            <p:ph type="title" hasCustomPrompt="1"/>
          </p:nvPr>
        </p:nvSpPr>
        <p:spPr>
          <a:xfrm>
            <a:off x="628073" y="1244598"/>
            <a:ext cx="5218545" cy="3761511"/>
          </a:xfrm>
          <a:prstGeom prst="rect">
            <a:avLst/>
          </a:prstGeom>
        </p:spPr>
        <p:txBody>
          <a:bodyPr anchor="b"/>
          <a:lstStyle>
            <a:lvl1pPr marL="119063" indent="-119063">
              <a:lnSpc>
                <a:spcPct val="100000"/>
              </a:lnSpc>
              <a:tabLst/>
              <a:defRPr sz="3600">
                <a:solidFill>
                  <a:schemeClr val="accent3"/>
                </a:solidFill>
              </a:defRPr>
            </a:lvl1pPr>
          </a:lstStyle>
          <a:p>
            <a:r>
              <a:rPr lang="en-US"/>
              <a:t>“Quote.”</a:t>
            </a: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Picture Placeholder 2">
            <a:extLst>
              <a:ext uri="{FF2B5EF4-FFF2-40B4-BE49-F238E27FC236}">
                <a16:creationId xmlns:a16="http://schemas.microsoft.com/office/drawing/2014/main" id="{CD5FCF20-7CB1-7A43-820E-9197AE1D1E90}"/>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10" name="Text Placeholder 3">
            <a:extLst>
              <a:ext uri="{FF2B5EF4-FFF2-40B4-BE49-F238E27FC236}">
                <a16:creationId xmlns:a16="http://schemas.microsoft.com/office/drawing/2014/main" id="{BE184CDB-8D86-D644-BF2D-365969E2C2EF}"/>
              </a:ext>
            </a:extLst>
          </p:cNvPr>
          <p:cNvSpPr>
            <a:spLocks noGrp="1"/>
          </p:cNvSpPr>
          <p:nvPr>
            <p:ph type="body" sz="quarter" idx="11" hasCustomPrompt="1"/>
          </p:nvPr>
        </p:nvSpPr>
        <p:spPr>
          <a:xfrm>
            <a:off x="794903" y="5224896"/>
            <a:ext cx="5029200" cy="182880"/>
          </a:xfrm>
        </p:spPr>
        <p:txBody>
          <a:bodyPr tIns="0" bIns="0" anchor="b"/>
          <a:lstStyle>
            <a:lvl1pPr marL="0" indent="0">
              <a:lnSpc>
                <a:spcPct val="100000"/>
              </a:lnSpc>
              <a:spcBef>
                <a:spcPts val="0"/>
              </a:spcBef>
              <a:buFontTx/>
              <a:buNone/>
              <a:defRPr sz="1000" b="1" i="0" cap="all" baseline="0">
                <a:latin typeface="Century Gothic" panose="020B0502020202020204" pitchFamily="34" charset="0"/>
              </a:defRPr>
            </a:lvl1pPr>
            <a:lvl2pPr marL="174625" indent="0">
              <a:buFontTx/>
              <a:buNone/>
              <a:defRPr/>
            </a:lvl2pPr>
            <a:lvl3pPr marL="349250" indent="0">
              <a:buFontTx/>
              <a:buNone/>
              <a:defRPr/>
            </a:lvl3pPr>
            <a:lvl4pPr marL="533400" indent="0">
              <a:buFontTx/>
              <a:buNone/>
              <a:defRPr/>
            </a:lvl4pPr>
            <a:lvl5pPr marL="698500" indent="0">
              <a:buFontTx/>
              <a:buNone/>
              <a:defRPr/>
            </a:lvl5pPr>
          </a:lstStyle>
          <a:p>
            <a:pPr lvl="0"/>
            <a:r>
              <a:rPr lang="en-US"/>
              <a:t>QUOTE NAME</a:t>
            </a:r>
          </a:p>
        </p:txBody>
      </p:sp>
      <p:sp>
        <p:nvSpPr>
          <p:cNvPr id="11" name="Text Placeholder 3">
            <a:extLst>
              <a:ext uri="{FF2B5EF4-FFF2-40B4-BE49-F238E27FC236}">
                <a16:creationId xmlns:a16="http://schemas.microsoft.com/office/drawing/2014/main" id="{44EA654E-8359-5340-BD83-40BF3B0FDCCB}"/>
              </a:ext>
            </a:extLst>
          </p:cNvPr>
          <p:cNvSpPr>
            <a:spLocks noGrp="1"/>
          </p:cNvSpPr>
          <p:nvPr>
            <p:ph type="body" sz="quarter" idx="12" hasCustomPrompt="1"/>
          </p:nvPr>
        </p:nvSpPr>
        <p:spPr>
          <a:xfrm>
            <a:off x="794902" y="5427519"/>
            <a:ext cx="5029200" cy="182880"/>
          </a:xfrm>
        </p:spPr>
        <p:txBody>
          <a:bodyPr tIns="0" bIns="0" anchor="t"/>
          <a:lstStyle>
            <a:lvl1pPr marL="0" indent="0">
              <a:lnSpc>
                <a:spcPct val="100000"/>
              </a:lnSpc>
              <a:spcBef>
                <a:spcPts val="0"/>
              </a:spcBef>
              <a:buFontTx/>
              <a:buNone/>
              <a:defRPr sz="900" b="0" i="0">
                <a:latin typeface="Century Gothic" panose="020B0502020202020204" pitchFamily="34" charset="0"/>
              </a:defRPr>
            </a:lvl1pPr>
            <a:lvl2pPr marL="174625" indent="0">
              <a:buFontTx/>
              <a:buNone/>
              <a:defRPr/>
            </a:lvl2pPr>
            <a:lvl3pPr marL="349250" indent="0">
              <a:buFontTx/>
              <a:buNone/>
              <a:defRPr/>
            </a:lvl3pPr>
            <a:lvl4pPr marL="533400" indent="0">
              <a:buFontTx/>
              <a:buNone/>
              <a:defRPr/>
            </a:lvl4pPr>
            <a:lvl5pPr marL="698500" indent="0">
              <a:buFontTx/>
              <a:buNone/>
              <a:defRPr/>
            </a:lvl5pPr>
          </a:lstStyle>
          <a:p>
            <a:pPr lvl="0"/>
            <a:r>
              <a:rPr lang="en-US"/>
              <a:t>Quote Info</a:t>
            </a:r>
          </a:p>
        </p:txBody>
      </p:sp>
    </p:spTree>
    <p:extLst>
      <p:ext uri="{BB962C8B-B14F-4D97-AF65-F5344CB8AC3E}">
        <p14:creationId xmlns:p14="http://schemas.microsoft.com/office/powerpoint/2010/main" val="611697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B28-F2D1-924D-8172-9EF4DC1D4176}"/>
              </a:ext>
            </a:extLst>
          </p:cNvPr>
          <p:cNvSpPr>
            <a:spLocks noGrp="1"/>
          </p:cNvSpPr>
          <p:nvPr>
            <p:ph type="title"/>
          </p:nvPr>
        </p:nvSpPr>
        <p:spPr>
          <a:xfrm>
            <a:off x="0" y="1719165"/>
            <a:ext cx="12192000" cy="2852737"/>
          </a:xfrm>
        </p:spPr>
        <p:txBody>
          <a:bodyPr anchor="ctr"/>
          <a:lstStyle>
            <a:lvl1pPr algn="ctr">
              <a:defRPr sz="5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7AA8C6A-43BE-CE4F-9898-B7A29DD5022D}"/>
              </a:ext>
            </a:extLst>
          </p:cNvPr>
          <p:cNvSpPr>
            <a:spLocks noGrp="1"/>
          </p:cNvSpPr>
          <p:nvPr>
            <p:ph type="body" idx="1" hasCustomPrompt="1"/>
          </p:nvPr>
        </p:nvSpPr>
        <p:spPr>
          <a:xfrm>
            <a:off x="0" y="4646082"/>
            <a:ext cx="12192000" cy="1452995"/>
          </a:xfrm>
        </p:spPr>
        <p:txBody>
          <a:bodyPr/>
          <a:lstStyle>
            <a:lvl1pPr marL="0" indent="0" algn="ctr">
              <a:buNone/>
              <a:defRPr sz="18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For more information, contact us at</a:t>
            </a:r>
          </a:p>
        </p:txBody>
      </p:sp>
      <p:sp>
        <p:nvSpPr>
          <p:cNvPr id="4" name="Footer Placeholder 4">
            <a:extLst>
              <a:ext uri="{FF2B5EF4-FFF2-40B4-BE49-F238E27FC236}">
                <a16:creationId xmlns:a16="http://schemas.microsoft.com/office/drawing/2014/main" id="{0F7FA107-D8BC-50E8-E098-837974D48514}"/>
              </a:ext>
            </a:extLst>
          </p:cNvPr>
          <p:cNvSpPr>
            <a:spLocks noGrp="1"/>
          </p:cNvSpPr>
          <p:nvPr>
            <p:ph type="ftr" sz="quarter" idx="11"/>
          </p:nvPr>
        </p:nvSpPr>
        <p:spPr>
          <a:xfrm>
            <a:off x="10212081" y="6356350"/>
            <a:ext cx="1705856" cy="365125"/>
          </a:xfrm>
        </p:spPr>
        <p:txBody>
          <a:bodyPr/>
          <a:lstStyle>
            <a:lvl1pPr>
              <a:defRPr b="0" i="0">
                <a:latin typeface="Century Gothic" panose="020B0502020202020204" pitchFamily="34" charset="0"/>
              </a:defRPr>
            </a:lvl1pPr>
          </a:lstStyle>
          <a:p>
            <a:endParaRPr lang="en-US"/>
          </a:p>
        </p:txBody>
      </p:sp>
    </p:spTree>
    <p:extLst>
      <p:ext uri="{BB962C8B-B14F-4D97-AF65-F5344CB8AC3E}">
        <p14:creationId xmlns:p14="http://schemas.microsoft.com/office/powerpoint/2010/main" val="468869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B28-F2D1-924D-8172-9EF4DC1D4176}"/>
              </a:ext>
            </a:extLst>
          </p:cNvPr>
          <p:cNvSpPr>
            <a:spLocks noGrp="1"/>
          </p:cNvSpPr>
          <p:nvPr>
            <p:ph type="title"/>
          </p:nvPr>
        </p:nvSpPr>
        <p:spPr>
          <a:xfrm>
            <a:off x="1209964" y="1709738"/>
            <a:ext cx="8601548" cy="2852737"/>
          </a:xfrm>
        </p:spPr>
        <p:txBody>
          <a:bodyPr anchor="b"/>
          <a:lstStyle>
            <a:lvl1pPr>
              <a:defRPr sz="3600">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47AA8C6A-43BE-CE4F-9898-B7A29DD5022D}"/>
              </a:ext>
            </a:extLst>
          </p:cNvPr>
          <p:cNvSpPr>
            <a:spLocks noGrp="1"/>
          </p:cNvSpPr>
          <p:nvPr>
            <p:ph type="body" idx="1"/>
          </p:nvPr>
        </p:nvSpPr>
        <p:spPr>
          <a:xfrm>
            <a:off x="1209964" y="4636655"/>
            <a:ext cx="8601548" cy="1452995"/>
          </a:xfrm>
        </p:spPr>
        <p:txBody>
          <a:bodyPr/>
          <a:lstStyle>
            <a:lvl1pPr marL="0" indent="0">
              <a:buNone/>
              <a:defRPr sz="1800" b="0" i="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433541-2DA5-F848-AD27-97BDE5603782}"/>
              </a:ext>
            </a:extLst>
          </p:cNvPr>
          <p:cNvSpPr>
            <a:spLocks noGrp="1"/>
          </p:cNvSpPr>
          <p:nvPr>
            <p:ph type="dt" sz="half" idx="10"/>
          </p:nvPr>
        </p:nvSpPr>
        <p:spPr/>
        <p:txBody>
          <a:bodyPr/>
          <a:lstStyle>
            <a:lvl1pPr>
              <a:defRPr b="0" i="0">
                <a:latin typeface="Century Gothic" panose="020B0502020202020204" pitchFamily="34" charset="0"/>
              </a:defRPr>
            </a:lvl1pPr>
          </a:lstStyle>
          <a:p>
            <a:fld id="{69131B62-5A3D-C441-82E0-E0032D1DAE45}" type="datetime1">
              <a:rPr lang="en-US" smtClean="0"/>
              <a:pPr/>
              <a:t>6/12/2025</a:t>
            </a:fld>
            <a:endParaRPr lang="en-US"/>
          </a:p>
        </p:txBody>
      </p:sp>
      <p:sp>
        <p:nvSpPr>
          <p:cNvPr id="5" name="Footer Placeholder 4">
            <a:extLst>
              <a:ext uri="{FF2B5EF4-FFF2-40B4-BE49-F238E27FC236}">
                <a16:creationId xmlns:a16="http://schemas.microsoft.com/office/drawing/2014/main" id="{0DC2988A-0326-0842-8C53-AFD233CE084C}"/>
              </a:ext>
            </a:extLst>
          </p:cNvPr>
          <p:cNvSpPr>
            <a:spLocks noGrp="1"/>
          </p:cNvSpPr>
          <p:nvPr>
            <p:ph type="ftr" sz="quarter" idx="11"/>
          </p:nvPr>
        </p:nvSpPr>
        <p:spPr>
          <a:xfrm>
            <a:off x="8785617" y="6356350"/>
            <a:ext cx="1705856" cy="365125"/>
          </a:xfrm>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250FC70F-31DD-B046-BDD2-EA3B02A09315}"/>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pic>
        <p:nvPicPr>
          <p:cNvPr id="7" name="Picture 6" descr="A picture containing invertebrate, coelenterate, jellyfish&#10;&#10;Description automatically generated">
            <a:extLst>
              <a:ext uri="{FF2B5EF4-FFF2-40B4-BE49-F238E27FC236}">
                <a16:creationId xmlns:a16="http://schemas.microsoft.com/office/drawing/2014/main" id="{CC75B6A1-EC3D-8DCE-E45B-6D1C4000D9D4}"/>
              </a:ext>
            </a:extLst>
          </p:cNvPr>
          <p:cNvPicPr>
            <a:picLocks noChangeAspect="1"/>
          </p:cNvPicPr>
          <p:nvPr userDrawn="1"/>
        </p:nvPicPr>
        <p:blipFill rotWithShape="1">
          <a:blip r:embed="rId2"/>
          <a:srcRect l="72160" t="50000" r="13224" b="6661"/>
          <a:stretch/>
        </p:blipFill>
        <p:spPr>
          <a:xfrm>
            <a:off x="10650070" y="0"/>
            <a:ext cx="1541929" cy="6858000"/>
          </a:xfrm>
          <a:prstGeom prst="rect">
            <a:avLst/>
          </a:prstGeom>
        </p:spPr>
      </p:pic>
    </p:spTree>
    <p:extLst>
      <p:ext uri="{BB962C8B-B14F-4D97-AF65-F5344CB8AC3E}">
        <p14:creationId xmlns:p14="http://schemas.microsoft.com/office/powerpoint/2010/main" val="716998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w logo">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3433E6E4-DD80-F947-837E-81CFB9AB1B66}"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Tree>
    <p:extLst>
      <p:ext uri="{BB962C8B-B14F-4D97-AF65-F5344CB8AC3E}">
        <p14:creationId xmlns:p14="http://schemas.microsoft.com/office/powerpoint/2010/main" val="311315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A386CD-37C4-CA47-A7C7-C979837D7B1D}"/>
              </a:ext>
            </a:extLst>
          </p:cNvPr>
          <p:cNvSpPr>
            <a:spLocks noGrp="1"/>
          </p:cNvSpPr>
          <p:nvPr>
            <p:ph type="dt" sz="half" idx="10"/>
          </p:nvPr>
        </p:nvSpPr>
        <p:spPr/>
        <p:txBody>
          <a:bodyPr/>
          <a:lstStyle>
            <a:lvl1pPr>
              <a:defRPr b="0" i="0">
                <a:latin typeface="Century Gothic" panose="020B0502020202020204" pitchFamily="34" charset="0"/>
              </a:defRPr>
            </a:lvl1pPr>
          </a:lstStyle>
          <a:p>
            <a:fld id="{4E7B5328-6BB2-AF4E-841B-6511414A6AF1}" type="datetime1">
              <a:rPr lang="en-US" smtClean="0"/>
              <a:pPr/>
              <a:t>6/12/2025</a:t>
            </a:fld>
            <a:endParaRPr lang="en-US"/>
          </a:p>
        </p:txBody>
      </p:sp>
      <p:sp>
        <p:nvSpPr>
          <p:cNvPr id="3" name="Footer Placeholder 2">
            <a:extLst>
              <a:ext uri="{FF2B5EF4-FFF2-40B4-BE49-F238E27FC236}">
                <a16:creationId xmlns:a16="http://schemas.microsoft.com/office/drawing/2014/main" id="{B218E276-EEAA-FA43-9DE2-7E76BF9E1D4A}"/>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20D7C7A7-F51F-F54B-821E-C1EF1D192896}"/>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Tree>
    <p:extLst>
      <p:ext uri="{BB962C8B-B14F-4D97-AF65-F5344CB8AC3E}">
        <p14:creationId xmlns:p14="http://schemas.microsoft.com/office/powerpoint/2010/main" val="1571486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p:txBody>
          <a:bodyPr>
            <a:noAutofit/>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3" y="2244436"/>
            <a:ext cx="10058400" cy="3932526"/>
          </a:xfrm>
        </p:spPr>
        <p:txBody>
          <a:bodyPr>
            <a:noAutofit/>
          </a:bodyPr>
          <a:lstStyle>
            <a:lvl1pPr>
              <a:defRPr b="0" i="0">
                <a:solidFill>
                  <a:schemeClr val="accent2"/>
                </a:solidFill>
                <a:latin typeface="Georgia" panose="02040502050405020303" pitchFamily="18" charset="0"/>
              </a:defRPr>
            </a:lvl1pPr>
            <a:lvl2pPr>
              <a:defRPr b="0" i="0">
                <a:solidFill>
                  <a:schemeClr val="accent2"/>
                </a:solidFill>
                <a:latin typeface="Georgia" panose="02040502050405020303" pitchFamily="18" charset="0"/>
              </a:defRPr>
            </a:lvl2pPr>
            <a:lvl3pPr>
              <a:defRPr b="0" i="0">
                <a:solidFill>
                  <a:schemeClr val="accent2"/>
                </a:solidFill>
                <a:latin typeface="Georgia" panose="02040502050405020303" pitchFamily="18" charset="0"/>
              </a:defRPr>
            </a:lvl3pPr>
            <a:lvl4pPr>
              <a:defRPr b="0" i="0">
                <a:solidFill>
                  <a:schemeClr val="accent2"/>
                </a:solidFill>
                <a:latin typeface="Georgia" panose="02040502050405020303" pitchFamily="18" charset="0"/>
              </a:defRPr>
            </a:lvl4pPr>
            <a:lvl5pPr>
              <a:defRPr b="0" i="0">
                <a:solidFill>
                  <a:schemeClr val="accent2"/>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29CC548E-4AD6-0B42-B039-C953211B5E6B}"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15" name="Text Placeholder 14">
            <a:extLst>
              <a:ext uri="{FF2B5EF4-FFF2-40B4-BE49-F238E27FC236}">
                <a16:creationId xmlns:a16="http://schemas.microsoft.com/office/drawing/2014/main" id="{96EC8D64-FBE6-E947-B4CC-E3F09D2E6101}"/>
              </a:ext>
            </a:extLst>
          </p:cNvPr>
          <p:cNvSpPr>
            <a:spLocks noGrp="1"/>
          </p:cNvSpPr>
          <p:nvPr>
            <p:ph type="body" sz="quarter" idx="13"/>
          </p:nvPr>
        </p:nvSpPr>
        <p:spPr>
          <a:xfrm>
            <a:off x="628073" y="844982"/>
            <a:ext cx="10058398" cy="346509"/>
          </a:xfrm>
        </p:spPr>
        <p:txBody>
          <a:bodyPr anchor="b">
            <a:noAutofit/>
          </a:bodyPr>
          <a:lstStyle>
            <a:lvl1pPr marL="0" indent="0">
              <a:buNone/>
              <a:defRPr sz="1200" b="1" i="0" cap="all" spc="200" baseline="0">
                <a:solidFill>
                  <a:schemeClr val="accent3"/>
                </a:solidFill>
                <a:latin typeface="Century Gothic" panose="020B0502020202020204" pitchFamily="34" charset="0"/>
                <a:cs typeface="Calibri Light" panose="020F0302020204030204" pitchFamily="34" charset="0"/>
              </a:defRPr>
            </a:lvl1pPr>
            <a:lvl2pPr marL="174625" indent="0">
              <a:buNone/>
              <a:defRPr/>
            </a:lvl2pPr>
          </a:lstStyle>
          <a:p>
            <a:pPr lvl="0"/>
            <a:r>
              <a:rPr lang="en-US"/>
              <a:t>Click to edit Master text styles</a:t>
            </a:r>
          </a:p>
        </p:txBody>
      </p:sp>
    </p:spTree>
    <p:extLst>
      <p:ext uri="{BB962C8B-B14F-4D97-AF65-F5344CB8AC3E}">
        <p14:creationId xmlns:p14="http://schemas.microsoft.com/office/powerpoint/2010/main" val="2239041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le +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a:xfrm>
            <a:off x="628073" y="804672"/>
            <a:ext cx="10058400" cy="775853"/>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3" y="1901228"/>
            <a:ext cx="10058400" cy="4275734"/>
          </a:xfrm>
        </p:spPr>
        <p:txBody>
          <a:bodyPr>
            <a:noAutofit/>
          </a:bodyPr>
          <a:lstStyle>
            <a:lvl1pPr>
              <a:defRPr b="0" i="0">
                <a:solidFill>
                  <a:schemeClr val="accent2"/>
                </a:solidFill>
                <a:latin typeface="Georgia" panose="02040502050405020303" pitchFamily="18" charset="0"/>
              </a:defRPr>
            </a:lvl1pPr>
            <a:lvl2pPr>
              <a:defRPr b="0" i="0">
                <a:solidFill>
                  <a:schemeClr val="accent2"/>
                </a:solidFill>
                <a:latin typeface="Georgia" panose="02040502050405020303" pitchFamily="18" charset="0"/>
              </a:defRPr>
            </a:lvl2pPr>
            <a:lvl3pPr>
              <a:defRPr b="0" i="0">
                <a:solidFill>
                  <a:schemeClr val="accent2"/>
                </a:solidFill>
                <a:latin typeface="Georgia" panose="02040502050405020303" pitchFamily="18" charset="0"/>
              </a:defRPr>
            </a:lvl3pPr>
            <a:lvl4pPr>
              <a:defRPr b="0" i="0">
                <a:solidFill>
                  <a:schemeClr val="accent2"/>
                </a:solidFill>
                <a:latin typeface="Georgia" panose="02040502050405020303" pitchFamily="18" charset="0"/>
              </a:defRPr>
            </a:lvl4pPr>
            <a:lvl5pPr>
              <a:defRPr b="0" i="0">
                <a:solidFill>
                  <a:schemeClr val="accent2"/>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81C16782-D2C1-E14A-8165-9D02377D077A}"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Tree>
    <p:extLst>
      <p:ext uri="{BB962C8B-B14F-4D97-AF65-F5344CB8AC3E}">
        <p14:creationId xmlns:p14="http://schemas.microsoft.com/office/powerpoint/2010/main" val="3055496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a:xfrm>
            <a:off x="628073" y="804672"/>
            <a:ext cx="10058400" cy="775853"/>
          </a:xfrm>
        </p:spPr>
        <p:txBody>
          <a:bodyPr>
            <a:noAutofit/>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3" y="1901228"/>
            <a:ext cx="10058400" cy="4275734"/>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81C16782-D2C1-E14A-8165-9D02377D077A}"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Tree>
    <p:extLst>
      <p:ext uri="{BB962C8B-B14F-4D97-AF65-F5344CB8AC3E}">
        <p14:creationId xmlns:p14="http://schemas.microsoft.com/office/powerpoint/2010/main" val="831287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3" y="2244436"/>
            <a:ext cx="5352103" cy="3932526"/>
          </a:xfrm>
        </p:spPr>
        <p:txBody>
          <a:bodyPr>
            <a:noAutofit/>
          </a:bodyPr>
          <a:lstStyle>
            <a:lvl1pPr>
              <a:defRPr b="0" i="0">
                <a:latin typeface="Georgia" panose="02040502050405020303" pitchFamily="18" charset="0"/>
              </a:defRPr>
            </a:lvl1pPr>
            <a:lvl2pPr>
              <a:defRPr b="0" i="0">
                <a:latin typeface="Georgia" panose="02040502050405020303" pitchFamily="18" charset="0"/>
              </a:defRPr>
            </a:lvl2pPr>
            <a:lvl3pPr>
              <a:defRPr b="0" i="0">
                <a:latin typeface="Georgia" panose="02040502050405020303" pitchFamily="18" charset="0"/>
              </a:defRPr>
            </a:lvl3pPr>
            <a:lvl4pPr>
              <a:defRPr b="0" i="0">
                <a:latin typeface="Georgia" panose="02040502050405020303" pitchFamily="18" charset="0"/>
              </a:defRPr>
            </a:lvl4pPr>
            <a:lvl5pPr>
              <a:defRPr b="0" i="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29CC548E-4AD6-0B42-B039-C953211B5E6B}"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15" name="Text Placeholder 14">
            <a:extLst>
              <a:ext uri="{FF2B5EF4-FFF2-40B4-BE49-F238E27FC236}">
                <a16:creationId xmlns:a16="http://schemas.microsoft.com/office/drawing/2014/main" id="{96EC8D64-FBE6-E947-B4CC-E3F09D2E6101}"/>
              </a:ext>
            </a:extLst>
          </p:cNvPr>
          <p:cNvSpPr>
            <a:spLocks noGrp="1"/>
          </p:cNvSpPr>
          <p:nvPr>
            <p:ph type="body" sz="quarter" idx="13"/>
          </p:nvPr>
        </p:nvSpPr>
        <p:spPr>
          <a:xfrm>
            <a:off x="628073" y="844982"/>
            <a:ext cx="10058398" cy="346509"/>
          </a:xfrm>
        </p:spPr>
        <p:txBody>
          <a:bodyPr anchor="b">
            <a:noAutofit/>
          </a:bodyPr>
          <a:lstStyle>
            <a:lvl1pPr marL="0" indent="0">
              <a:buNone/>
              <a:defRPr sz="1200" b="1" i="0" cap="all" spc="200" baseline="0">
                <a:solidFill>
                  <a:schemeClr val="accent3"/>
                </a:solidFill>
                <a:latin typeface="Century Gothic" panose="020B0502020202020204" pitchFamily="34" charset="0"/>
                <a:cs typeface="Calibri Light" panose="020F0302020204030204" pitchFamily="34" charset="0"/>
              </a:defRPr>
            </a:lvl1pPr>
            <a:lvl2pPr marL="174625" indent="0">
              <a:buNone/>
              <a:defRPr/>
            </a:lvl2pPr>
          </a:lstStyle>
          <a:p>
            <a:pPr lvl="0"/>
            <a:r>
              <a:rPr lang="en-US"/>
              <a:t>Click to edit Master text styles</a:t>
            </a:r>
          </a:p>
        </p:txBody>
      </p:sp>
      <p:sp>
        <p:nvSpPr>
          <p:cNvPr id="9" name="Content Placeholder 2">
            <a:extLst>
              <a:ext uri="{FF2B5EF4-FFF2-40B4-BE49-F238E27FC236}">
                <a16:creationId xmlns:a16="http://schemas.microsoft.com/office/drawing/2014/main" id="{C0314460-C23E-CB4E-94AD-31332ABB0FDA}"/>
              </a:ext>
            </a:extLst>
          </p:cNvPr>
          <p:cNvSpPr>
            <a:spLocks noGrp="1"/>
          </p:cNvSpPr>
          <p:nvPr>
            <p:ph idx="14"/>
          </p:nvPr>
        </p:nvSpPr>
        <p:spPr>
          <a:xfrm>
            <a:off x="6211826" y="2244436"/>
            <a:ext cx="5352103" cy="3932526"/>
          </a:xfrm>
        </p:spPr>
        <p:txBody>
          <a:bodyPr>
            <a:noAutofit/>
          </a:bodyPr>
          <a:lstStyle>
            <a:lvl1pPr>
              <a:defRPr b="0" i="0">
                <a:latin typeface="Georgia" panose="02040502050405020303" pitchFamily="18" charset="0"/>
              </a:defRPr>
            </a:lvl1pPr>
            <a:lvl2pPr>
              <a:defRPr b="0" i="0">
                <a:latin typeface="Georgia" panose="02040502050405020303" pitchFamily="18" charset="0"/>
              </a:defRPr>
            </a:lvl2pPr>
            <a:lvl3pPr>
              <a:defRPr b="0" i="0">
                <a:latin typeface="Georgia" panose="02040502050405020303" pitchFamily="18" charset="0"/>
              </a:defRPr>
            </a:lvl3pPr>
            <a:lvl4pPr>
              <a:defRPr b="0" i="0">
                <a:latin typeface="Georgia" panose="02040502050405020303" pitchFamily="18" charset="0"/>
              </a:defRPr>
            </a:lvl4pPr>
            <a:lvl5pPr>
              <a:defRPr b="0" i="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550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Title + 2 Column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a:xfrm>
            <a:off x="628073" y="804672"/>
            <a:ext cx="10058400" cy="775853"/>
          </a:xfrm>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3" y="1901228"/>
            <a:ext cx="5342959" cy="4275734"/>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81C16782-D2C1-E14A-8165-9D02377D077A}"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8" name="Content Placeholder 2">
            <a:extLst>
              <a:ext uri="{FF2B5EF4-FFF2-40B4-BE49-F238E27FC236}">
                <a16:creationId xmlns:a16="http://schemas.microsoft.com/office/drawing/2014/main" id="{3A394430-1C15-4245-868B-4266F45894DB}"/>
              </a:ext>
            </a:extLst>
          </p:cNvPr>
          <p:cNvSpPr>
            <a:spLocks noGrp="1"/>
          </p:cNvSpPr>
          <p:nvPr>
            <p:ph idx="13"/>
          </p:nvPr>
        </p:nvSpPr>
        <p:spPr>
          <a:xfrm>
            <a:off x="6220970" y="1901228"/>
            <a:ext cx="5342959" cy="4275734"/>
          </a:xfrm>
        </p:spPr>
        <p:txBody>
          <a:bodyPr>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C42BDA6-856B-A880-0EEF-2CDD0403F82C}"/>
              </a:ext>
            </a:extLst>
          </p:cNvPr>
          <p:cNvSpPr txBox="1"/>
          <p:nvPr userDrawn="1"/>
        </p:nvSpPr>
        <p:spPr>
          <a:xfrm>
            <a:off x="247426" y="-139849"/>
            <a:ext cx="0" cy="0"/>
          </a:xfrm>
          <a:prstGeom prst="rect">
            <a:avLst/>
          </a:prstGeom>
          <a:noFill/>
        </p:spPr>
        <p:txBody>
          <a:bodyPr wrap="none" rtlCol="0">
            <a:noAutofit/>
          </a:bodyPr>
          <a:lstStyle/>
          <a:p>
            <a:pPr algn="l">
              <a:lnSpc>
                <a:spcPct val="110000"/>
              </a:lnSpc>
            </a:pPr>
            <a:endParaRPr lang="en-US">
              <a:solidFill>
                <a:schemeClr val="tx2"/>
              </a:solidFill>
              <a:latin typeface="GRAPHIK-LIGHT" panose="020B0403030202060203" pitchFamily="34" charset="77"/>
              <a:cs typeface="Calibri Light" panose="020F0302020204030204" pitchFamily="34" charset="0"/>
            </a:endParaRPr>
          </a:p>
        </p:txBody>
      </p:sp>
    </p:spTree>
    <p:extLst>
      <p:ext uri="{BB962C8B-B14F-4D97-AF65-F5344CB8AC3E}">
        <p14:creationId xmlns:p14="http://schemas.microsoft.com/office/powerpoint/2010/main" val="4196070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Title + 2 Colum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a:xfrm>
            <a:off x="628073" y="804672"/>
            <a:ext cx="10058400" cy="775853"/>
          </a:xfrm>
        </p:spPr>
        <p:txBody>
          <a:bodyPr>
            <a:noAutofit/>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3" y="1901228"/>
            <a:ext cx="5352103" cy="4275734"/>
          </a:xfrm>
        </p:spPr>
        <p:txBody>
          <a:bodyPr>
            <a:noAutofit/>
          </a:bodyPr>
          <a:lstStyle>
            <a:lvl1pPr>
              <a:defRPr b="0" i="0">
                <a:latin typeface="Georgia" panose="02040502050405020303" pitchFamily="18" charset="0"/>
              </a:defRPr>
            </a:lvl1pPr>
            <a:lvl2pPr>
              <a:defRPr b="0" i="0">
                <a:latin typeface="Georgia" panose="02040502050405020303" pitchFamily="18" charset="0"/>
              </a:defRPr>
            </a:lvl2pPr>
            <a:lvl3pPr>
              <a:defRPr b="0" i="0">
                <a:latin typeface="Georgia" panose="02040502050405020303" pitchFamily="18" charset="0"/>
              </a:defRPr>
            </a:lvl3pPr>
            <a:lvl4pPr>
              <a:defRPr b="0" i="0">
                <a:latin typeface="Georgia" panose="02040502050405020303" pitchFamily="18" charset="0"/>
              </a:defRPr>
            </a:lvl4pPr>
            <a:lvl5pPr>
              <a:defRPr b="0" i="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81C16782-D2C1-E14A-8165-9D02377D077A}"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
        <p:nvSpPr>
          <p:cNvPr id="8" name="Content Placeholder 2">
            <a:extLst>
              <a:ext uri="{FF2B5EF4-FFF2-40B4-BE49-F238E27FC236}">
                <a16:creationId xmlns:a16="http://schemas.microsoft.com/office/drawing/2014/main" id="{4120F459-C26E-8447-9BF6-4DF115D2B40E}"/>
              </a:ext>
            </a:extLst>
          </p:cNvPr>
          <p:cNvSpPr>
            <a:spLocks noGrp="1"/>
          </p:cNvSpPr>
          <p:nvPr>
            <p:ph idx="13"/>
          </p:nvPr>
        </p:nvSpPr>
        <p:spPr>
          <a:xfrm>
            <a:off x="6211826" y="1901228"/>
            <a:ext cx="5352103" cy="4275734"/>
          </a:xfrm>
        </p:spPr>
        <p:txBody>
          <a:bodyPr>
            <a:noAutofit/>
          </a:bodyPr>
          <a:lstStyle>
            <a:lvl1pPr>
              <a:defRPr b="0" i="0">
                <a:latin typeface="Georgia" panose="02040502050405020303" pitchFamily="18" charset="0"/>
              </a:defRPr>
            </a:lvl1pPr>
            <a:lvl2pPr>
              <a:defRPr b="0" i="0">
                <a:latin typeface="Georgia" panose="02040502050405020303" pitchFamily="18" charset="0"/>
              </a:defRPr>
            </a:lvl2pPr>
            <a:lvl3pPr>
              <a:defRPr b="0" i="0">
                <a:latin typeface="Georgia" panose="02040502050405020303" pitchFamily="18" charset="0"/>
              </a:defRPr>
            </a:lvl3pPr>
            <a:lvl4pPr>
              <a:defRPr b="0" i="0">
                <a:latin typeface="Georgia" panose="02040502050405020303" pitchFamily="18" charset="0"/>
              </a:defRPr>
            </a:lvl4pPr>
            <a:lvl5pPr>
              <a:defRPr b="0" i="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802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C158-6693-1848-9AAE-DAA0AD7E4B2D}"/>
              </a:ext>
            </a:extLst>
          </p:cNvPr>
          <p:cNvSpPr>
            <a:spLocks noGrp="1"/>
          </p:cNvSpPr>
          <p:nvPr>
            <p:ph type="title"/>
          </p:nvPr>
        </p:nvSpPr>
        <p:spPr>
          <a:xfrm>
            <a:off x="628073" y="804672"/>
            <a:ext cx="10058400" cy="775853"/>
          </a:xfrm>
        </p:spPr>
        <p:txBody>
          <a:bodyPr>
            <a:noAutofit/>
          </a:bodyPr>
          <a:lstStyle>
            <a:lvl1pPr>
              <a:defRPr>
                <a:solidFill>
                  <a:schemeClr val="accent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9B987C0-6E18-8B4E-AE1E-6F574A03167D}"/>
              </a:ext>
            </a:extLst>
          </p:cNvPr>
          <p:cNvSpPr>
            <a:spLocks noGrp="1"/>
          </p:cNvSpPr>
          <p:nvPr>
            <p:ph idx="1"/>
          </p:nvPr>
        </p:nvSpPr>
        <p:spPr>
          <a:xfrm>
            <a:off x="628073" y="1901228"/>
            <a:ext cx="10058400" cy="4275734"/>
          </a:xfrm>
        </p:spPr>
        <p:txBody>
          <a:bodyPr>
            <a:noAutofit/>
          </a:bodyPr>
          <a:lstStyle>
            <a:lvl1pPr marL="0" indent="0">
              <a:lnSpc>
                <a:spcPct val="110000"/>
              </a:lnSpc>
              <a:spcBef>
                <a:spcPts val="0"/>
              </a:spcBef>
              <a:spcAft>
                <a:spcPts val="400"/>
              </a:spcAft>
              <a:buNone/>
              <a:defRPr sz="1600" b="0" i="0" cap="all" baseline="0">
                <a:solidFill>
                  <a:schemeClr val="tx1"/>
                </a:solidFill>
                <a:latin typeface="Georgia" panose="02040502050405020303" pitchFamily="18" charset="0"/>
              </a:defRPr>
            </a:lvl1pPr>
            <a:lvl2pPr marL="174625" indent="0">
              <a:buNone/>
              <a:defRPr sz="1600" b="0" i="0" cap="all" baseline="0">
                <a:solidFill>
                  <a:schemeClr val="tx1"/>
                </a:solidFill>
                <a:latin typeface="Georgia" panose="02040502050405020303" pitchFamily="18" charset="0"/>
              </a:defRPr>
            </a:lvl2pPr>
            <a:lvl3pPr marL="349250" indent="0">
              <a:buNone/>
              <a:defRPr sz="1400" b="0" i="0" cap="all" baseline="0">
                <a:solidFill>
                  <a:schemeClr val="tx1"/>
                </a:solidFill>
                <a:latin typeface="Georgia" panose="02040502050405020303" pitchFamily="18" charset="0"/>
              </a:defRPr>
            </a:lvl3pPr>
            <a:lvl4pPr marL="533400" indent="0">
              <a:buNone/>
              <a:defRPr sz="1400" b="0" i="0" cap="all" baseline="0">
                <a:solidFill>
                  <a:schemeClr val="tx1"/>
                </a:solidFill>
                <a:latin typeface="Georgia" panose="02040502050405020303" pitchFamily="18" charset="0"/>
              </a:defRPr>
            </a:lvl4pPr>
            <a:lvl5pPr marL="698500" indent="0">
              <a:buNone/>
              <a:defRPr sz="1200" b="0" i="0" cap="all" baseline="0">
                <a:solidFill>
                  <a:schemeClr val="tx1"/>
                </a:solidFill>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DE109-22F4-244E-9D34-7F44C2D8F67F}"/>
              </a:ext>
            </a:extLst>
          </p:cNvPr>
          <p:cNvSpPr>
            <a:spLocks noGrp="1"/>
          </p:cNvSpPr>
          <p:nvPr>
            <p:ph type="dt" sz="half" idx="10"/>
          </p:nvPr>
        </p:nvSpPr>
        <p:spPr/>
        <p:txBody>
          <a:bodyPr/>
          <a:lstStyle>
            <a:lvl1pPr>
              <a:defRPr b="0" i="0">
                <a:latin typeface="Century Gothic" panose="020B0502020202020204" pitchFamily="34" charset="0"/>
              </a:defRPr>
            </a:lvl1pPr>
          </a:lstStyle>
          <a:p>
            <a:fld id="{81C16782-D2C1-E14A-8165-9D02377D077A}" type="datetime1">
              <a:rPr lang="en-US" smtClean="0"/>
              <a:pPr/>
              <a:t>6/12/2025</a:t>
            </a:fld>
            <a:endParaRPr lang="en-US"/>
          </a:p>
        </p:txBody>
      </p:sp>
      <p:sp>
        <p:nvSpPr>
          <p:cNvPr id="5" name="Footer Placeholder 4">
            <a:extLst>
              <a:ext uri="{FF2B5EF4-FFF2-40B4-BE49-F238E27FC236}">
                <a16:creationId xmlns:a16="http://schemas.microsoft.com/office/drawing/2014/main" id="{FD23E9B4-0017-0D44-959D-094010C56759}"/>
              </a:ext>
            </a:extLst>
          </p:cNvPr>
          <p:cNvSpPr>
            <a:spLocks noGrp="1"/>
          </p:cNvSpPr>
          <p:nvPr>
            <p:ph type="ftr" sz="quarter" idx="11"/>
          </p:nvPr>
        </p:nvSpPr>
        <p:spPr/>
        <p:txBody>
          <a:bodyPr/>
          <a:lstStyle>
            <a:lvl1pPr>
              <a:defRPr b="0" i="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7FFC729A-D862-614E-AC68-D8C72BCB46A2}"/>
              </a:ext>
            </a:extLst>
          </p:cNvPr>
          <p:cNvSpPr>
            <a:spLocks noGrp="1"/>
          </p:cNvSpPr>
          <p:nvPr>
            <p:ph type="sldNum" sz="quarter" idx="12"/>
          </p:nvPr>
        </p:nvSpPr>
        <p:spPr/>
        <p:txBody>
          <a:bodyPr/>
          <a:lstStyle>
            <a:lvl1pPr>
              <a:defRPr b="0" i="0">
                <a:latin typeface="Century Gothic" panose="020B0502020202020204" pitchFamily="34" charset="0"/>
              </a:defRPr>
            </a:lvl1pPr>
          </a:lstStyle>
          <a:p>
            <a:fld id="{A9A87437-7E7A-DB4A-836A-996EF6AF7808}" type="slidenum">
              <a:rPr lang="en-US" smtClean="0"/>
              <a:pPr/>
              <a:t>‹#›</a:t>
            </a:fld>
            <a:endParaRPr lang="en-US"/>
          </a:p>
        </p:txBody>
      </p:sp>
    </p:spTree>
    <p:extLst>
      <p:ext uri="{BB962C8B-B14F-4D97-AF65-F5344CB8AC3E}">
        <p14:creationId xmlns:p14="http://schemas.microsoft.com/office/powerpoint/2010/main" val="618135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6568C9-DC86-8F43-A6E7-72A1B02C0461}"/>
              </a:ext>
            </a:extLst>
          </p:cNvPr>
          <p:cNvSpPr>
            <a:spLocks noGrp="1"/>
          </p:cNvSpPr>
          <p:nvPr>
            <p:ph type="title"/>
          </p:nvPr>
        </p:nvSpPr>
        <p:spPr>
          <a:xfrm>
            <a:off x="628073" y="1191491"/>
            <a:ext cx="10058400" cy="775853"/>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8F0636EA-C0B2-DF41-94F1-E614029BB1DB}"/>
              </a:ext>
            </a:extLst>
          </p:cNvPr>
          <p:cNvSpPr>
            <a:spLocks noGrp="1"/>
          </p:cNvSpPr>
          <p:nvPr>
            <p:ph type="body" idx="1"/>
          </p:nvPr>
        </p:nvSpPr>
        <p:spPr>
          <a:xfrm>
            <a:off x="628073" y="1967343"/>
            <a:ext cx="10058400" cy="420961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929C5-E258-5147-88C3-7ACB8F7C587C}"/>
              </a:ext>
            </a:extLst>
          </p:cNvPr>
          <p:cNvSpPr>
            <a:spLocks noGrp="1"/>
          </p:cNvSpPr>
          <p:nvPr>
            <p:ph type="dt" sz="half" idx="2"/>
          </p:nvPr>
        </p:nvSpPr>
        <p:spPr>
          <a:xfrm>
            <a:off x="3054927" y="6356350"/>
            <a:ext cx="916709" cy="365125"/>
          </a:xfrm>
          <a:prstGeom prst="rect">
            <a:avLst/>
          </a:prstGeom>
        </p:spPr>
        <p:txBody>
          <a:bodyPr vert="horz" lIns="91440" tIns="45720" rIns="91440" bIns="45720" rtlCol="0" anchor="ctr"/>
          <a:lstStyle>
            <a:lvl1pPr algn="l">
              <a:defRPr sz="900" b="0" i="0">
                <a:solidFill>
                  <a:schemeClr val="tx1">
                    <a:tint val="75000"/>
                  </a:schemeClr>
                </a:solidFill>
                <a:latin typeface="Century Gothic" panose="020B0502020202020204" pitchFamily="34" charset="0"/>
              </a:defRPr>
            </a:lvl1pPr>
          </a:lstStyle>
          <a:p>
            <a:fld id="{7FE0D390-64E9-9A43-BC87-B7384E18790C}" type="datetime1">
              <a:rPr lang="en-US" smtClean="0"/>
              <a:pPr/>
              <a:t>6/12/2025</a:t>
            </a:fld>
            <a:endParaRPr lang="en-US"/>
          </a:p>
        </p:txBody>
      </p:sp>
      <p:sp>
        <p:nvSpPr>
          <p:cNvPr id="5" name="Footer Placeholder 4">
            <a:extLst>
              <a:ext uri="{FF2B5EF4-FFF2-40B4-BE49-F238E27FC236}">
                <a16:creationId xmlns:a16="http://schemas.microsoft.com/office/drawing/2014/main" id="{499BD658-A3E9-284B-BFA3-52177433B57B}"/>
              </a:ext>
            </a:extLst>
          </p:cNvPr>
          <p:cNvSpPr>
            <a:spLocks noGrp="1"/>
          </p:cNvSpPr>
          <p:nvPr>
            <p:ph type="ftr" sz="quarter" idx="3"/>
          </p:nvPr>
        </p:nvSpPr>
        <p:spPr>
          <a:xfrm>
            <a:off x="10212081" y="6356350"/>
            <a:ext cx="1705856" cy="365125"/>
          </a:xfrm>
          <a:prstGeom prst="rect">
            <a:avLst/>
          </a:prstGeom>
        </p:spPr>
        <p:txBody>
          <a:bodyPr vert="horz" lIns="91440" tIns="45720" rIns="91440" bIns="45720" rtlCol="0" anchor="ctr"/>
          <a:lstStyle>
            <a:lvl1pPr algn="ctr">
              <a:defRPr sz="800" b="0" i="0" cap="all" spc="100" baseline="0">
                <a:solidFill>
                  <a:schemeClr val="bg1">
                    <a:lumMod val="75000"/>
                  </a:schemeClr>
                </a:solidFill>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02FAF1EE-018A-704B-ABA8-1BF7BB7D0FC2}"/>
              </a:ext>
            </a:extLst>
          </p:cNvPr>
          <p:cNvSpPr>
            <a:spLocks noGrp="1"/>
          </p:cNvSpPr>
          <p:nvPr>
            <p:ph type="sldNum" sz="quarter" idx="4"/>
          </p:nvPr>
        </p:nvSpPr>
        <p:spPr>
          <a:xfrm>
            <a:off x="628073" y="6356350"/>
            <a:ext cx="766618" cy="365125"/>
          </a:xfrm>
          <a:prstGeom prst="rect">
            <a:avLst/>
          </a:prstGeom>
        </p:spPr>
        <p:txBody>
          <a:bodyPr vert="horz" lIns="91440" tIns="45720" rIns="91440" bIns="45720" rtlCol="0" anchor="ctr"/>
          <a:lstStyle>
            <a:lvl1pPr algn="l">
              <a:defRPr sz="900" b="0" i="0">
                <a:solidFill>
                  <a:schemeClr val="tx1">
                    <a:tint val="75000"/>
                  </a:schemeClr>
                </a:solidFill>
                <a:latin typeface="Century Gothic" panose="020B0502020202020204" pitchFamily="34" charset="0"/>
              </a:defRPr>
            </a:lvl1pPr>
          </a:lstStyle>
          <a:p>
            <a:fld id="{A9A87437-7E7A-DB4A-836A-996EF6AF7808}" type="slidenum">
              <a:rPr lang="en-US" smtClean="0"/>
              <a:pPr/>
              <a:t>‹#›</a:t>
            </a:fld>
            <a:endParaRPr lang="en-US"/>
          </a:p>
        </p:txBody>
      </p:sp>
    </p:spTree>
    <p:extLst>
      <p:ext uri="{BB962C8B-B14F-4D97-AF65-F5344CB8AC3E}">
        <p14:creationId xmlns:p14="http://schemas.microsoft.com/office/powerpoint/2010/main" val="1478873867"/>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60" r:id="rId3"/>
    <p:sldLayoutId id="2147483678" r:id="rId4"/>
    <p:sldLayoutId id="2147483683" r:id="rId5"/>
    <p:sldLayoutId id="2147483689" r:id="rId6"/>
    <p:sldLayoutId id="2147483690" r:id="rId7"/>
    <p:sldLayoutId id="2147483691" r:id="rId8"/>
    <p:sldLayoutId id="2147483684" r:id="rId9"/>
    <p:sldLayoutId id="2147483670" r:id="rId10"/>
    <p:sldLayoutId id="2147483675" r:id="rId11"/>
    <p:sldLayoutId id="2147483695" r:id="rId12"/>
    <p:sldLayoutId id="2147483669" r:id="rId13"/>
    <p:sldLayoutId id="2147483687" r:id="rId14"/>
    <p:sldLayoutId id="2147483688" r:id="rId15"/>
    <p:sldLayoutId id="2147483650" r:id="rId16"/>
    <p:sldLayoutId id="2147483677" r:id="rId17"/>
    <p:sldLayoutId id="2147483661" r:id="rId18"/>
    <p:sldLayoutId id="2147483671" r:id="rId19"/>
    <p:sldLayoutId id="2147483674" r:id="rId20"/>
    <p:sldLayoutId id="2147483668" r:id="rId21"/>
    <p:sldLayoutId id="2147483696" r:id="rId22"/>
    <p:sldLayoutId id="2147483681" r:id="rId23"/>
    <p:sldLayoutId id="2147483676" r:id="rId24"/>
    <p:sldLayoutId id="2147483662" r:id="rId25"/>
    <p:sldLayoutId id="2147483655" r:id="rId2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5000"/>
        </a:lnSpc>
        <a:spcBef>
          <a:spcPct val="0"/>
        </a:spcBef>
        <a:buNone/>
        <a:defRPr sz="2800" b="1" i="0" kern="1200">
          <a:solidFill>
            <a:schemeClr val="tx1"/>
          </a:solidFill>
          <a:latin typeface="Century Gothic" panose="020B0502020202020204" pitchFamily="34" charset="0"/>
          <a:ea typeface="Baskerville" panose="02020502070401020303" pitchFamily="18" charset="0"/>
          <a:cs typeface="+mj-cs"/>
        </a:defRPr>
      </a:lvl1pPr>
    </p:titleStyle>
    <p:bodyStyle>
      <a:lvl1pPr marL="174625" indent="-174625" algn="l" defTabSz="914400" rtl="0" eaLnBrk="1" latinLnBrk="0" hangingPunct="1">
        <a:lnSpc>
          <a:spcPct val="110000"/>
        </a:lnSpc>
        <a:spcBef>
          <a:spcPts val="600"/>
        </a:spcBef>
        <a:buClr>
          <a:schemeClr val="accent2"/>
        </a:buClr>
        <a:buFont typeface="Arial" panose="020B0604020202020204" pitchFamily="34" charset="0"/>
        <a:buChar char="•"/>
        <a:tabLst/>
        <a:defRPr sz="1600" b="0" i="0" kern="1200">
          <a:solidFill>
            <a:schemeClr val="accent2"/>
          </a:solidFill>
          <a:latin typeface="+mn-lt"/>
          <a:ea typeface="+mn-ea"/>
          <a:cs typeface="+mn-cs"/>
        </a:defRPr>
      </a:lvl1pPr>
      <a:lvl2pPr marL="349250" indent="-174625" algn="l" defTabSz="914400" rtl="0" eaLnBrk="1" latinLnBrk="0" hangingPunct="1">
        <a:lnSpc>
          <a:spcPct val="110000"/>
        </a:lnSpc>
        <a:spcBef>
          <a:spcPts val="300"/>
        </a:spcBef>
        <a:buClr>
          <a:schemeClr val="accent2"/>
        </a:buClr>
        <a:buFont typeface="Arial" panose="020B0604020202020204" pitchFamily="34" charset="0"/>
        <a:buChar char="•"/>
        <a:tabLst/>
        <a:defRPr sz="1600" b="0" i="0" kern="1200">
          <a:solidFill>
            <a:schemeClr val="accent2"/>
          </a:solidFill>
          <a:latin typeface="+mn-lt"/>
          <a:ea typeface="+mn-ea"/>
          <a:cs typeface="+mn-cs"/>
        </a:defRPr>
      </a:lvl2pPr>
      <a:lvl3pPr marL="514350" indent="-165100" algn="l" defTabSz="914400" rtl="0" eaLnBrk="1" latinLnBrk="0" hangingPunct="1">
        <a:lnSpc>
          <a:spcPct val="110000"/>
        </a:lnSpc>
        <a:spcBef>
          <a:spcPts val="300"/>
        </a:spcBef>
        <a:buClr>
          <a:schemeClr val="accent2"/>
        </a:buClr>
        <a:buFont typeface="Arial" panose="020B0604020202020204" pitchFamily="34" charset="0"/>
        <a:buChar char="•"/>
        <a:tabLst/>
        <a:defRPr sz="1400" b="0" i="0" kern="1200">
          <a:solidFill>
            <a:schemeClr val="accent2"/>
          </a:solidFill>
          <a:latin typeface="+mn-lt"/>
          <a:ea typeface="+mn-ea"/>
          <a:cs typeface="+mn-cs"/>
        </a:defRPr>
      </a:lvl3pPr>
      <a:lvl4pPr marL="688975" indent="-155575"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mn-lt"/>
          <a:ea typeface="+mn-ea"/>
          <a:cs typeface="+mn-cs"/>
        </a:defRPr>
      </a:lvl4pPr>
      <a:lvl5pPr marL="863600" indent="-165100"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2A10-EDF6-B943-8629-58655724ACE8}"/>
              </a:ext>
            </a:extLst>
          </p:cNvPr>
          <p:cNvSpPr>
            <a:spLocks noGrp="1"/>
          </p:cNvSpPr>
          <p:nvPr>
            <p:ph type="ctrTitle"/>
          </p:nvPr>
        </p:nvSpPr>
        <p:spPr>
          <a:xfrm>
            <a:off x="4245197" y="2936631"/>
            <a:ext cx="7374412" cy="2076432"/>
          </a:xfrm>
        </p:spPr>
        <p:txBody>
          <a:bodyPr>
            <a:noAutofit/>
          </a:bodyPr>
          <a:lstStyle/>
          <a:p>
            <a:r>
              <a:rPr lang="en-US" sz="4400">
                <a:solidFill>
                  <a:schemeClr val="accent3"/>
                </a:solidFill>
                <a:latin typeface="Avenir Next LT Pro Demi"/>
              </a:rPr>
              <a:t>2025 Q2 Product Updates </a:t>
            </a:r>
            <a:r>
              <a:rPr lang="en-US" sz="4400">
                <a:latin typeface="Avenir Next LT Pro Demi"/>
              </a:rPr>
              <a:t>and Q3 Roadmap</a:t>
            </a:r>
            <a:endParaRPr lang="en-US" sz="4400">
              <a:solidFill>
                <a:schemeClr val="tx2"/>
              </a:solidFill>
              <a:latin typeface="Avenir Next LT Pro Demi"/>
            </a:endParaRPr>
          </a:p>
        </p:txBody>
      </p:sp>
    </p:spTree>
    <p:extLst>
      <p:ext uri="{BB962C8B-B14F-4D97-AF65-F5344CB8AC3E}">
        <p14:creationId xmlns:p14="http://schemas.microsoft.com/office/powerpoint/2010/main" val="3196057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182E3-6E38-A843-A351-D22B86283EE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FF24FF0-2969-6346-FE9E-71B4925F545E}"/>
              </a:ext>
            </a:extLst>
          </p:cNvPr>
          <p:cNvSpPr>
            <a:spLocks noGrp="1"/>
          </p:cNvSpPr>
          <p:nvPr>
            <p:ph type="title"/>
          </p:nvPr>
        </p:nvSpPr>
        <p:spPr>
          <a:xfrm>
            <a:off x="527624" y="606344"/>
            <a:ext cx="5002558" cy="1278127"/>
          </a:xfrm>
        </p:spPr>
        <p:txBody>
          <a:bodyPr/>
          <a:lstStyle/>
          <a:p>
            <a:r>
              <a:rPr lang="en-US" sz="3600">
                <a:solidFill>
                  <a:srgbClr val="006ED3"/>
                </a:solidFill>
                <a:latin typeface="Avenir Next LT Pro"/>
              </a:rPr>
              <a:t>French Mental Health &amp; GLP-1 Videos</a:t>
            </a:r>
          </a:p>
        </p:txBody>
      </p:sp>
      <p:sp>
        <p:nvSpPr>
          <p:cNvPr id="9" name="Content Placeholder 2">
            <a:extLst>
              <a:ext uri="{FF2B5EF4-FFF2-40B4-BE49-F238E27FC236}">
                <a16:creationId xmlns:a16="http://schemas.microsoft.com/office/drawing/2014/main" id="{BCBF15D1-C69B-B8F8-0C30-A7EBC6000E74}"/>
              </a:ext>
            </a:extLst>
          </p:cNvPr>
          <p:cNvSpPr txBox="1">
            <a:spLocks/>
          </p:cNvSpPr>
          <p:nvPr/>
        </p:nvSpPr>
        <p:spPr>
          <a:xfrm>
            <a:off x="527624" y="1790195"/>
            <a:ext cx="5115902" cy="1087395"/>
          </a:xfrm>
          <a:prstGeom prst="rect">
            <a:avLst/>
          </a:prstGeom>
        </p:spPr>
        <p:txBody>
          <a:bodyPr vert="horz" lIns="91440" tIns="45720" rIns="91440" bIns="45720" rtlCol="0" anchor="t">
            <a:noAutofit/>
          </a:bodyPr>
          <a:lstStyle>
            <a:lvl1pPr marL="174625" indent="-174625" algn="l" defTabSz="914400" rtl="0" eaLnBrk="1" latinLnBrk="0" hangingPunct="1">
              <a:lnSpc>
                <a:spcPct val="110000"/>
              </a:lnSpc>
              <a:spcBef>
                <a:spcPts val="6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1pPr>
            <a:lvl2pPr marL="349250" indent="-174625" algn="l" defTabSz="914400" rtl="0" eaLnBrk="1" latinLnBrk="0" hangingPunct="1">
              <a:lnSpc>
                <a:spcPct val="110000"/>
              </a:lnSpc>
              <a:spcBef>
                <a:spcPts val="3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2pPr>
            <a:lvl3pPr marL="514350" indent="-165100" algn="l" defTabSz="914400" rtl="0" eaLnBrk="1" latinLnBrk="0" hangingPunct="1">
              <a:lnSpc>
                <a:spcPct val="110000"/>
              </a:lnSpc>
              <a:spcBef>
                <a:spcPts val="30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3pPr>
            <a:lvl4pPr marL="688975" indent="-155575"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4pPr>
            <a:lvl5pPr marL="863600" indent="-165100"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b="1">
                <a:solidFill>
                  <a:schemeClr val="accent3"/>
                </a:solidFill>
                <a:latin typeface="Avenir Next LT Pro"/>
              </a:rPr>
              <a:t>A mental health lens on weight management</a:t>
            </a:r>
            <a:endParaRPr lang="en-US">
              <a:solidFill>
                <a:schemeClr val="accent3"/>
              </a:solidFill>
            </a:endParaRPr>
          </a:p>
        </p:txBody>
      </p:sp>
      <p:sp>
        <p:nvSpPr>
          <p:cNvPr id="11" name="Rounded Rectangle 9">
            <a:extLst>
              <a:ext uri="{FF2B5EF4-FFF2-40B4-BE49-F238E27FC236}">
                <a16:creationId xmlns:a16="http://schemas.microsoft.com/office/drawing/2014/main" id="{197E398B-7B48-FF78-AFB9-151458428014}"/>
              </a:ext>
            </a:extLst>
          </p:cNvPr>
          <p:cNvSpPr/>
          <p:nvPr/>
        </p:nvSpPr>
        <p:spPr>
          <a:xfrm rot="5400000">
            <a:off x="7292569" y="-785242"/>
            <a:ext cx="3203742" cy="5934896"/>
          </a:xfrm>
          <a:prstGeom prst="roundRect">
            <a:avLst>
              <a:gd name="adj" fmla="val 0"/>
            </a:avLst>
          </a:prstGeom>
          <a:solidFill>
            <a:schemeClr val="accent3"/>
          </a:solidFill>
        </p:spPr>
        <p:txBody>
          <a:bodyPr rtlCol="0" anchor="ctr">
            <a:noAutofit/>
          </a:bodyPr>
          <a:lstStyle/>
          <a:p>
            <a:pPr algn="ctr"/>
            <a:endParaRPr lang="en-US" sz="1000" b="1" cap="all" spc="100">
              <a:solidFill>
                <a:schemeClr val="bg1"/>
              </a:solidFill>
              <a:latin typeface="Century Gothic" panose="020B0502020202020204" pitchFamily="34" charset="0"/>
            </a:endParaRPr>
          </a:p>
        </p:txBody>
      </p:sp>
      <p:pic>
        <p:nvPicPr>
          <p:cNvPr id="13" name="Picture 12" descr="A picture containing invertebrate, coelenterate, jellyfish&#10;&#10;Description automatically generated">
            <a:extLst>
              <a:ext uri="{FF2B5EF4-FFF2-40B4-BE49-F238E27FC236}">
                <a16:creationId xmlns:a16="http://schemas.microsoft.com/office/drawing/2014/main" id="{1BD7B127-5AC8-FA3A-73D7-CAABA7162582}"/>
              </a:ext>
            </a:extLst>
          </p:cNvPr>
          <p:cNvPicPr>
            <a:picLocks noChangeAspect="1"/>
          </p:cNvPicPr>
          <p:nvPr/>
        </p:nvPicPr>
        <p:blipFill rotWithShape="1">
          <a:blip r:embed="rId3">
            <a:alphaModFix amt="38000"/>
          </a:blip>
          <a:srcRect l="19343" t="6643" r="27701" b="11885"/>
          <a:stretch/>
        </p:blipFill>
        <p:spPr>
          <a:xfrm rot="5400000">
            <a:off x="7863367" y="2228280"/>
            <a:ext cx="2184348" cy="6037608"/>
          </a:xfrm>
          <a:prstGeom prst="rect">
            <a:avLst/>
          </a:prstGeom>
          <a:solidFill>
            <a:schemeClr val="tx2"/>
          </a:solidFill>
        </p:spPr>
      </p:pic>
      <p:sp>
        <p:nvSpPr>
          <p:cNvPr id="15" name="Rectangle 14">
            <a:extLst>
              <a:ext uri="{FF2B5EF4-FFF2-40B4-BE49-F238E27FC236}">
                <a16:creationId xmlns:a16="http://schemas.microsoft.com/office/drawing/2014/main" id="{7E79146E-5497-29D7-C6B4-85CD4F70709C}"/>
              </a:ext>
            </a:extLst>
          </p:cNvPr>
          <p:cNvSpPr/>
          <p:nvPr/>
        </p:nvSpPr>
        <p:spPr>
          <a:xfrm>
            <a:off x="5711910" y="3963644"/>
            <a:ext cx="1847294" cy="386643"/>
          </a:xfrm>
          <a:prstGeom prst="rect">
            <a:avLst/>
          </a:prstGeom>
          <a:solidFill>
            <a:schemeClr val="accent4"/>
          </a:solidFill>
        </p:spPr>
        <p:txBody>
          <a:bodyPr lIns="0" rIns="0" rtlCol="0" anchor="ctr">
            <a:noAutofit/>
          </a:bodyPr>
          <a:lstStyle/>
          <a:p>
            <a:pPr algn="ctr"/>
            <a:r>
              <a:rPr lang="en-US" sz="1400" b="1">
                <a:latin typeface="Century Gothic" panose="020B0502020202020204" pitchFamily="34" charset="0"/>
              </a:rPr>
              <a:t>WHERE TO ACCESS</a:t>
            </a:r>
          </a:p>
        </p:txBody>
      </p:sp>
      <p:sp>
        <p:nvSpPr>
          <p:cNvPr id="17" name="Rectangle 16">
            <a:extLst>
              <a:ext uri="{FF2B5EF4-FFF2-40B4-BE49-F238E27FC236}">
                <a16:creationId xmlns:a16="http://schemas.microsoft.com/office/drawing/2014/main" id="{163C9050-2B95-872E-D02C-38B9AE77B6FB}"/>
              </a:ext>
            </a:extLst>
          </p:cNvPr>
          <p:cNvSpPr/>
          <p:nvPr/>
        </p:nvSpPr>
        <p:spPr>
          <a:xfrm>
            <a:off x="5643526" y="354983"/>
            <a:ext cx="1847294" cy="386643"/>
          </a:xfrm>
          <a:prstGeom prst="rect">
            <a:avLst/>
          </a:prstGeom>
          <a:solidFill>
            <a:schemeClr val="accent4"/>
          </a:solidFill>
        </p:spPr>
        <p:txBody>
          <a:bodyPr lIns="0" rIns="0" rtlCol="0" anchor="ctr">
            <a:noAutofit/>
          </a:bodyPr>
          <a:lstStyle/>
          <a:p>
            <a:pPr algn="ctr"/>
            <a:r>
              <a:rPr lang="en-US" sz="1400" b="1">
                <a:latin typeface="Century Gothic" panose="020B0502020202020204" pitchFamily="34" charset="0"/>
              </a:rPr>
              <a:t>DESCRIPTION</a:t>
            </a:r>
          </a:p>
        </p:txBody>
      </p:sp>
      <p:sp>
        <p:nvSpPr>
          <p:cNvPr id="18" name="TextBox 17">
            <a:extLst>
              <a:ext uri="{FF2B5EF4-FFF2-40B4-BE49-F238E27FC236}">
                <a16:creationId xmlns:a16="http://schemas.microsoft.com/office/drawing/2014/main" id="{BC28E7F3-DC15-7CB8-641C-7C1050D902ED}"/>
              </a:ext>
            </a:extLst>
          </p:cNvPr>
          <p:cNvSpPr txBox="1"/>
          <p:nvPr/>
        </p:nvSpPr>
        <p:spPr>
          <a:xfrm>
            <a:off x="6096318" y="859580"/>
            <a:ext cx="5560218" cy="28795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20000"/>
              </a:lnSpc>
              <a:spcBef>
                <a:spcPts val="600"/>
              </a:spcBef>
              <a:buFont typeface="Arial,Sans-Serif"/>
              <a:buChar char="•"/>
            </a:pPr>
            <a:r>
              <a:rPr lang="en-US" sz="2000">
                <a:solidFill>
                  <a:schemeClr val="bg1"/>
                </a:solidFill>
                <a:latin typeface="Avenir Next LT Pro"/>
                <a:ea typeface="+mn-lt"/>
                <a:cs typeface="Calibri Light"/>
              </a:rPr>
              <a:t>Offers expert perspectives on:</a:t>
            </a:r>
            <a:endParaRPr lang="en-US" sz="1900">
              <a:solidFill>
                <a:schemeClr val="bg1"/>
              </a:solidFill>
              <a:latin typeface="Avenir Next LT Pro"/>
              <a:ea typeface="+mn-lt"/>
              <a:cs typeface="Calibri Light"/>
            </a:endParaRPr>
          </a:p>
          <a:p>
            <a:pPr marL="742950" lvl="1" indent="-285750">
              <a:lnSpc>
                <a:spcPct val="120000"/>
              </a:lnSpc>
              <a:spcBef>
                <a:spcPts val="600"/>
              </a:spcBef>
              <a:buFont typeface="Courier New"/>
              <a:buChar char="o"/>
            </a:pPr>
            <a:r>
              <a:rPr lang="en-US" sz="2000">
                <a:solidFill>
                  <a:schemeClr val="bg1"/>
                </a:solidFill>
                <a:latin typeface="Avenir Next LT Pro"/>
                <a:ea typeface="+mn-lt"/>
                <a:cs typeface="Calibri Light"/>
              </a:rPr>
              <a:t>Weight Management, Mental Health, and GLP-1 Drugs</a:t>
            </a:r>
            <a:endParaRPr lang="en-US" sz="1900">
              <a:solidFill>
                <a:schemeClr val="bg1"/>
              </a:solidFill>
              <a:latin typeface="Avenir Next LT Pro"/>
              <a:ea typeface="+mn-lt"/>
              <a:cs typeface="Calibri Light"/>
            </a:endParaRPr>
          </a:p>
          <a:p>
            <a:pPr marL="742950" lvl="1" indent="-285750">
              <a:lnSpc>
                <a:spcPct val="120000"/>
              </a:lnSpc>
              <a:spcBef>
                <a:spcPts val="600"/>
              </a:spcBef>
              <a:buFont typeface="Courier New"/>
              <a:buChar char="o"/>
            </a:pPr>
            <a:r>
              <a:rPr lang="en-US" sz="2000">
                <a:solidFill>
                  <a:schemeClr val="bg1"/>
                </a:solidFill>
                <a:latin typeface="Avenir Next LT Pro"/>
                <a:ea typeface="+mn-lt"/>
                <a:cs typeface="Calibri Light"/>
              </a:rPr>
              <a:t>Navigating Weight Loss and Body Image in the Social Media Era</a:t>
            </a:r>
            <a:endParaRPr lang="en-US" sz="1900">
              <a:solidFill>
                <a:schemeClr val="bg1"/>
              </a:solidFill>
              <a:latin typeface="Avenir Next LT Pro"/>
              <a:ea typeface="+mn-lt"/>
              <a:cs typeface="Calibri Light"/>
            </a:endParaRPr>
          </a:p>
          <a:p>
            <a:pPr marL="285750" indent="-285750">
              <a:lnSpc>
                <a:spcPct val="120000"/>
              </a:lnSpc>
              <a:spcBef>
                <a:spcPts val="600"/>
              </a:spcBef>
              <a:buFont typeface="Arial"/>
              <a:buChar char="•"/>
            </a:pPr>
            <a:r>
              <a:rPr lang="en-US" sz="2000">
                <a:solidFill>
                  <a:schemeClr val="bg1"/>
                </a:solidFill>
                <a:latin typeface="Avenir Next LT Pro"/>
                <a:ea typeface="+mn-lt"/>
                <a:cs typeface="Calibri Light"/>
              </a:rPr>
              <a:t>Matches existing English video series for bilingual accessibility</a:t>
            </a:r>
            <a:endParaRPr lang="en-US" sz="2000">
              <a:solidFill>
                <a:schemeClr val="bg1"/>
              </a:solidFill>
              <a:latin typeface="Avenir Next LT Pro"/>
              <a:cs typeface="Calibri Light"/>
            </a:endParaRPr>
          </a:p>
        </p:txBody>
      </p:sp>
      <p:sp>
        <p:nvSpPr>
          <p:cNvPr id="19" name="TextBox 18">
            <a:extLst>
              <a:ext uri="{FF2B5EF4-FFF2-40B4-BE49-F238E27FC236}">
                <a16:creationId xmlns:a16="http://schemas.microsoft.com/office/drawing/2014/main" id="{6BE1643C-D94C-F0FA-5117-95FD36D2A729}"/>
              </a:ext>
            </a:extLst>
          </p:cNvPr>
          <p:cNvSpPr txBox="1"/>
          <p:nvPr/>
        </p:nvSpPr>
        <p:spPr>
          <a:xfrm>
            <a:off x="6096381" y="4570177"/>
            <a:ext cx="5871308" cy="1771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600"/>
              </a:spcBef>
            </a:pPr>
            <a:r>
              <a:rPr lang="en-US" sz="2000">
                <a:latin typeface="Avenir Next LT Pro"/>
                <a:cs typeface="Calibri Light"/>
              </a:rPr>
              <a:t>Now available in:</a:t>
            </a:r>
          </a:p>
          <a:p>
            <a:pPr marL="342900" indent="-342900">
              <a:lnSpc>
                <a:spcPct val="120000"/>
              </a:lnSpc>
              <a:spcBef>
                <a:spcPts val="600"/>
              </a:spcBef>
              <a:buFont typeface="Arial,Sans-Serif"/>
              <a:buChar char="•"/>
            </a:pPr>
            <a:r>
              <a:rPr lang="en-US" sz="2000" err="1">
                <a:latin typeface="Avenir Next LT Pro"/>
                <a:ea typeface="+mn-lt"/>
                <a:cs typeface="+mn-lt"/>
              </a:rPr>
              <a:t>LifeSpeak</a:t>
            </a:r>
            <a:r>
              <a:rPr lang="en-US" sz="2000">
                <a:latin typeface="Avenir Next LT Pro"/>
                <a:ea typeface="+mn-lt"/>
                <a:cs typeface="+mn-lt"/>
              </a:rPr>
              <a:t> </a:t>
            </a:r>
            <a:r>
              <a:rPr lang="en-US" sz="2000" i="1">
                <a:latin typeface="Avenir Next LT Pro"/>
                <a:ea typeface="+mn-lt"/>
                <a:cs typeface="+mn-lt"/>
              </a:rPr>
              <a:t>Mental Health &amp; Resilience</a:t>
            </a:r>
          </a:p>
          <a:p>
            <a:pPr marL="342900" indent="-342900">
              <a:lnSpc>
                <a:spcPct val="120000"/>
              </a:lnSpc>
              <a:spcBef>
                <a:spcPts val="600"/>
              </a:spcBef>
              <a:buFont typeface="Arial,Sans-Serif"/>
              <a:buChar char="•"/>
            </a:pPr>
            <a:r>
              <a:rPr lang="en-US" sz="2000" err="1">
                <a:latin typeface="Avenir Next LT Pro"/>
                <a:ea typeface="+mn-lt"/>
                <a:cs typeface="+mn-lt"/>
              </a:rPr>
              <a:t>LifeSpeak</a:t>
            </a:r>
            <a:r>
              <a:rPr lang="en-US" sz="2000">
                <a:latin typeface="Avenir Next LT Pro"/>
                <a:ea typeface="+mn-lt"/>
                <a:cs typeface="+mn-lt"/>
              </a:rPr>
              <a:t> </a:t>
            </a:r>
            <a:r>
              <a:rPr lang="en-US" sz="2000" i="1">
                <a:latin typeface="Avenir Next LT Pro"/>
                <a:ea typeface="+mn-lt"/>
                <a:cs typeface="+mn-lt"/>
              </a:rPr>
              <a:t>Holistic Wellness</a:t>
            </a:r>
            <a:endParaRPr lang="en-US"/>
          </a:p>
          <a:p>
            <a:pPr marL="342900" indent="-342900">
              <a:lnSpc>
                <a:spcPct val="120000"/>
              </a:lnSpc>
              <a:spcBef>
                <a:spcPts val="600"/>
              </a:spcBef>
              <a:buFont typeface="Arial"/>
              <a:buChar char="•"/>
            </a:pPr>
            <a:endParaRPr lang="en-US" sz="2000">
              <a:solidFill>
                <a:srgbClr val="101F53"/>
              </a:solidFill>
              <a:latin typeface="Avenir Next LT Pro"/>
              <a:ea typeface="+mn-lt"/>
              <a:cs typeface="+mn-lt"/>
            </a:endParaRPr>
          </a:p>
        </p:txBody>
      </p:sp>
      <p:sp>
        <p:nvSpPr>
          <p:cNvPr id="3" name="Rectangle 2">
            <a:extLst>
              <a:ext uri="{FF2B5EF4-FFF2-40B4-BE49-F238E27FC236}">
                <a16:creationId xmlns:a16="http://schemas.microsoft.com/office/drawing/2014/main" id="{03E31769-8DF6-9029-1FDF-375CA0DFB7DA}"/>
              </a:ext>
            </a:extLst>
          </p:cNvPr>
          <p:cNvSpPr/>
          <p:nvPr/>
        </p:nvSpPr>
        <p:spPr>
          <a:xfrm>
            <a:off x="527624" y="2894623"/>
            <a:ext cx="4829596" cy="3494096"/>
          </a:xfrm>
          <a:prstGeom prst="rect">
            <a:avLst/>
          </a:prstGeom>
          <a:solidFill>
            <a:schemeClr val="accent5"/>
          </a:solidFill>
        </p:spPr>
        <p:txBody>
          <a:bodyPr lIns="91440" tIns="45720" rIns="91440" bIns="45720" rtlCol="0" anchor="ctr">
            <a:noAutofit/>
          </a:bodyPr>
          <a:lstStyle/>
          <a:p>
            <a:pPr marL="111125">
              <a:lnSpc>
                <a:spcPct val="120000"/>
              </a:lnSpc>
            </a:pPr>
            <a:r>
              <a:rPr lang="en-US" sz="2000">
                <a:solidFill>
                  <a:srgbClr val="101F53"/>
                </a:solidFill>
                <a:latin typeface="Avenir Next LT Pro"/>
                <a:ea typeface="+mn-lt"/>
                <a:cs typeface="+mn-lt"/>
              </a:rPr>
              <a:t>Two new video series exploring the connection between weight management and mental health, from the impact of social media to the rise of GLP-1 drugs, giving bilingual clients expert insight into this evolving topic.</a:t>
            </a:r>
            <a:endParaRPr lang="en-US">
              <a:latin typeface="Georgia"/>
              <a:ea typeface="+mn-lt"/>
              <a:cs typeface="+mn-lt"/>
            </a:endParaRPr>
          </a:p>
        </p:txBody>
      </p:sp>
    </p:spTree>
    <p:extLst>
      <p:ext uri="{BB962C8B-B14F-4D97-AF65-F5344CB8AC3E}">
        <p14:creationId xmlns:p14="http://schemas.microsoft.com/office/powerpoint/2010/main" val="1637703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DEA2E-9E06-C61F-EFD7-CDB5D1FC5ECF}"/>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7400E23-4146-5EFE-1603-02B163157873}"/>
              </a:ext>
            </a:extLst>
          </p:cNvPr>
          <p:cNvSpPr>
            <a:spLocks noGrp="1"/>
          </p:cNvSpPr>
          <p:nvPr>
            <p:ph type="title"/>
          </p:nvPr>
        </p:nvSpPr>
        <p:spPr>
          <a:xfrm>
            <a:off x="527624" y="426024"/>
            <a:ext cx="5211963" cy="1289760"/>
          </a:xfrm>
        </p:spPr>
        <p:txBody>
          <a:bodyPr/>
          <a:lstStyle/>
          <a:p>
            <a:r>
              <a:rPr lang="en-US" sz="3600">
                <a:solidFill>
                  <a:srgbClr val="006ED3"/>
                </a:solidFill>
                <a:latin typeface="Avenir Next LT Pro"/>
              </a:rPr>
              <a:t>Parenting &amp; Caregiving Webinars &amp; Associated Guides</a:t>
            </a:r>
            <a:endParaRPr lang="en-US"/>
          </a:p>
        </p:txBody>
      </p:sp>
      <p:sp>
        <p:nvSpPr>
          <p:cNvPr id="9" name="Content Placeholder 2">
            <a:extLst>
              <a:ext uri="{FF2B5EF4-FFF2-40B4-BE49-F238E27FC236}">
                <a16:creationId xmlns:a16="http://schemas.microsoft.com/office/drawing/2014/main" id="{72AB81A7-611C-2EE3-404C-428C7503D61B}"/>
              </a:ext>
            </a:extLst>
          </p:cNvPr>
          <p:cNvSpPr txBox="1">
            <a:spLocks/>
          </p:cNvSpPr>
          <p:nvPr/>
        </p:nvSpPr>
        <p:spPr>
          <a:xfrm>
            <a:off x="539258" y="2121752"/>
            <a:ext cx="5110086" cy="575516"/>
          </a:xfrm>
          <a:prstGeom prst="rect">
            <a:avLst/>
          </a:prstGeom>
        </p:spPr>
        <p:txBody>
          <a:bodyPr vert="horz" lIns="91440" tIns="45720" rIns="91440" bIns="45720" rtlCol="0" anchor="t">
            <a:noAutofit/>
          </a:bodyPr>
          <a:lstStyle>
            <a:lvl1pPr marL="174625" indent="-174625" algn="l" defTabSz="914400" rtl="0" eaLnBrk="1" latinLnBrk="0" hangingPunct="1">
              <a:lnSpc>
                <a:spcPct val="110000"/>
              </a:lnSpc>
              <a:spcBef>
                <a:spcPts val="6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1pPr>
            <a:lvl2pPr marL="349250" indent="-174625" algn="l" defTabSz="914400" rtl="0" eaLnBrk="1" latinLnBrk="0" hangingPunct="1">
              <a:lnSpc>
                <a:spcPct val="110000"/>
              </a:lnSpc>
              <a:spcBef>
                <a:spcPts val="3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2pPr>
            <a:lvl3pPr marL="514350" indent="-165100" algn="l" defTabSz="914400" rtl="0" eaLnBrk="1" latinLnBrk="0" hangingPunct="1">
              <a:lnSpc>
                <a:spcPct val="110000"/>
              </a:lnSpc>
              <a:spcBef>
                <a:spcPts val="30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3pPr>
            <a:lvl4pPr marL="688975" indent="-155575"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4pPr>
            <a:lvl5pPr marL="863600" indent="-165100"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b="1">
                <a:solidFill>
                  <a:schemeClr val="accent3"/>
                </a:solidFill>
                <a:latin typeface="Avenir Next LT Pro"/>
              </a:rPr>
              <a:t>Extend the learning with practical guides for real-life caregiving</a:t>
            </a:r>
            <a:endParaRPr lang="en-US">
              <a:solidFill>
                <a:schemeClr val="accent3"/>
              </a:solidFill>
            </a:endParaRPr>
          </a:p>
        </p:txBody>
      </p:sp>
      <p:sp>
        <p:nvSpPr>
          <p:cNvPr id="11" name="Rounded Rectangle 9">
            <a:extLst>
              <a:ext uri="{FF2B5EF4-FFF2-40B4-BE49-F238E27FC236}">
                <a16:creationId xmlns:a16="http://schemas.microsoft.com/office/drawing/2014/main" id="{587F05F5-2C28-097D-A004-5F72CF6424B4}"/>
              </a:ext>
            </a:extLst>
          </p:cNvPr>
          <p:cNvSpPr/>
          <p:nvPr/>
        </p:nvSpPr>
        <p:spPr>
          <a:xfrm rot="5400000">
            <a:off x="7292569" y="-785242"/>
            <a:ext cx="3203742" cy="5934896"/>
          </a:xfrm>
          <a:prstGeom prst="roundRect">
            <a:avLst>
              <a:gd name="adj" fmla="val 0"/>
            </a:avLst>
          </a:prstGeom>
          <a:solidFill>
            <a:schemeClr val="accent3"/>
          </a:solidFill>
        </p:spPr>
        <p:txBody>
          <a:bodyPr rtlCol="0" anchor="ctr">
            <a:noAutofit/>
          </a:bodyPr>
          <a:lstStyle/>
          <a:p>
            <a:pPr algn="ctr"/>
            <a:endParaRPr lang="en-US" sz="1000" b="1" cap="all" spc="100">
              <a:solidFill>
                <a:schemeClr val="bg1"/>
              </a:solidFill>
              <a:latin typeface="Century Gothic" panose="020B0502020202020204" pitchFamily="34" charset="0"/>
            </a:endParaRPr>
          </a:p>
        </p:txBody>
      </p:sp>
      <p:pic>
        <p:nvPicPr>
          <p:cNvPr id="13" name="Picture 12" descr="A picture containing invertebrate, coelenterate, jellyfish&#10;&#10;Description automatically generated">
            <a:extLst>
              <a:ext uri="{FF2B5EF4-FFF2-40B4-BE49-F238E27FC236}">
                <a16:creationId xmlns:a16="http://schemas.microsoft.com/office/drawing/2014/main" id="{261BB625-FF5D-5FDD-911F-EED30A9A9C26}"/>
              </a:ext>
            </a:extLst>
          </p:cNvPr>
          <p:cNvPicPr>
            <a:picLocks noChangeAspect="1"/>
          </p:cNvPicPr>
          <p:nvPr/>
        </p:nvPicPr>
        <p:blipFill rotWithShape="1">
          <a:blip r:embed="rId3">
            <a:alphaModFix amt="38000"/>
          </a:blip>
          <a:srcRect l="19343" t="6643" r="27701" b="11885"/>
          <a:stretch/>
        </p:blipFill>
        <p:spPr>
          <a:xfrm rot="5400000">
            <a:off x="7837193" y="2225372"/>
            <a:ext cx="2207615" cy="6066691"/>
          </a:xfrm>
          <a:prstGeom prst="rect">
            <a:avLst/>
          </a:prstGeom>
          <a:solidFill>
            <a:schemeClr val="tx2"/>
          </a:solidFill>
        </p:spPr>
      </p:pic>
      <p:sp>
        <p:nvSpPr>
          <p:cNvPr id="15" name="Rectangle 14">
            <a:extLst>
              <a:ext uri="{FF2B5EF4-FFF2-40B4-BE49-F238E27FC236}">
                <a16:creationId xmlns:a16="http://schemas.microsoft.com/office/drawing/2014/main" id="{9B970ED9-0B58-C047-00FF-A15E0D2656E3}"/>
              </a:ext>
            </a:extLst>
          </p:cNvPr>
          <p:cNvSpPr/>
          <p:nvPr/>
        </p:nvSpPr>
        <p:spPr>
          <a:xfrm>
            <a:off x="5711910" y="3963644"/>
            <a:ext cx="1847294" cy="386643"/>
          </a:xfrm>
          <a:prstGeom prst="rect">
            <a:avLst/>
          </a:prstGeom>
          <a:solidFill>
            <a:schemeClr val="accent4"/>
          </a:solidFill>
        </p:spPr>
        <p:txBody>
          <a:bodyPr lIns="0" rIns="0" rtlCol="0" anchor="ctr">
            <a:noAutofit/>
          </a:bodyPr>
          <a:lstStyle/>
          <a:p>
            <a:pPr algn="ctr"/>
            <a:r>
              <a:rPr lang="en-US" sz="1400" b="1">
                <a:latin typeface="Century Gothic" panose="020B0502020202020204" pitchFamily="34" charset="0"/>
              </a:rPr>
              <a:t>WHERE TO ACCESS</a:t>
            </a:r>
          </a:p>
        </p:txBody>
      </p:sp>
      <p:sp>
        <p:nvSpPr>
          <p:cNvPr id="17" name="Rectangle 16">
            <a:extLst>
              <a:ext uri="{FF2B5EF4-FFF2-40B4-BE49-F238E27FC236}">
                <a16:creationId xmlns:a16="http://schemas.microsoft.com/office/drawing/2014/main" id="{4160628C-CD20-FA4D-EAAA-2573EBF4C8B9}"/>
              </a:ext>
            </a:extLst>
          </p:cNvPr>
          <p:cNvSpPr/>
          <p:nvPr/>
        </p:nvSpPr>
        <p:spPr>
          <a:xfrm>
            <a:off x="5643526" y="354983"/>
            <a:ext cx="1847294" cy="386643"/>
          </a:xfrm>
          <a:prstGeom prst="rect">
            <a:avLst/>
          </a:prstGeom>
          <a:solidFill>
            <a:schemeClr val="accent4"/>
          </a:solidFill>
        </p:spPr>
        <p:txBody>
          <a:bodyPr lIns="0" rIns="0" rtlCol="0" anchor="ctr">
            <a:noAutofit/>
          </a:bodyPr>
          <a:lstStyle/>
          <a:p>
            <a:pPr algn="ctr"/>
            <a:r>
              <a:rPr lang="en-US" sz="1400" b="1">
                <a:latin typeface="Century Gothic" panose="020B0502020202020204" pitchFamily="34" charset="0"/>
              </a:rPr>
              <a:t>DESCRIPTION</a:t>
            </a:r>
          </a:p>
        </p:txBody>
      </p:sp>
      <p:sp>
        <p:nvSpPr>
          <p:cNvPr id="18" name="TextBox 17">
            <a:extLst>
              <a:ext uri="{FF2B5EF4-FFF2-40B4-BE49-F238E27FC236}">
                <a16:creationId xmlns:a16="http://schemas.microsoft.com/office/drawing/2014/main" id="{CD774310-57FD-0FD5-F2F5-9FADF9A62A97}"/>
              </a:ext>
            </a:extLst>
          </p:cNvPr>
          <p:cNvSpPr txBox="1"/>
          <p:nvPr/>
        </p:nvSpPr>
        <p:spPr>
          <a:xfrm>
            <a:off x="6113768" y="964283"/>
            <a:ext cx="5560218" cy="24324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20000"/>
              </a:lnSpc>
              <a:spcBef>
                <a:spcPts val="600"/>
              </a:spcBef>
              <a:buFont typeface="Arial,Sans-Serif"/>
              <a:buChar char="•"/>
            </a:pPr>
            <a:r>
              <a:rPr lang="en-US" sz="2000">
                <a:solidFill>
                  <a:schemeClr val="bg1"/>
                </a:solidFill>
                <a:latin typeface="Avenir Next LT Pro"/>
                <a:ea typeface="+mn-lt"/>
                <a:cs typeface="Calibri Light"/>
              </a:rPr>
              <a:t>Practical tips for caregivers and parents across key topics</a:t>
            </a:r>
          </a:p>
          <a:p>
            <a:pPr marL="285750" indent="-285750">
              <a:lnSpc>
                <a:spcPct val="120000"/>
              </a:lnSpc>
              <a:spcBef>
                <a:spcPts val="600"/>
              </a:spcBef>
              <a:buFont typeface="Arial,Sans-Serif"/>
              <a:buChar char="•"/>
            </a:pPr>
            <a:r>
              <a:rPr lang="en-US" sz="2000">
                <a:solidFill>
                  <a:schemeClr val="bg1"/>
                </a:solidFill>
                <a:latin typeface="Avenir Next LT Pro"/>
                <a:ea typeface="+mn-lt"/>
                <a:cs typeface="+mn-lt"/>
              </a:rPr>
              <a:t>Topics include the power of music in caregiving, EFT tapping, and dementia care</a:t>
            </a:r>
            <a:endParaRPr lang="en-US">
              <a:solidFill>
                <a:schemeClr val="bg1"/>
              </a:solidFill>
              <a:latin typeface="Georgia" panose="02040502050405020303"/>
              <a:ea typeface="+mn-lt"/>
              <a:cs typeface="+mn-lt"/>
            </a:endParaRPr>
          </a:p>
          <a:p>
            <a:pPr marL="285750" indent="-285750">
              <a:lnSpc>
                <a:spcPct val="120000"/>
              </a:lnSpc>
              <a:spcBef>
                <a:spcPts val="600"/>
              </a:spcBef>
              <a:buFont typeface="Arial,Sans-Serif"/>
              <a:buChar char="•"/>
            </a:pPr>
            <a:r>
              <a:rPr lang="en-US" sz="2000">
                <a:solidFill>
                  <a:schemeClr val="bg1"/>
                </a:solidFill>
                <a:latin typeface="Avenir Next LT Pro"/>
                <a:ea typeface="+mn-lt"/>
                <a:cs typeface="+mn-lt"/>
              </a:rPr>
              <a:t>Designed for immediate, real-world application beyond the webinar</a:t>
            </a:r>
            <a:endParaRPr lang="en-US">
              <a:solidFill>
                <a:schemeClr val="bg1"/>
              </a:solidFill>
            </a:endParaRPr>
          </a:p>
        </p:txBody>
      </p:sp>
      <p:sp>
        <p:nvSpPr>
          <p:cNvPr id="19" name="TextBox 18">
            <a:extLst>
              <a:ext uri="{FF2B5EF4-FFF2-40B4-BE49-F238E27FC236}">
                <a16:creationId xmlns:a16="http://schemas.microsoft.com/office/drawing/2014/main" id="{9CA298D1-8EF0-9662-FAB7-6AC0E419CF13}"/>
              </a:ext>
            </a:extLst>
          </p:cNvPr>
          <p:cNvSpPr txBox="1"/>
          <p:nvPr/>
        </p:nvSpPr>
        <p:spPr>
          <a:xfrm>
            <a:off x="6096381" y="4593444"/>
            <a:ext cx="5871308" cy="13252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600"/>
              </a:spcBef>
            </a:pPr>
            <a:r>
              <a:rPr lang="en-US" sz="2000">
                <a:latin typeface="Avenir Next LT Pro"/>
                <a:cs typeface="Calibri Light"/>
              </a:rPr>
              <a:t>Available from July 2025 onwards:</a:t>
            </a:r>
          </a:p>
          <a:p>
            <a:pPr marL="342900" indent="-342900">
              <a:lnSpc>
                <a:spcPct val="120000"/>
              </a:lnSpc>
              <a:spcBef>
                <a:spcPts val="600"/>
              </a:spcBef>
              <a:buFont typeface="Arial"/>
              <a:buChar char="•"/>
            </a:pPr>
            <a:r>
              <a:rPr lang="en-US" sz="2000">
                <a:latin typeface="Avenir Next LT Pro"/>
                <a:ea typeface="+mn-lt"/>
                <a:cs typeface="+mn-lt"/>
              </a:rPr>
              <a:t>Torchlight </a:t>
            </a:r>
            <a:r>
              <a:rPr lang="en-US" sz="2000" i="1">
                <a:latin typeface="Avenir Next LT Pro"/>
                <a:ea typeface="+mn-lt"/>
                <a:cs typeface="+mn-lt"/>
              </a:rPr>
              <a:t>Parenting &amp; Caregiving</a:t>
            </a:r>
            <a:endParaRPr lang="en-US" i="1"/>
          </a:p>
          <a:p>
            <a:pPr marL="342900" indent="-342900">
              <a:lnSpc>
                <a:spcPct val="120000"/>
              </a:lnSpc>
              <a:spcBef>
                <a:spcPts val="600"/>
              </a:spcBef>
              <a:buFont typeface="Arial"/>
              <a:buChar char="•"/>
            </a:pPr>
            <a:endParaRPr lang="en-US" sz="2000">
              <a:solidFill>
                <a:srgbClr val="101F53"/>
              </a:solidFill>
              <a:latin typeface="Avenir Next LT Pro"/>
              <a:ea typeface="+mn-lt"/>
              <a:cs typeface="+mn-lt"/>
            </a:endParaRPr>
          </a:p>
        </p:txBody>
      </p:sp>
      <p:sp>
        <p:nvSpPr>
          <p:cNvPr id="3" name="Rectangle 2">
            <a:extLst>
              <a:ext uri="{FF2B5EF4-FFF2-40B4-BE49-F238E27FC236}">
                <a16:creationId xmlns:a16="http://schemas.microsoft.com/office/drawing/2014/main" id="{DAAD8281-D34E-DF9C-1AD2-C1B559D1BC0A}"/>
              </a:ext>
            </a:extLst>
          </p:cNvPr>
          <p:cNvSpPr/>
          <p:nvPr/>
        </p:nvSpPr>
        <p:spPr>
          <a:xfrm>
            <a:off x="527624" y="3168012"/>
            <a:ext cx="4829596" cy="3243974"/>
          </a:xfrm>
          <a:prstGeom prst="rect">
            <a:avLst/>
          </a:prstGeom>
          <a:solidFill>
            <a:schemeClr val="accent5"/>
          </a:solidFill>
        </p:spPr>
        <p:txBody>
          <a:bodyPr lIns="91440" tIns="45720" rIns="91440" bIns="45720" rtlCol="0" anchor="ctr">
            <a:noAutofit/>
          </a:bodyPr>
          <a:lstStyle/>
          <a:p>
            <a:pPr marL="111125">
              <a:lnSpc>
                <a:spcPct val="120000"/>
              </a:lnSpc>
            </a:pPr>
            <a:r>
              <a:rPr lang="en-US" sz="2000">
                <a:solidFill>
                  <a:srgbClr val="101F53"/>
                </a:solidFill>
                <a:latin typeface="Avenir Next LT Pro"/>
                <a:ea typeface="+mn-lt"/>
                <a:cs typeface="+mn-lt"/>
              </a:rPr>
              <a:t>Empowering members with deeper, practical support by combining expert-led webinars with text-based guides that reinforce key takeaways and turn insights into everyday strategies. </a:t>
            </a:r>
            <a:endParaRPr lang="en-US" sz="2000">
              <a:latin typeface="Avenir Next LT Pro"/>
            </a:endParaRPr>
          </a:p>
        </p:txBody>
      </p:sp>
    </p:spTree>
    <p:extLst>
      <p:ext uri="{BB962C8B-B14F-4D97-AF65-F5344CB8AC3E}">
        <p14:creationId xmlns:p14="http://schemas.microsoft.com/office/powerpoint/2010/main" val="1278288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559E2-6E1B-A167-CE89-C6E2721DC78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02C96E3-CA53-3ECF-0335-2E036A671C70}"/>
              </a:ext>
            </a:extLst>
          </p:cNvPr>
          <p:cNvSpPr>
            <a:spLocks noGrp="1"/>
          </p:cNvSpPr>
          <p:nvPr>
            <p:ph type="title"/>
          </p:nvPr>
        </p:nvSpPr>
        <p:spPr>
          <a:xfrm>
            <a:off x="527624" y="606344"/>
            <a:ext cx="4857138" cy="1278127"/>
          </a:xfrm>
        </p:spPr>
        <p:txBody>
          <a:bodyPr/>
          <a:lstStyle/>
          <a:p>
            <a:r>
              <a:rPr lang="en-US" sz="3600" err="1">
                <a:solidFill>
                  <a:srgbClr val="006ED3"/>
                </a:solidFill>
                <a:latin typeface="Avenir Next LT Pro"/>
              </a:rPr>
              <a:t>iCBT</a:t>
            </a:r>
            <a:r>
              <a:rPr lang="en-US" sz="3600">
                <a:solidFill>
                  <a:srgbClr val="006ED3"/>
                </a:solidFill>
                <a:latin typeface="Avenir Next LT Pro"/>
              </a:rPr>
              <a:t> Burnout Prevention Programs</a:t>
            </a:r>
          </a:p>
        </p:txBody>
      </p:sp>
      <p:sp>
        <p:nvSpPr>
          <p:cNvPr id="9" name="Content Placeholder 2">
            <a:extLst>
              <a:ext uri="{FF2B5EF4-FFF2-40B4-BE49-F238E27FC236}">
                <a16:creationId xmlns:a16="http://schemas.microsoft.com/office/drawing/2014/main" id="{361C10CD-ECC7-28D3-4F12-F6078BD19336}"/>
              </a:ext>
            </a:extLst>
          </p:cNvPr>
          <p:cNvSpPr txBox="1">
            <a:spLocks/>
          </p:cNvSpPr>
          <p:nvPr/>
        </p:nvSpPr>
        <p:spPr>
          <a:xfrm>
            <a:off x="527624" y="1749478"/>
            <a:ext cx="5115902" cy="767471"/>
          </a:xfrm>
          <a:prstGeom prst="rect">
            <a:avLst/>
          </a:prstGeom>
        </p:spPr>
        <p:txBody>
          <a:bodyPr vert="horz" lIns="91440" tIns="45720" rIns="91440" bIns="45720" rtlCol="0" anchor="t">
            <a:noAutofit/>
          </a:bodyPr>
          <a:lstStyle>
            <a:lvl1pPr marL="174625" indent="-174625" algn="l" defTabSz="914400" rtl="0" eaLnBrk="1" latinLnBrk="0" hangingPunct="1">
              <a:lnSpc>
                <a:spcPct val="110000"/>
              </a:lnSpc>
              <a:spcBef>
                <a:spcPts val="6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1pPr>
            <a:lvl2pPr marL="349250" indent="-174625" algn="l" defTabSz="914400" rtl="0" eaLnBrk="1" latinLnBrk="0" hangingPunct="1">
              <a:lnSpc>
                <a:spcPct val="110000"/>
              </a:lnSpc>
              <a:spcBef>
                <a:spcPts val="3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2pPr>
            <a:lvl3pPr marL="514350" indent="-165100" algn="l" defTabSz="914400" rtl="0" eaLnBrk="1" latinLnBrk="0" hangingPunct="1">
              <a:lnSpc>
                <a:spcPct val="110000"/>
              </a:lnSpc>
              <a:spcBef>
                <a:spcPts val="30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3pPr>
            <a:lvl4pPr marL="688975" indent="-155575"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4pPr>
            <a:lvl5pPr marL="863600" indent="-165100"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b="1">
                <a:solidFill>
                  <a:schemeClr val="accent3"/>
                </a:solidFill>
                <a:latin typeface="Avenir Next LT Pro"/>
              </a:rPr>
              <a:t>Structured, scalable care built on proven clinical methods</a:t>
            </a:r>
            <a:endParaRPr lang="en-US">
              <a:solidFill>
                <a:schemeClr val="accent3"/>
              </a:solidFill>
              <a:latin typeface="Georgia"/>
            </a:endParaRPr>
          </a:p>
        </p:txBody>
      </p:sp>
      <p:sp>
        <p:nvSpPr>
          <p:cNvPr id="11" name="Rounded Rectangle 9">
            <a:extLst>
              <a:ext uri="{FF2B5EF4-FFF2-40B4-BE49-F238E27FC236}">
                <a16:creationId xmlns:a16="http://schemas.microsoft.com/office/drawing/2014/main" id="{7D8852B0-4D87-5671-9981-6B15D9E67D37}"/>
              </a:ext>
            </a:extLst>
          </p:cNvPr>
          <p:cNvSpPr/>
          <p:nvPr/>
        </p:nvSpPr>
        <p:spPr>
          <a:xfrm rot="5400000">
            <a:off x="7266395" y="-764883"/>
            <a:ext cx="3244458" cy="5923263"/>
          </a:xfrm>
          <a:prstGeom prst="roundRect">
            <a:avLst>
              <a:gd name="adj" fmla="val 0"/>
            </a:avLst>
          </a:prstGeom>
          <a:solidFill>
            <a:schemeClr val="accent3"/>
          </a:solidFill>
        </p:spPr>
        <p:txBody>
          <a:bodyPr rtlCol="0" anchor="ctr">
            <a:noAutofit/>
          </a:bodyPr>
          <a:lstStyle/>
          <a:p>
            <a:pPr algn="ctr"/>
            <a:endParaRPr lang="en-US" sz="1000" b="1" cap="all" spc="100">
              <a:solidFill>
                <a:schemeClr val="bg1"/>
              </a:solidFill>
              <a:latin typeface="Century Gothic" panose="020B0502020202020204" pitchFamily="34" charset="0"/>
            </a:endParaRPr>
          </a:p>
        </p:txBody>
      </p:sp>
      <p:pic>
        <p:nvPicPr>
          <p:cNvPr id="13" name="Picture 12" descr="A picture containing invertebrate, coelenterate, jellyfish&#10;&#10;Description automatically generated">
            <a:extLst>
              <a:ext uri="{FF2B5EF4-FFF2-40B4-BE49-F238E27FC236}">
                <a16:creationId xmlns:a16="http://schemas.microsoft.com/office/drawing/2014/main" id="{4A549AD7-3801-7B5A-4733-98CB83BA4B7A}"/>
              </a:ext>
            </a:extLst>
          </p:cNvPr>
          <p:cNvPicPr>
            <a:picLocks noChangeAspect="1"/>
          </p:cNvPicPr>
          <p:nvPr/>
        </p:nvPicPr>
        <p:blipFill rotWithShape="1">
          <a:blip r:embed="rId3">
            <a:alphaModFix amt="38000"/>
          </a:blip>
          <a:srcRect l="19343" t="6643" r="27701" b="11885"/>
          <a:stretch/>
        </p:blipFill>
        <p:spPr>
          <a:xfrm rot="5400000">
            <a:off x="7898268" y="2141029"/>
            <a:ext cx="2056380" cy="6095774"/>
          </a:xfrm>
          <a:prstGeom prst="rect">
            <a:avLst/>
          </a:prstGeom>
          <a:solidFill>
            <a:schemeClr val="tx2"/>
          </a:solidFill>
        </p:spPr>
      </p:pic>
      <p:sp>
        <p:nvSpPr>
          <p:cNvPr id="15" name="Rectangle 14">
            <a:extLst>
              <a:ext uri="{FF2B5EF4-FFF2-40B4-BE49-F238E27FC236}">
                <a16:creationId xmlns:a16="http://schemas.microsoft.com/office/drawing/2014/main" id="{751F40E4-D8AD-60C3-E8EA-1AAE9F2B1848}"/>
              </a:ext>
            </a:extLst>
          </p:cNvPr>
          <p:cNvSpPr/>
          <p:nvPr/>
        </p:nvSpPr>
        <p:spPr>
          <a:xfrm>
            <a:off x="5711910" y="3963644"/>
            <a:ext cx="1847294" cy="386643"/>
          </a:xfrm>
          <a:prstGeom prst="rect">
            <a:avLst/>
          </a:prstGeom>
          <a:solidFill>
            <a:schemeClr val="accent4"/>
          </a:solidFill>
        </p:spPr>
        <p:txBody>
          <a:bodyPr lIns="0" rIns="0" rtlCol="0" anchor="ctr">
            <a:noAutofit/>
          </a:bodyPr>
          <a:lstStyle/>
          <a:p>
            <a:pPr algn="ctr"/>
            <a:r>
              <a:rPr lang="en-US" sz="1400" b="1">
                <a:latin typeface="Century Gothic" panose="020B0502020202020204" pitchFamily="34" charset="0"/>
              </a:rPr>
              <a:t>WHERE TO ACCESS</a:t>
            </a:r>
          </a:p>
        </p:txBody>
      </p:sp>
      <p:sp>
        <p:nvSpPr>
          <p:cNvPr id="17" name="Rectangle 16">
            <a:extLst>
              <a:ext uri="{FF2B5EF4-FFF2-40B4-BE49-F238E27FC236}">
                <a16:creationId xmlns:a16="http://schemas.microsoft.com/office/drawing/2014/main" id="{DD945AF8-4C5C-DFA8-C8CE-3DB974E4C52A}"/>
              </a:ext>
            </a:extLst>
          </p:cNvPr>
          <p:cNvSpPr/>
          <p:nvPr/>
        </p:nvSpPr>
        <p:spPr>
          <a:xfrm>
            <a:off x="5643526" y="354983"/>
            <a:ext cx="1847294" cy="386643"/>
          </a:xfrm>
          <a:prstGeom prst="rect">
            <a:avLst/>
          </a:prstGeom>
          <a:solidFill>
            <a:schemeClr val="accent4"/>
          </a:solidFill>
        </p:spPr>
        <p:txBody>
          <a:bodyPr lIns="0" rIns="0" rtlCol="0" anchor="ctr">
            <a:noAutofit/>
          </a:bodyPr>
          <a:lstStyle/>
          <a:p>
            <a:pPr algn="ctr"/>
            <a:r>
              <a:rPr lang="en-US" sz="1400" b="1">
                <a:latin typeface="Century Gothic" panose="020B0502020202020204" pitchFamily="34" charset="0"/>
              </a:rPr>
              <a:t>DESCRIPTION</a:t>
            </a:r>
          </a:p>
        </p:txBody>
      </p:sp>
      <p:sp>
        <p:nvSpPr>
          <p:cNvPr id="18" name="TextBox 17">
            <a:extLst>
              <a:ext uri="{FF2B5EF4-FFF2-40B4-BE49-F238E27FC236}">
                <a16:creationId xmlns:a16="http://schemas.microsoft.com/office/drawing/2014/main" id="{F3D40F4B-1411-A6D9-9790-B68D8934104F}"/>
              </a:ext>
            </a:extLst>
          </p:cNvPr>
          <p:cNvSpPr txBox="1"/>
          <p:nvPr/>
        </p:nvSpPr>
        <p:spPr>
          <a:xfrm>
            <a:off x="6113768" y="1076043"/>
            <a:ext cx="5560218" cy="25102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20000"/>
              </a:lnSpc>
              <a:spcBef>
                <a:spcPts val="600"/>
              </a:spcBef>
              <a:buFont typeface="Arial,Sans-Serif"/>
              <a:buChar char="•"/>
            </a:pPr>
            <a:r>
              <a:rPr lang="en-US" sz="2000">
                <a:solidFill>
                  <a:schemeClr val="bg1"/>
                </a:solidFill>
                <a:latin typeface="Avenir Next LT Pro"/>
                <a:ea typeface="+mn-lt"/>
                <a:cs typeface="Calibri Light"/>
              </a:rPr>
              <a:t>Self-guided or coach-supported modules</a:t>
            </a:r>
            <a:endParaRPr lang="en-US" sz="1900">
              <a:solidFill>
                <a:schemeClr val="bg1"/>
              </a:solidFill>
              <a:latin typeface="Avenir Next LT Pro"/>
              <a:cs typeface="Calibri Light"/>
            </a:endParaRPr>
          </a:p>
          <a:p>
            <a:pPr marL="285750" indent="-285750">
              <a:lnSpc>
                <a:spcPct val="120000"/>
              </a:lnSpc>
              <a:spcBef>
                <a:spcPts val="600"/>
              </a:spcBef>
              <a:buFont typeface="Arial,Sans-Serif"/>
              <a:buChar char="•"/>
            </a:pPr>
            <a:r>
              <a:rPr lang="en-US" sz="2000">
                <a:solidFill>
                  <a:schemeClr val="bg1"/>
                </a:solidFill>
                <a:latin typeface="Avenir Next LT Pro"/>
                <a:cs typeface="Calibri Light"/>
              </a:rPr>
              <a:t>Evidence-based content grounded in clinically validated CBT methods</a:t>
            </a:r>
          </a:p>
          <a:p>
            <a:pPr marL="342900" indent="-342900">
              <a:lnSpc>
                <a:spcPct val="120000"/>
              </a:lnSpc>
              <a:spcBef>
                <a:spcPts val="600"/>
              </a:spcBef>
              <a:buFont typeface="Arial"/>
              <a:buChar char="•"/>
            </a:pPr>
            <a:r>
              <a:rPr lang="en-US" sz="2000">
                <a:solidFill>
                  <a:schemeClr val="bg1"/>
                </a:solidFill>
                <a:latin typeface="Avenir Next LT Pro"/>
                <a:ea typeface="+mn-lt"/>
                <a:cs typeface="+mn-lt"/>
              </a:rPr>
              <a:t>Skill-based learning with flexible access</a:t>
            </a:r>
          </a:p>
          <a:p>
            <a:pPr marL="342900" indent="-342900">
              <a:lnSpc>
                <a:spcPct val="120000"/>
              </a:lnSpc>
              <a:spcBef>
                <a:spcPts val="600"/>
              </a:spcBef>
              <a:buFont typeface="Arial"/>
              <a:buChar char="•"/>
            </a:pPr>
            <a:r>
              <a:rPr lang="en-US" sz="2000">
                <a:solidFill>
                  <a:schemeClr val="bg1"/>
                </a:solidFill>
                <a:latin typeface="Avenir Next LT Pro"/>
                <a:ea typeface="+mn-lt"/>
                <a:cs typeface="+mn-lt"/>
              </a:rPr>
              <a:t>Scalable, cost-effective support for teams of any size</a:t>
            </a:r>
          </a:p>
        </p:txBody>
      </p:sp>
      <p:sp>
        <p:nvSpPr>
          <p:cNvPr id="19" name="TextBox 18">
            <a:extLst>
              <a:ext uri="{FF2B5EF4-FFF2-40B4-BE49-F238E27FC236}">
                <a16:creationId xmlns:a16="http://schemas.microsoft.com/office/drawing/2014/main" id="{6489E945-B94C-49AF-4A7C-0C5B532BBDA3}"/>
              </a:ext>
            </a:extLst>
          </p:cNvPr>
          <p:cNvSpPr txBox="1"/>
          <p:nvPr/>
        </p:nvSpPr>
        <p:spPr>
          <a:xfrm>
            <a:off x="6096381" y="4639979"/>
            <a:ext cx="5871308" cy="8790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600"/>
              </a:spcBef>
            </a:pPr>
            <a:r>
              <a:rPr lang="en-US" sz="2000">
                <a:latin typeface="Avenir Next LT Pro"/>
                <a:cs typeface="Calibri Light"/>
              </a:rPr>
              <a:t>Available in July 2025:</a:t>
            </a:r>
          </a:p>
          <a:p>
            <a:pPr marL="342900" indent="-342900">
              <a:lnSpc>
                <a:spcPct val="120000"/>
              </a:lnSpc>
              <a:spcBef>
                <a:spcPts val="600"/>
              </a:spcBef>
              <a:buFont typeface="Arial"/>
              <a:buChar char="•"/>
            </a:pPr>
            <a:r>
              <a:rPr lang="en-US" sz="2000" err="1">
                <a:latin typeface="Avenir Next LT Pro"/>
                <a:ea typeface="+mn-lt"/>
                <a:cs typeface="+mn-lt"/>
              </a:rPr>
              <a:t>LifeSpeak</a:t>
            </a:r>
            <a:r>
              <a:rPr lang="en-US" sz="2000">
                <a:latin typeface="Avenir Next LT Pro"/>
                <a:ea typeface="+mn-lt"/>
                <a:cs typeface="+mn-lt"/>
              </a:rPr>
              <a:t> </a:t>
            </a:r>
            <a:r>
              <a:rPr lang="en-US" sz="2000" i="1">
                <a:latin typeface="Avenir Next LT Pro"/>
                <a:ea typeface="+mn-lt"/>
                <a:cs typeface="+mn-lt"/>
              </a:rPr>
              <a:t>Holistic Wellness </a:t>
            </a:r>
          </a:p>
        </p:txBody>
      </p:sp>
      <p:sp>
        <p:nvSpPr>
          <p:cNvPr id="3" name="Rectangle 2">
            <a:extLst>
              <a:ext uri="{FF2B5EF4-FFF2-40B4-BE49-F238E27FC236}">
                <a16:creationId xmlns:a16="http://schemas.microsoft.com/office/drawing/2014/main" id="{7505AE90-6B60-2B14-3474-0E96B7B6977C}"/>
              </a:ext>
            </a:extLst>
          </p:cNvPr>
          <p:cNvSpPr/>
          <p:nvPr/>
        </p:nvSpPr>
        <p:spPr>
          <a:xfrm>
            <a:off x="527624" y="2894623"/>
            <a:ext cx="4829596" cy="3494096"/>
          </a:xfrm>
          <a:prstGeom prst="rect">
            <a:avLst/>
          </a:prstGeom>
          <a:solidFill>
            <a:schemeClr val="accent5"/>
          </a:solidFill>
        </p:spPr>
        <p:txBody>
          <a:bodyPr lIns="91440" tIns="45720" rIns="91440" bIns="45720" rtlCol="0" anchor="ctr">
            <a:noAutofit/>
          </a:bodyPr>
          <a:lstStyle/>
          <a:p>
            <a:pPr marL="111125">
              <a:lnSpc>
                <a:spcPct val="120000"/>
              </a:lnSpc>
            </a:pPr>
            <a:r>
              <a:rPr lang="en-US" sz="2000">
                <a:solidFill>
                  <a:srgbClr val="101F53"/>
                </a:solidFill>
                <a:latin typeface="Avenir Next LT Pro"/>
                <a:ea typeface="+mn-lt"/>
                <a:cs typeface="+mn-lt"/>
              </a:rPr>
              <a:t>Developed by </a:t>
            </a:r>
            <a:r>
              <a:rPr lang="en-US" sz="2000" err="1">
                <a:solidFill>
                  <a:srgbClr val="101F53"/>
                </a:solidFill>
                <a:latin typeface="Avenir Next LT Pro"/>
                <a:ea typeface="+mn-lt"/>
                <a:cs typeface="+mn-lt"/>
              </a:rPr>
              <a:t>LifeSpeak</a:t>
            </a:r>
            <a:r>
              <a:rPr lang="en-US" sz="2000">
                <a:solidFill>
                  <a:srgbClr val="101F53"/>
                </a:solidFill>
                <a:latin typeface="Avenir Next LT Pro"/>
                <a:ea typeface="+mn-lt"/>
                <a:cs typeface="+mn-lt"/>
              </a:rPr>
              <a:t> experts, the new series of </a:t>
            </a:r>
            <a:r>
              <a:rPr lang="en-US" sz="2000" err="1">
                <a:solidFill>
                  <a:srgbClr val="101F53"/>
                </a:solidFill>
                <a:latin typeface="Avenir Next LT Pro"/>
                <a:ea typeface="+mn-lt"/>
                <a:cs typeface="+mn-lt"/>
              </a:rPr>
              <a:t>iCBT</a:t>
            </a:r>
            <a:r>
              <a:rPr lang="en-US" sz="2000">
                <a:solidFill>
                  <a:srgbClr val="101F53"/>
                </a:solidFill>
                <a:latin typeface="Avenir Next LT Pro"/>
                <a:ea typeface="+mn-lt"/>
                <a:cs typeface="+mn-lt"/>
              </a:rPr>
              <a:t> programs blends expert-led videos, text-based learning, and practical exercises to help users reduce stress, build resilience, and recover from burnout.</a:t>
            </a:r>
            <a:endParaRPr lang="en-US"/>
          </a:p>
        </p:txBody>
      </p:sp>
    </p:spTree>
    <p:extLst>
      <p:ext uri="{BB962C8B-B14F-4D97-AF65-F5344CB8AC3E}">
        <p14:creationId xmlns:p14="http://schemas.microsoft.com/office/powerpoint/2010/main" val="248303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969AE-75E5-2AA8-0F0D-8DD47AC688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61EA92A-5F79-A881-F275-677C19101E5D}"/>
              </a:ext>
            </a:extLst>
          </p:cNvPr>
          <p:cNvSpPr/>
          <p:nvPr/>
        </p:nvSpPr>
        <p:spPr>
          <a:xfrm>
            <a:off x="527624" y="3150561"/>
            <a:ext cx="4835412" cy="3255609"/>
          </a:xfrm>
          <a:prstGeom prst="rect">
            <a:avLst/>
          </a:prstGeom>
          <a:solidFill>
            <a:schemeClr val="accent5"/>
          </a:solidFill>
        </p:spPr>
        <p:txBody>
          <a:bodyPr lIns="91440" tIns="45720" rIns="91440" bIns="45720" rtlCol="0" anchor="ctr">
            <a:noAutofit/>
          </a:bodyPr>
          <a:lstStyle/>
          <a:p>
            <a:pPr marL="111125">
              <a:lnSpc>
                <a:spcPct val="120000"/>
              </a:lnSpc>
              <a:spcBef>
                <a:spcPts val="600"/>
              </a:spcBef>
            </a:pPr>
            <a:r>
              <a:rPr lang="en-US" sz="2000">
                <a:solidFill>
                  <a:srgbClr val="101F53"/>
                </a:solidFill>
                <a:latin typeface="Avenir Next LT Pro"/>
                <a:ea typeface="+mn-lt"/>
                <a:cs typeface="+mn-lt"/>
              </a:rPr>
              <a:t>Repurposed existing caregiving guides into short, engaging AI-generated video series that simplify complex caregiving instructions into easy-to-understand, practical takeaways.</a:t>
            </a:r>
            <a:endParaRPr lang="en-US" sz="2000">
              <a:latin typeface="Avenir Next LT Pro"/>
            </a:endParaRPr>
          </a:p>
        </p:txBody>
      </p:sp>
      <p:sp>
        <p:nvSpPr>
          <p:cNvPr id="7" name="Title 1">
            <a:extLst>
              <a:ext uri="{FF2B5EF4-FFF2-40B4-BE49-F238E27FC236}">
                <a16:creationId xmlns:a16="http://schemas.microsoft.com/office/drawing/2014/main" id="{62D5D655-E977-54C3-A19F-40909E12D25B}"/>
              </a:ext>
            </a:extLst>
          </p:cNvPr>
          <p:cNvSpPr>
            <a:spLocks noGrp="1"/>
          </p:cNvSpPr>
          <p:nvPr>
            <p:ph type="title"/>
          </p:nvPr>
        </p:nvSpPr>
        <p:spPr>
          <a:xfrm>
            <a:off x="527624" y="353164"/>
            <a:ext cx="4833871" cy="1612146"/>
          </a:xfrm>
        </p:spPr>
        <p:txBody>
          <a:bodyPr/>
          <a:lstStyle/>
          <a:p>
            <a:r>
              <a:rPr lang="en-US" sz="3600">
                <a:solidFill>
                  <a:srgbClr val="006ED3"/>
                </a:solidFill>
                <a:latin typeface="Avenir Next LT Pro"/>
              </a:rPr>
              <a:t>Caregiving and Parenting AI-Gen Video Series</a:t>
            </a:r>
          </a:p>
        </p:txBody>
      </p:sp>
      <p:sp>
        <p:nvSpPr>
          <p:cNvPr id="9" name="Content Placeholder 2">
            <a:extLst>
              <a:ext uri="{FF2B5EF4-FFF2-40B4-BE49-F238E27FC236}">
                <a16:creationId xmlns:a16="http://schemas.microsoft.com/office/drawing/2014/main" id="{9F06D42B-CA63-47F6-56E3-018342213F7A}"/>
              </a:ext>
            </a:extLst>
          </p:cNvPr>
          <p:cNvSpPr txBox="1">
            <a:spLocks/>
          </p:cNvSpPr>
          <p:nvPr/>
        </p:nvSpPr>
        <p:spPr>
          <a:xfrm>
            <a:off x="527624" y="2034338"/>
            <a:ext cx="5115902" cy="680220"/>
          </a:xfrm>
          <a:prstGeom prst="rect">
            <a:avLst/>
          </a:prstGeom>
        </p:spPr>
        <p:txBody>
          <a:bodyPr vert="horz" lIns="91440" tIns="45720" rIns="91440" bIns="45720" rtlCol="0" anchor="t">
            <a:noAutofit/>
          </a:bodyPr>
          <a:lstStyle>
            <a:lvl1pPr marL="174625" indent="-174625" algn="l" defTabSz="914400" rtl="0" eaLnBrk="1" latinLnBrk="0" hangingPunct="1">
              <a:lnSpc>
                <a:spcPct val="110000"/>
              </a:lnSpc>
              <a:spcBef>
                <a:spcPts val="6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1pPr>
            <a:lvl2pPr marL="349250" indent="-174625" algn="l" defTabSz="914400" rtl="0" eaLnBrk="1" latinLnBrk="0" hangingPunct="1">
              <a:lnSpc>
                <a:spcPct val="110000"/>
              </a:lnSpc>
              <a:spcBef>
                <a:spcPts val="3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2pPr>
            <a:lvl3pPr marL="514350" indent="-165100" algn="l" defTabSz="914400" rtl="0" eaLnBrk="1" latinLnBrk="0" hangingPunct="1">
              <a:lnSpc>
                <a:spcPct val="110000"/>
              </a:lnSpc>
              <a:spcBef>
                <a:spcPts val="30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3pPr>
            <a:lvl4pPr marL="688975" indent="-155575"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4pPr>
            <a:lvl5pPr marL="863600" indent="-165100"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b="1">
                <a:solidFill>
                  <a:schemeClr val="accent3"/>
                </a:solidFill>
                <a:latin typeface="Avenir Next LT Pro"/>
              </a:rPr>
              <a:t>Bite-sized caregiving guidance—powered by AI, built for real life</a:t>
            </a:r>
            <a:endParaRPr lang="en-US">
              <a:solidFill>
                <a:schemeClr val="accent3"/>
              </a:solidFill>
            </a:endParaRPr>
          </a:p>
        </p:txBody>
      </p:sp>
      <p:sp>
        <p:nvSpPr>
          <p:cNvPr id="11" name="Rounded Rectangle 9">
            <a:extLst>
              <a:ext uri="{FF2B5EF4-FFF2-40B4-BE49-F238E27FC236}">
                <a16:creationId xmlns:a16="http://schemas.microsoft.com/office/drawing/2014/main" id="{0237EAF5-0D6B-45CA-346E-4A2869AB90FA}"/>
              </a:ext>
            </a:extLst>
          </p:cNvPr>
          <p:cNvSpPr/>
          <p:nvPr/>
        </p:nvSpPr>
        <p:spPr>
          <a:xfrm rot="5400000">
            <a:off x="7145781" y="-676732"/>
            <a:ext cx="3480532" cy="5974859"/>
          </a:xfrm>
          <a:prstGeom prst="roundRect">
            <a:avLst>
              <a:gd name="adj" fmla="val 0"/>
            </a:avLst>
          </a:prstGeom>
          <a:solidFill>
            <a:schemeClr val="accent3"/>
          </a:solidFill>
        </p:spPr>
        <p:txBody>
          <a:bodyPr rtlCol="0" anchor="ctr">
            <a:noAutofit/>
          </a:bodyPr>
          <a:lstStyle/>
          <a:p>
            <a:pPr algn="ctr"/>
            <a:endParaRPr lang="en-US" sz="1000" b="1" cap="all" spc="100">
              <a:solidFill>
                <a:schemeClr val="bg1"/>
              </a:solidFill>
              <a:latin typeface="Avenir Next LT Pro" panose="020B0504020202020204" pitchFamily="34" charset="0"/>
            </a:endParaRPr>
          </a:p>
        </p:txBody>
      </p:sp>
      <p:sp>
        <p:nvSpPr>
          <p:cNvPr id="17" name="Rectangle 16">
            <a:extLst>
              <a:ext uri="{FF2B5EF4-FFF2-40B4-BE49-F238E27FC236}">
                <a16:creationId xmlns:a16="http://schemas.microsoft.com/office/drawing/2014/main" id="{4002A5A0-35EE-F25B-8B57-DF852410B872}"/>
              </a:ext>
            </a:extLst>
          </p:cNvPr>
          <p:cNvSpPr/>
          <p:nvPr/>
        </p:nvSpPr>
        <p:spPr>
          <a:xfrm>
            <a:off x="5643526" y="354983"/>
            <a:ext cx="1847294" cy="386643"/>
          </a:xfrm>
          <a:prstGeom prst="rect">
            <a:avLst/>
          </a:prstGeom>
          <a:solidFill>
            <a:schemeClr val="accent4"/>
          </a:solidFill>
        </p:spPr>
        <p:txBody>
          <a:bodyPr lIns="0" rIns="0" rtlCol="0" anchor="ctr">
            <a:noAutofit/>
          </a:bodyPr>
          <a:lstStyle/>
          <a:p>
            <a:pPr algn="ctr"/>
            <a:r>
              <a:rPr lang="en-US" sz="1400" b="1">
                <a:latin typeface="Avenir Next LT Pro" panose="020B0504020202020204" pitchFamily="34" charset="0"/>
              </a:rPr>
              <a:t>DESCRIPTION</a:t>
            </a:r>
          </a:p>
        </p:txBody>
      </p:sp>
      <p:sp>
        <p:nvSpPr>
          <p:cNvPr id="3" name="TextBox 2">
            <a:extLst>
              <a:ext uri="{FF2B5EF4-FFF2-40B4-BE49-F238E27FC236}">
                <a16:creationId xmlns:a16="http://schemas.microsoft.com/office/drawing/2014/main" id="{250095C1-7D0D-D28A-39D4-F912DF36B970}"/>
              </a:ext>
            </a:extLst>
          </p:cNvPr>
          <p:cNvSpPr txBox="1"/>
          <p:nvPr/>
        </p:nvSpPr>
        <p:spPr>
          <a:xfrm>
            <a:off x="6098137" y="940186"/>
            <a:ext cx="5560218" cy="28795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20000"/>
              </a:lnSpc>
              <a:spcBef>
                <a:spcPts val="600"/>
              </a:spcBef>
              <a:buFont typeface="Arial,Sans-Serif"/>
              <a:buChar char="•"/>
            </a:pPr>
            <a:r>
              <a:rPr lang="en-US" sz="2000">
                <a:solidFill>
                  <a:schemeClr val="bg1"/>
                </a:solidFill>
                <a:latin typeface="Avenir Next LT Pro"/>
                <a:ea typeface="+mn-lt"/>
                <a:cs typeface="Calibri Light"/>
              </a:rPr>
              <a:t>Covers child and elder caregiving topics, including ADHD, anxiety, and dementia</a:t>
            </a:r>
            <a:endParaRPr lang="en-US">
              <a:solidFill>
                <a:schemeClr val="bg1"/>
              </a:solidFill>
              <a:latin typeface="Georgia" panose="02040502050405020303"/>
              <a:ea typeface="+mn-lt"/>
              <a:cs typeface="Calibri Light"/>
            </a:endParaRPr>
          </a:p>
          <a:p>
            <a:pPr marL="742950" lvl="1" indent="-285750">
              <a:lnSpc>
                <a:spcPct val="120000"/>
              </a:lnSpc>
              <a:spcBef>
                <a:spcPts val="600"/>
              </a:spcBef>
              <a:buFont typeface="Arial,Sans-Serif"/>
              <a:buChar char="•"/>
            </a:pPr>
            <a:r>
              <a:rPr lang="en-US" sz="2000">
                <a:solidFill>
                  <a:schemeClr val="bg1"/>
                </a:solidFill>
                <a:latin typeface="Avenir Next LT Pro"/>
                <a:ea typeface="+mn-lt"/>
                <a:cs typeface="Calibri Light"/>
              </a:rPr>
              <a:t>3–4 videos per series</a:t>
            </a:r>
            <a:endParaRPr lang="en-US" sz="2000">
              <a:solidFill>
                <a:schemeClr val="bg1"/>
              </a:solidFill>
              <a:latin typeface="Avenir Next LT Pro"/>
              <a:cs typeface="Calibri Light"/>
            </a:endParaRPr>
          </a:p>
          <a:p>
            <a:pPr marL="285750" indent="-285750">
              <a:lnSpc>
                <a:spcPct val="120000"/>
              </a:lnSpc>
              <a:spcBef>
                <a:spcPts val="600"/>
              </a:spcBef>
              <a:buFont typeface="Arial,Sans-Serif"/>
              <a:buChar char="•"/>
            </a:pPr>
            <a:r>
              <a:rPr lang="en-US" sz="2000">
                <a:solidFill>
                  <a:schemeClr val="bg1"/>
                </a:solidFill>
                <a:latin typeface="Avenir Next LT Pro"/>
                <a:ea typeface="+mn-lt"/>
                <a:cs typeface="Calibri Light"/>
              </a:rPr>
              <a:t>AI-generated videos highlight key insights from longer guides</a:t>
            </a:r>
          </a:p>
          <a:p>
            <a:pPr marL="285750" indent="-285750">
              <a:lnSpc>
                <a:spcPct val="120000"/>
              </a:lnSpc>
              <a:spcBef>
                <a:spcPts val="600"/>
              </a:spcBef>
              <a:buFont typeface="Arial,Sans-Serif"/>
              <a:buChar char="•"/>
            </a:pPr>
            <a:r>
              <a:rPr lang="en-US" sz="2000">
                <a:solidFill>
                  <a:schemeClr val="bg1"/>
                </a:solidFill>
                <a:latin typeface="Avenir Next LT Pro"/>
                <a:ea typeface="+mn-lt"/>
                <a:cs typeface="Calibri Light"/>
              </a:rPr>
              <a:t>Short video format improves engagement and retention over text</a:t>
            </a:r>
          </a:p>
        </p:txBody>
      </p:sp>
      <p:pic>
        <p:nvPicPr>
          <p:cNvPr id="4" name="Picture 3" descr="A picture containing invertebrate, coelenterate, jellyfish&#10;&#10;Description automatically generated">
            <a:extLst>
              <a:ext uri="{FF2B5EF4-FFF2-40B4-BE49-F238E27FC236}">
                <a16:creationId xmlns:a16="http://schemas.microsoft.com/office/drawing/2014/main" id="{B80A50D6-A302-3C5C-DA3C-5B4BE445CC8E}"/>
              </a:ext>
            </a:extLst>
          </p:cNvPr>
          <p:cNvPicPr>
            <a:picLocks noChangeAspect="1"/>
          </p:cNvPicPr>
          <p:nvPr/>
        </p:nvPicPr>
        <p:blipFill rotWithShape="1">
          <a:blip r:embed="rId3">
            <a:alphaModFix amt="38000"/>
          </a:blip>
          <a:srcRect l="19343" t="6643" r="27701" b="11885"/>
          <a:stretch/>
        </p:blipFill>
        <p:spPr>
          <a:xfrm rot="5400000">
            <a:off x="7912813" y="2405693"/>
            <a:ext cx="2050559" cy="6037608"/>
          </a:xfrm>
          <a:prstGeom prst="rect">
            <a:avLst/>
          </a:prstGeom>
          <a:solidFill>
            <a:schemeClr val="tx2"/>
          </a:solidFill>
        </p:spPr>
      </p:pic>
      <p:sp>
        <p:nvSpPr>
          <p:cNvPr id="10" name="Rectangle 9">
            <a:extLst>
              <a:ext uri="{FF2B5EF4-FFF2-40B4-BE49-F238E27FC236}">
                <a16:creationId xmlns:a16="http://schemas.microsoft.com/office/drawing/2014/main" id="{DB413BFD-78F0-CCC9-4379-FBBA2D408623}"/>
              </a:ext>
            </a:extLst>
          </p:cNvPr>
          <p:cNvSpPr/>
          <p:nvPr/>
        </p:nvSpPr>
        <p:spPr>
          <a:xfrm>
            <a:off x="5711910" y="4231216"/>
            <a:ext cx="1847294" cy="386643"/>
          </a:xfrm>
          <a:prstGeom prst="rect">
            <a:avLst/>
          </a:prstGeom>
          <a:solidFill>
            <a:schemeClr val="accent4"/>
          </a:solidFill>
        </p:spPr>
        <p:txBody>
          <a:bodyPr lIns="0" rIns="0" rtlCol="0" anchor="ctr">
            <a:noAutofit/>
          </a:bodyPr>
          <a:lstStyle/>
          <a:p>
            <a:pPr algn="ctr"/>
            <a:r>
              <a:rPr lang="en-US" sz="1400" b="1">
                <a:latin typeface="Century Gothic" panose="020B0502020202020204" pitchFamily="34" charset="0"/>
              </a:rPr>
              <a:t>WHERE TO ACCESS</a:t>
            </a:r>
          </a:p>
        </p:txBody>
      </p:sp>
      <p:sp>
        <p:nvSpPr>
          <p:cNvPr id="18" name="TextBox 17">
            <a:extLst>
              <a:ext uri="{FF2B5EF4-FFF2-40B4-BE49-F238E27FC236}">
                <a16:creationId xmlns:a16="http://schemas.microsoft.com/office/drawing/2014/main" id="{33DFF697-9E8E-9F2D-AC70-4589021709BA}"/>
              </a:ext>
            </a:extLst>
          </p:cNvPr>
          <p:cNvSpPr txBox="1"/>
          <p:nvPr/>
        </p:nvSpPr>
        <p:spPr>
          <a:xfrm>
            <a:off x="6096381" y="4663245"/>
            <a:ext cx="5871308" cy="16937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600"/>
              </a:spcBef>
            </a:pPr>
            <a:r>
              <a:rPr lang="en-US" sz="2000">
                <a:latin typeface="Avenir Next LT Pro"/>
                <a:cs typeface="Calibri Light"/>
              </a:rPr>
              <a:t>Available in:</a:t>
            </a:r>
          </a:p>
          <a:p>
            <a:pPr marL="342900" indent="-342900">
              <a:lnSpc>
                <a:spcPct val="120000"/>
              </a:lnSpc>
              <a:spcBef>
                <a:spcPts val="600"/>
              </a:spcBef>
              <a:buFont typeface="Arial"/>
              <a:buChar char="•"/>
            </a:pPr>
            <a:r>
              <a:rPr lang="en-US" sz="2000">
                <a:latin typeface="Avenir Next LT Pro"/>
                <a:ea typeface="+mn-lt"/>
                <a:cs typeface="+mn-lt"/>
              </a:rPr>
              <a:t>Torchlight </a:t>
            </a:r>
            <a:r>
              <a:rPr lang="en-US" sz="2000" i="1">
                <a:latin typeface="Avenir Next LT Pro"/>
                <a:ea typeface="+mn-lt"/>
                <a:cs typeface="+mn-lt"/>
              </a:rPr>
              <a:t>Parenting &amp; Caregiving</a:t>
            </a:r>
            <a:endParaRPr lang="en-US" sz="2000">
              <a:latin typeface="Avenir Next LT Pro"/>
              <a:ea typeface="+mn-lt"/>
              <a:cs typeface="+mn-lt"/>
            </a:endParaRPr>
          </a:p>
          <a:p>
            <a:pPr marL="342900" indent="-342900">
              <a:lnSpc>
                <a:spcPct val="120000"/>
              </a:lnSpc>
              <a:spcBef>
                <a:spcPts val="600"/>
              </a:spcBef>
              <a:buFont typeface="Arial"/>
              <a:buChar char="•"/>
            </a:pPr>
            <a:r>
              <a:rPr lang="en-US" sz="2000" err="1">
                <a:latin typeface="Avenir Next LT Pro"/>
                <a:ea typeface="+mn-lt"/>
                <a:cs typeface="+mn-lt"/>
              </a:rPr>
              <a:t>LifeSpeak</a:t>
            </a:r>
            <a:r>
              <a:rPr lang="en-US" sz="2000">
                <a:latin typeface="Avenir Next LT Pro"/>
                <a:ea typeface="+mn-lt"/>
                <a:cs typeface="+mn-lt"/>
              </a:rPr>
              <a:t> </a:t>
            </a:r>
            <a:r>
              <a:rPr lang="en-US" sz="2000" i="1">
                <a:latin typeface="Avenir Next LT Pro"/>
                <a:ea typeface="+mn-lt"/>
                <a:cs typeface="+mn-lt"/>
              </a:rPr>
              <a:t>Holistic Wellness (available once Torchlight is integrated)</a:t>
            </a:r>
            <a:endParaRPr lang="en-US">
              <a:latin typeface="Georgia"/>
              <a:ea typeface="+mn-lt"/>
              <a:cs typeface="+mn-lt"/>
            </a:endParaRPr>
          </a:p>
        </p:txBody>
      </p:sp>
    </p:spTree>
    <p:extLst>
      <p:ext uri="{BB962C8B-B14F-4D97-AF65-F5344CB8AC3E}">
        <p14:creationId xmlns:p14="http://schemas.microsoft.com/office/powerpoint/2010/main" val="3353591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29D912D-1A3D-DC7D-ABED-B788956B6C67}"/>
              </a:ext>
            </a:extLst>
          </p:cNvPr>
          <p:cNvGraphicFramePr>
            <a:graphicFrameLocks noGrp="1"/>
          </p:cNvGraphicFramePr>
          <p:nvPr>
            <p:ph idx="1"/>
          </p:nvPr>
        </p:nvGraphicFramePr>
        <p:xfrm>
          <a:off x="267572" y="1052839"/>
          <a:ext cx="11719503" cy="5656068"/>
        </p:xfrm>
        <a:graphic>
          <a:graphicData uri="http://schemas.openxmlformats.org/drawingml/2006/table">
            <a:tbl>
              <a:tblPr firstRow="1" bandRow="1">
                <a:tableStyleId>{F2DE63D5-997A-4646-A377-4702673A728D}</a:tableStyleId>
              </a:tblPr>
              <a:tblGrid>
                <a:gridCol w="920960">
                  <a:extLst>
                    <a:ext uri="{9D8B030D-6E8A-4147-A177-3AD203B41FA5}">
                      <a16:colId xmlns:a16="http://schemas.microsoft.com/office/drawing/2014/main" val="529500840"/>
                    </a:ext>
                  </a:extLst>
                </a:gridCol>
                <a:gridCol w="2706723">
                  <a:extLst>
                    <a:ext uri="{9D8B030D-6E8A-4147-A177-3AD203B41FA5}">
                      <a16:colId xmlns:a16="http://schemas.microsoft.com/office/drawing/2014/main" val="4224008363"/>
                    </a:ext>
                  </a:extLst>
                </a:gridCol>
                <a:gridCol w="2873116">
                  <a:extLst>
                    <a:ext uri="{9D8B030D-6E8A-4147-A177-3AD203B41FA5}">
                      <a16:colId xmlns:a16="http://schemas.microsoft.com/office/drawing/2014/main" val="3699936789"/>
                    </a:ext>
                  </a:extLst>
                </a:gridCol>
                <a:gridCol w="2650873">
                  <a:extLst>
                    <a:ext uri="{9D8B030D-6E8A-4147-A177-3AD203B41FA5}">
                      <a16:colId xmlns:a16="http://schemas.microsoft.com/office/drawing/2014/main" val="2550516431"/>
                    </a:ext>
                  </a:extLst>
                </a:gridCol>
                <a:gridCol w="2567831">
                  <a:extLst>
                    <a:ext uri="{9D8B030D-6E8A-4147-A177-3AD203B41FA5}">
                      <a16:colId xmlns:a16="http://schemas.microsoft.com/office/drawing/2014/main" val="3292496695"/>
                    </a:ext>
                  </a:extLst>
                </a:gridCol>
              </a:tblGrid>
              <a:tr h="9717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i="0">
                        <a:latin typeface="Avenir Next LT Pro" panose="020B0504020202020204"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i="0">
                        <a:latin typeface="Avenir Next LT Pro" panose="020B0504020202020204"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i="0">
                        <a:latin typeface="Avenir Next LT Pro" panose="020B0504020202020204"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i="0">
                        <a:latin typeface="Avenir Next LT Pro" panose="020B0504020202020204"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400" b="0" i="0">
                        <a:latin typeface="Avenir Next LT Pro" panose="020B0504020202020204"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876349"/>
                  </a:ext>
                </a:extLst>
              </a:tr>
              <a:tr h="2558540">
                <a:tc>
                  <a:txBody>
                    <a:bodyPr/>
                    <a:lstStyle/>
                    <a:p>
                      <a:pPr marL="0" indent="0">
                        <a:lnSpc>
                          <a:spcPct val="110000"/>
                        </a:lnSpc>
                        <a:spcAft>
                          <a:spcPts val="600"/>
                        </a:spcAft>
                        <a:buFont typeface="Arial" panose="020B0604020202020204" pitchFamily="34" charset="0"/>
                        <a:buNone/>
                      </a:pPr>
                      <a:endParaRPr lang="en-US" sz="1400" b="0" i="0">
                        <a:solidFill>
                          <a:schemeClr val="accent6"/>
                        </a:solidFill>
                        <a:latin typeface="Avenir Next LT Pro" panose="020B0504020202020204"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a:lnSpc>
                          <a:spcPct val="100000"/>
                        </a:lnSpc>
                        <a:spcBef>
                          <a:spcPts val="900"/>
                        </a:spcBef>
                        <a:spcAft>
                          <a:spcPts val="0"/>
                        </a:spcAft>
                        <a:buFont typeface="Arial" panose="020B0604020202020204" pitchFamily="34" charset="0"/>
                        <a:buChar char="•"/>
                      </a:pPr>
                      <a:r>
                        <a:rPr lang="en-US" sz="1400" b="0" i="0" u="none" strike="noStrike" noProof="0">
                          <a:solidFill>
                            <a:srgbClr val="51576A"/>
                          </a:solidFill>
                          <a:latin typeface="Avenir Next LT Pro"/>
                        </a:rPr>
                        <a:t>Published 38 classes (EN and FR combined)</a:t>
                      </a:r>
                    </a:p>
                    <a:p>
                      <a:pPr marL="285750" marR="0" lvl="0" indent="-285750" algn="l">
                        <a:lnSpc>
                          <a:spcPct val="100000"/>
                        </a:lnSpc>
                        <a:spcBef>
                          <a:spcPts val="900"/>
                        </a:spcBef>
                        <a:spcAft>
                          <a:spcPts val="0"/>
                        </a:spcAft>
                        <a:buFont typeface="Arial" panose="020B0604020202020204" pitchFamily="34" charset="0"/>
                        <a:buChar char="•"/>
                      </a:pPr>
                      <a:r>
                        <a:rPr lang="en-US" sz="1400" b="0" i="0" u="none" strike="noStrike" noProof="0">
                          <a:solidFill>
                            <a:srgbClr val="51576A"/>
                          </a:solidFill>
                          <a:latin typeface="Avenir Next LT Pro"/>
                        </a:rPr>
                        <a:t>Launched 3 new programs (EN+FR combined)</a:t>
                      </a:r>
                    </a:p>
                    <a:p>
                      <a:pPr marL="285750" marR="0" lvl="0" indent="-285750" algn="l">
                        <a:lnSpc>
                          <a:spcPct val="100000"/>
                        </a:lnSpc>
                        <a:spcBef>
                          <a:spcPts val="900"/>
                        </a:spcBef>
                        <a:spcAft>
                          <a:spcPts val="0"/>
                        </a:spcAft>
                        <a:buFont typeface="Arial" panose="020B0604020202020204" pitchFamily="34" charset="0"/>
                        <a:buChar char="•"/>
                      </a:pPr>
                      <a:r>
                        <a:rPr lang="en-US" sz="1400" b="0" i="0" u="none" strike="noStrike" noProof="0">
                          <a:solidFill>
                            <a:srgbClr val="51576A"/>
                          </a:solidFill>
                          <a:latin typeface="Avenir Next LT Pro"/>
                        </a:rPr>
                        <a:t>Launched deep link support to enable SSO users to open specific Portal pages directly, on desktop or mobile, without logging in again.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eaLnBrk="1" fontAlgn="auto" latinLnBrk="0" hangingPunct="1">
                        <a:lnSpc>
                          <a:spcPct val="110000"/>
                        </a:lnSpc>
                        <a:spcBef>
                          <a:spcPts val="0"/>
                        </a:spcBef>
                        <a:spcAft>
                          <a:spcPts val="600"/>
                        </a:spcAft>
                        <a:buClrTx/>
                        <a:buSzTx/>
                        <a:buFont typeface="Arial" panose="020B0604020202020204" pitchFamily="34" charset="0"/>
                        <a:buChar char="•"/>
                      </a:pPr>
                      <a:r>
                        <a:rPr lang="en-US" sz="1400" b="0" i="0" u="none" strike="noStrike" kern="1200" noProof="0">
                          <a:solidFill>
                            <a:srgbClr val="51576A"/>
                          </a:solidFill>
                          <a:latin typeface="Avenir Next LT Pro"/>
                        </a:rPr>
                        <a:t>Launched 7 new AI-Gen Video series (EN+FR)</a:t>
                      </a:r>
                    </a:p>
                    <a:p>
                      <a:pPr marL="285750" marR="0" lvl="0" indent="-285750" algn="l">
                        <a:lnSpc>
                          <a:spcPct val="110000"/>
                        </a:lnSpc>
                        <a:spcBef>
                          <a:spcPts val="0"/>
                        </a:spcBef>
                        <a:spcAft>
                          <a:spcPts val="600"/>
                        </a:spcAft>
                        <a:buClrTx/>
                        <a:buSzTx/>
                        <a:buFont typeface="Arial" panose="020B0604020202020204" pitchFamily="34" charset="0"/>
                        <a:buChar char="•"/>
                      </a:pPr>
                      <a:r>
                        <a:rPr lang="en-US" sz="1400" b="0" i="0" u="none" strike="noStrike" kern="1200" noProof="0">
                          <a:solidFill>
                            <a:srgbClr val="51576A"/>
                          </a:solidFill>
                          <a:latin typeface="Avenir Next LT Pro"/>
                        </a:rPr>
                        <a:t>27 written guides across child and elder caregiving topics (EN+FR) for US+CA</a:t>
                      </a:r>
                    </a:p>
                    <a:p>
                      <a:pPr marL="285750" marR="0" lvl="0" indent="-285750" algn="l" rtl="0" eaLnBrk="1" fontAlgn="auto" latinLnBrk="0" hangingPunct="1">
                        <a:lnSpc>
                          <a:spcPct val="110000"/>
                        </a:lnSpc>
                        <a:spcBef>
                          <a:spcPts val="0"/>
                        </a:spcBef>
                        <a:spcAft>
                          <a:spcPts val="600"/>
                        </a:spcAft>
                        <a:buClrTx/>
                        <a:buSzTx/>
                        <a:buFont typeface="Arial" panose="020B0604020202020204" pitchFamily="34" charset="0"/>
                        <a:buChar char="•"/>
                      </a:pPr>
                      <a:r>
                        <a:rPr lang="en-US" sz="1400" b="0" i="0" u="none" strike="noStrike" noProof="0">
                          <a:solidFill>
                            <a:srgbClr val="51576A"/>
                          </a:solidFill>
                          <a:latin typeface="Avenir Next LT Pro"/>
                        </a:rPr>
                        <a:t>Added bilingual in Nutrition to expert advising bench</a:t>
                      </a:r>
                      <a:endParaRPr lang="en-US" sz="1400" b="0" i="0" u="none" strike="noStrike" kern="1200" noProof="0">
                        <a:solidFill>
                          <a:srgbClr val="51576A"/>
                        </a:solidFill>
                        <a:latin typeface="Avenir Next LT Pro"/>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US" sz="1400" b="0" i="0" u="none" strike="noStrike" kern="1200" noProof="0">
                          <a:solidFill>
                            <a:srgbClr val="51576A"/>
                          </a:solidFill>
                          <a:latin typeface="Avenir Next LT Pro"/>
                        </a:rPr>
                        <a:t>6 webinars across child and elder caregiving topics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indent="-285750" algn="l" rtl="0" eaLnBrk="1" latinLnBrk="0" hangingPunct="1">
                        <a:lnSpc>
                          <a:spcPct val="110000"/>
                        </a:lnSpc>
                        <a:spcBef>
                          <a:spcPts val="900"/>
                        </a:spcBef>
                        <a:spcAft>
                          <a:spcPts val="0"/>
                        </a:spcAft>
                        <a:buFont typeface="Arial" panose="020B0604020202020204" pitchFamily="34" charset="0"/>
                        <a:buChar char="•"/>
                      </a:pPr>
                      <a:r>
                        <a:rPr lang="en-US" sz="1400" b="0" i="0" u="none" strike="noStrike" kern="1200" noProof="0">
                          <a:solidFill>
                            <a:srgbClr val="51576A"/>
                          </a:solidFill>
                          <a:latin typeface="Avenir Next LT Pro"/>
                        </a:rPr>
                        <a:t>3 new blog posts for April, May, and June</a:t>
                      </a:r>
                    </a:p>
                    <a:p>
                      <a:pPr marL="285750" marR="0" lvl="0" indent="-285750" algn="l">
                        <a:lnSpc>
                          <a:spcPct val="110000"/>
                        </a:lnSpc>
                        <a:spcBef>
                          <a:spcPts val="900"/>
                        </a:spcBef>
                        <a:spcAft>
                          <a:spcPts val="0"/>
                        </a:spcAft>
                        <a:buFont typeface="Arial" panose="020B0604020202020204" pitchFamily="34" charset="0"/>
                        <a:buChar char="•"/>
                      </a:pPr>
                      <a:r>
                        <a:rPr lang="en-US" sz="1400" b="0" i="0" u="none" strike="noStrike" kern="1200" noProof="0">
                          <a:solidFill>
                            <a:srgbClr val="51576A"/>
                          </a:solidFill>
                          <a:latin typeface="Avenir Next LT Pro"/>
                        </a:rPr>
                        <a:t>“The True Cost of Alcohol” Campaign, including a handout with a sober month calendar</a:t>
                      </a:r>
                    </a:p>
                    <a:p>
                      <a:pPr marL="285750" marR="0" lvl="0" indent="-285750" algn="l">
                        <a:lnSpc>
                          <a:spcPct val="110000"/>
                        </a:lnSpc>
                        <a:spcBef>
                          <a:spcPts val="900"/>
                        </a:spcBef>
                        <a:spcAft>
                          <a:spcPts val="0"/>
                        </a:spcAft>
                        <a:buFont typeface="Arial" panose="020B0604020202020204" pitchFamily="34" charset="0"/>
                        <a:buChar char="•"/>
                      </a:pPr>
                      <a:r>
                        <a:rPr lang="en-US" sz="1400" b="0" i="0" u="none" strike="noStrike" kern="1200" noProof="0">
                          <a:solidFill>
                            <a:srgbClr val="51576A"/>
                          </a:solidFill>
                          <a:latin typeface="Avenir Next LT Pro"/>
                        </a:rPr>
                        <a:t>Monthly newsletter with blog posts and expert classes</a:t>
                      </a:r>
                      <a:endParaRPr lang="en-US" sz="1400" b="0" i="0" u="none" strike="noStrike" kern="1200" noProof="0">
                        <a:solidFill>
                          <a:srgbClr val="000000"/>
                        </a:solidFill>
                        <a:latin typeface="Avenir Next LT Pro"/>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eaLnBrk="1" latinLnBrk="0" hangingPunct="1">
                        <a:lnSpc>
                          <a:spcPct val="110000"/>
                        </a:lnSpc>
                        <a:spcAft>
                          <a:spcPts val="600"/>
                        </a:spcAft>
                        <a:buFont typeface="Arial" panose="020B0604020202020204" pitchFamily="34" charset="0"/>
                        <a:buChar char="•"/>
                      </a:pPr>
                      <a:r>
                        <a:rPr lang="en-US" sz="1400" b="0" i="0" u="none" strike="noStrike" kern="1200" noProof="0">
                          <a:solidFill>
                            <a:srgbClr val="51576A"/>
                          </a:solidFill>
                          <a:latin typeface="Avenir Next LT Pro"/>
                        </a:rPr>
                        <a:t>22 new videos across mental health, weight management, and GLP-1 drugs (FR only, matching existing EN series)  </a:t>
                      </a:r>
                      <a:endParaRPr lang="en-US" sz="1400" b="0" i="0" u="none" strike="noStrike" kern="1200" noProof="0">
                        <a:solidFill>
                          <a:srgbClr val="101F53"/>
                        </a:solidFill>
                        <a:latin typeface="Avenir Next LT Pro"/>
                      </a:endParaRPr>
                    </a:p>
                    <a:p>
                      <a:pPr marL="285750" marR="0" lvl="0" indent="-285750" algn="l">
                        <a:lnSpc>
                          <a:spcPct val="120000"/>
                        </a:lnSpc>
                        <a:spcBef>
                          <a:spcPts val="600"/>
                        </a:spcBef>
                        <a:spcAft>
                          <a:spcPts val="0"/>
                        </a:spcAft>
                        <a:buFont typeface="Arial" panose="020B0604020202020204" pitchFamily="34" charset="0"/>
                        <a:buChar char="•"/>
                      </a:pPr>
                      <a:r>
                        <a:rPr lang="en-US" sz="1400" b="0" i="0" u="none" strike="noStrike" kern="1200" noProof="0">
                          <a:solidFill>
                            <a:srgbClr val="51576A"/>
                          </a:solidFill>
                          <a:latin typeface="Avenir Next LT Pro"/>
                        </a:rPr>
                        <a:t>1 Marathon of expert-led webchats. May: Mental Health Marathon*</a:t>
                      </a: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761769"/>
                  </a:ext>
                </a:extLst>
              </a:tr>
              <a:tr h="1539387">
                <a:tc>
                  <a:txBody>
                    <a:bodyPr/>
                    <a:lstStyle/>
                    <a:p>
                      <a:pPr marL="0" indent="0">
                        <a:lnSpc>
                          <a:spcPct val="110000"/>
                        </a:lnSpc>
                        <a:spcAft>
                          <a:spcPts val="600"/>
                        </a:spcAft>
                        <a:buFont typeface="Arial" panose="020B0604020202020204" pitchFamily="34" charset="0"/>
                        <a:buNone/>
                      </a:pPr>
                      <a:endParaRPr lang="en-US" sz="1400" b="0" i="0">
                        <a:solidFill>
                          <a:schemeClr val="accent6"/>
                        </a:solidFill>
                        <a:latin typeface="Avenir Next LT Pro" panose="020B0504020202020204"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eaLnBrk="1" latinLnBrk="0" hangingPunct="1">
                        <a:lnSpc>
                          <a:spcPct val="110000"/>
                        </a:lnSpc>
                        <a:spcAft>
                          <a:spcPts val="600"/>
                        </a:spcAft>
                        <a:buFont typeface="Arial" panose="020B0604020202020204" pitchFamily="34" charset="0"/>
                        <a:buChar char="•"/>
                      </a:pPr>
                      <a:r>
                        <a:rPr lang="en-US" sz="1400" b="0" i="0" u="none" strike="noStrike" kern="1200" noProof="0">
                          <a:solidFill>
                            <a:srgbClr val="51576A"/>
                          </a:solidFill>
                          <a:latin typeface="Avenir Next LT Pro"/>
                        </a:rPr>
                        <a:t>14 fitness classes, including adaptive fitness</a:t>
                      </a:r>
                      <a:endParaRPr lang="en-US"/>
                    </a:p>
                    <a:p>
                      <a:pPr marL="285750" marR="0" lvl="0" indent="-285750" algn="l">
                        <a:lnSpc>
                          <a:spcPct val="120000"/>
                        </a:lnSpc>
                        <a:spcBef>
                          <a:spcPts val="600"/>
                        </a:spcBef>
                        <a:spcAft>
                          <a:spcPts val="0"/>
                        </a:spcAft>
                        <a:buFont typeface="Arial" panose="020B0604020202020204" pitchFamily="34" charset="0"/>
                        <a:buChar char="•"/>
                      </a:pPr>
                      <a:r>
                        <a:rPr lang="en-US" sz="1400" b="0" i="0" u="none" strike="noStrike" kern="1200" noProof="0">
                          <a:solidFill>
                            <a:srgbClr val="51576A"/>
                          </a:solidFill>
                          <a:latin typeface="Avenir Next LT Pro"/>
                        </a:rPr>
                        <a:t>47 nutrition classes (EN+FR)</a:t>
                      </a:r>
                      <a:endParaRPr lang="en-US" sz="1400" b="0" i="0" u="none" strike="noStrike" kern="1200" noProof="0">
                        <a:solidFill>
                          <a:srgbClr val="101F53"/>
                        </a:solidFill>
                        <a:latin typeface="Avenir Next LT Pro"/>
                      </a:endParaRPr>
                    </a:p>
                    <a:p>
                      <a:pPr marL="285750" marR="0" lvl="0" indent="-285750" algn="l">
                        <a:lnSpc>
                          <a:spcPct val="120000"/>
                        </a:lnSpc>
                        <a:spcBef>
                          <a:spcPts val="600"/>
                        </a:spcBef>
                        <a:spcAft>
                          <a:spcPts val="0"/>
                        </a:spcAft>
                        <a:buFont typeface="Arial" panose="020B0604020202020204" pitchFamily="34" charset="0"/>
                        <a:buChar char="•"/>
                      </a:pPr>
                      <a:r>
                        <a:rPr lang="en-US" sz="1400" b="0" i="0" u="none" strike="noStrike" kern="1200" noProof="0">
                          <a:solidFill>
                            <a:srgbClr val="51576A"/>
                          </a:solidFill>
                          <a:latin typeface="Avenir Next LT Pro"/>
                        </a:rPr>
                        <a:t>Adaptive Fitness program</a:t>
                      </a:r>
                      <a:endParaRPr lang="en-US" sz="1400" b="0" i="0" u="none" strike="noStrike" kern="1200" noProof="0">
                        <a:solidFill>
                          <a:srgbClr val="000000"/>
                        </a:solidFill>
                        <a:latin typeface="Avenir Next LT Pro"/>
                      </a:endParaRPr>
                    </a:p>
                    <a:p>
                      <a:pPr marL="285750" marR="0" lvl="0" indent="-285750" algn="l">
                        <a:lnSpc>
                          <a:spcPct val="120000"/>
                        </a:lnSpc>
                        <a:spcBef>
                          <a:spcPts val="600"/>
                        </a:spcBef>
                        <a:spcAft>
                          <a:spcPts val="0"/>
                        </a:spcAft>
                        <a:buFont typeface="Arial" panose="020B0604020202020204" pitchFamily="34" charset="0"/>
                        <a:buChar char="•"/>
                      </a:pPr>
                      <a:r>
                        <a:rPr lang="en-US" sz="1400" b="0" i="0" u="none" strike="noStrike" kern="1200" noProof="0">
                          <a:solidFill>
                            <a:srgbClr val="51576A"/>
                          </a:solidFill>
                          <a:latin typeface="Avenir Next LT Pro"/>
                        </a:rPr>
                        <a:t>Launch My Health Webinar: Gut-Brain Connection**</a:t>
                      </a:r>
                      <a:endParaRPr lang="en-US" sz="1400" b="0" i="0" u="none" strike="noStrike" kern="1200" noProof="0">
                        <a:solidFill>
                          <a:srgbClr val="000000"/>
                        </a:solidFill>
                        <a:latin typeface="Avenir Next LT Pro"/>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rtl="0" eaLnBrk="1" fontAlgn="auto" latinLnBrk="0" hangingPunct="1">
                        <a:lnSpc>
                          <a:spcPct val="100000"/>
                        </a:lnSpc>
                        <a:spcBef>
                          <a:spcPts val="900"/>
                        </a:spcBef>
                        <a:spcAft>
                          <a:spcPts val="0"/>
                        </a:spcAft>
                        <a:buClr>
                          <a:srgbClr val="101F53"/>
                        </a:buClr>
                        <a:buSzTx/>
                        <a:buFont typeface="Arial,Sans-Serif" panose="020B0604020202020204" pitchFamily="34" charset="0"/>
                        <a:buChar char="•"/>
                      </a:pPr>
                      <a:r>
                        <a:rPr lang="en-US" sz="1400" b="0" i="0" u="none" strike="noStrike" noProof="0">
                          <a:solidFill>
                            <a:srgbClr val="51576A"/>
                          </a:solidFill>
                          <a:latin typeface="Avenir Next LT Pro"/>
                        </a:rPr>
                        <a:t>7 new webinars across child and elder caregiving topics (EN+FR)</a:t>
                      </a:r>
                      <a:endParaRPr lang="en-US" sz="1400" b="0" i="0" u="none" strike="noStrike" noProof="0">
                        <a:solidFill>
                          <a:srgbClr val="101F53"/>
                        </a:solidFill>
                        <a:latin typeface="Avenir Next LT Pro"/>
                      </a:endParaRPr>
                    </a:p>
                    <a:p>
                      <a:pPr marL="285750" marR="0" lvl="0" indent="-285750" algn="l">
                        <a:lnSpc>
                          <a:spcPct val="100000"/>
                        </a:lnSpc>
                        <a:spcBef>
                          <a:spcPts val="900"/>
                        </a:spcBef>
                        <a:spcAft>
                          <a:spcPts val="0"/>
                        </a:spcAft>
                        <a:buClr>
                          <a:srgbClr val="101F53"/>
                        </a:buClr>
                        <a:buSzTx/>
                        <a:buFont typeface="Arial,Sans-Serif" panose="020B0604020202020204" pitchFamily="34" charset="0"/>
                        <a:buChar char="•"/>
                      </a:pPr>
                      <a:r>
                        <a:rPr lang="en-US" sz="1400" b="0" i="0" u="none" strike="noStrike" noProof="0">
                          <a:solidFill>
                            <a:srgbClr val="51576A"/>
                          </a:solidFill>
                          <a:latin typeface="Avenir Next LT Pro"/>
                        </a:rPr>
                        <a:t>Text-based guides complementing Q3 webinars</a:t>
                      </a:r>
                    </a:p>
                    <a:p>
                      <a:pPr marL="285750" marR="0" lvl="0" indent="-285750" algn="l">
                        <a:lnSpc>
                          <a:spcPct val="100000"/>
                        </a:lnSpc>
                        <a:spcBef>
                          <a:spcPts val="900"/>
                        </a:spcBef>
                        <a:spcAft>
                          <a:spcPts val="0"/>
                        </a:spcAft>
                        <a:buClr>
                          <a:srgbClr val="101F53"/>
                        </a:buClr>
                        <a:buSzTx/>
                        <a:buFont typeface="Arial,Sans-Serif" panose="020B0604020202020204" pitchFamily="34" charset="0"/>
                        <a:buChar char="•"/>
                      </a:pPr>
                      <a:r>
                        <a:rPr lang="en-US" sz="1400" b="0" i="0" u="none" strike="noStrike" noProof="0">
                          <a:solidFill>
                            <a:srgbClr val="51576A"/>
                          </a:solidFill>
                          <a:latin typeface="Avenir Next LT Pro"/>
                        </a:rPr>
                        <a:t>Repurposing existing guides into 8 short, engaging AI-generated video series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eaLnBrk="1" latinLnBrk="0" hangingPunct="1">
                        <a:lnSpc>
                          <a:spcPct val="110000"/>
                        </a:lnSpc>
                        <a:spcAft>
                          <a:spcPts val="600"/>
                        </a:spcAft>
                        <a:buFont typeface="Arial" panose="020B0604020202020204" pitchFamily="34" charset="0"/>
                        <a:buChar char="•"/>
                      </a:pPr>
                      <a:r>
                        <a:rPr lang="en-US" sz="1400" b="0" i="0" u="none" strike="noStrike" noProof="0">
                          <a:solidFill>
                            <a:srgbClr val="51576A"/>
                          </a:solidFill>
                          <a:latin typeface="Avenir Next LT Pro"/>
                        </a:rPr>
                        <a:t>Trauma and Substance Use modules to be added to the Additional Resources section</a:t>
                      </a:r>
                      <a:endParaRPr lang="en-US" sz="1400" b="0" i="0" u="none" strike="noStrike" kern="1200" noProof="0">
                        <a:solidFill>
                          <a:srgbClr val="51576A"/>
                        </a:solidFill>
                        <a:latin typeface="Avenir Next LT Pro"/>
                        <a:ea typeface="+mn-ea"/>
                        <a:cs typeface="+mn-cs"/>
                      </a:endParaRPr>
                    </a:p>
                    <a:p>
                      <a:pPr marL="285750" indent="-285750" algn="l" rtl="0" eaLnBrk="1" latinLnBrk="0" hangingPunct="1">
                        <a:lnSpc>
                          <a:spcPct val="110000"/>
                        </a:lnSpc>
                        <a:spcAft>
                          <a:spcPts val="600"/>
                        </a:spcAft>
                        <a:buFont typeface="Arial" panose="020B0604020202020204" pitchFamily="34" charset="0"/>
                        <a:buChar char="•"/>
                      </a:pPr>
                      <a:r>
                        <a:rPr lang="en-US" sz="1400" b="0" i="0" u="none" strike="noStrike" kern="1200" noProof="0">
                          <a:solidFill>
                            <a:srgbClr val="51576A"/>
                          </a:solidFill>
                          <a:latin typeface="Avenir Next LT Pro"/>
                        </a:rPr>
                        <a:t>“Emotions &amp; Substance Use” campaign with a “Managing Your Emotions” Handout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rtl="0" eaLnBrk="1" latinLnBrk="0" hangingPunct="1">
                        <a:lnSpc>
                          <a:spcPct val="110000"/>
                        </a:lnSpc>
                        <a:spcAft>
                          <a:spcPts val="600"/>
                        </a:spcAft>
                        <a:buFont typeface="Arial" panose="020B0604020202020204" pitchFamily="34" charset="0"/>
                        <a:buChar char="•"/>
                      </a:pPr>
                      <a:r>
                        <a:rPr lang="en-US" sz="1400" b="0" i="0" u="none" strike="noStrike" kern="1200" noProof="0">
                          <a:solidFill>
                            <a:srgbClr val="51576A"/>
                          </a:solidFill>
                          <a:latin typeface="Avenir Next LT Pro"/>
                        </a:rPr>
                        <a:t>24 new AI generated videos (4 series) across financial health (EN+FR)</a:t>
                      </a:r>
                    </a:p>
                    <a:p>
                      <a:pPr marL="285750" lvl="0" indent="-285750" algn="l" rtl="0" eaLnBrk="1" latinLnBrk="0" hangingPunct="1">
                        <a:lnSpc>
                          <a:spcPct val="110000"/>
                        </a:lnSpc>
                        <a:spcAft>
                          <a:spcPts val="600"/>
                        </a:spcAft>
                        <a:buFont typeface="Arial" panose="020B0604020202020204" pitchFamily="34" charset="0"/>
                        <a:buChar char="•"/>
                      </a:pPr>
                      <a:r>
                        <a:rPr lang="en-US" sz="1400" b="0" i="0" u="none" strike="noStrike" kern="1200" noProof="0">
                          <a:solidFill>
                            <a:srgbClr val="51576A"/>
                          </a:solidFill>
                          <a:latin typeface="Avenir Next LT Pro"/>
                        </a:rPr>
                        <a:t>6 new webchats to get answers in real-time with world-class experts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2718788"/>
                  </a:ext>
                </a:extLst>
              </a:tr>
            </a:tbl>
          </a:graphicData>
        </a:graphic>
      </p:graphicFrame>
      <p:sp>
        <p:nvSpPr>
          <p:cNvPr id="2" name="Title 1">
            <a:extLst>
              <a:ext uri="{FF2B5EF4-FFF2-40B4-BE49-F238E27FC236}">
                <a16:creationId xmlns:a16="http://schemas.microsoft.com/office/drawing/2014/main" id="{E35F52E0-000F-EBAF-2EC0-289FA2F4B1C6}"/>
              </a:ext>
            </a:extLst>
          </p:cNvPr>
          <p:cNvSpPr>
            <a:spLocks noGrp="1"/>
          </p:cNvSpPr>
          <p:nvPr>
            <p:ph type="title"/>
          </p:nvPr>
        </p:nvSpPr>
        <p:spPr>
          <a:xfrm>
            <a:off x="628073" y="569866"/>
            <a:ext cx="10058400" cy="565815"/>
          </a:xfrm>
        </p:spPr>
        <p:txBody>
          <a:bodyPr/>
          <a:lstStyle/>
          <a:p>
            <a:r>
              <a:rPr lang="en-US" sz="2600" err="1">
                <a:solidFill>
                  <a:srgbClr val="111F53"/>
                </a:solidFill>
                <a:latin typeface="Avenir Next LT Pro Demi"/>
              </a:rPr>
              <a:t>LifeSpeak</a:t>
            </a:r>
            <a:r>
              <a:rPr lang="en-US" sz="2600">
                <a:solidFill>
                  <a:srgbClr val="111F53"/>
                </a:solidFill>
                <a:latin typeface="Avenir Next LT Pro Demi"/>
              </a:rPr>
              <a:t> Inc. 2025 Q2 Product Updates and Q3 Roadmap</a:t>
            </a:r>
            <a:endParaRPr lang="en-US" sz="2600">
              <a:latin typeface="Avenir Next LT Pro Demi"/>
            </a:endParaRPr>
          </a:p>
        </p:txBody>
      </p:sp>
      <p:sp>
        <p:nvSpPr>
          <p:cNvPr id="4" name="Text Placeholder 3">
            <a:extLst>
              <a:ext uri="{FF2B5EF4-FFF2-40B4-BE49-F238E27FC236}">
                <a16:creationId xmlns:a16="http://schemas.microsoft.com/office/drawing/2014/main" id="{0EEBA2E8-7428-EA6B-5548-3C16F0A41945}"/>
              </a:ext>
            </a:extLst>
          </p:cNvPr>
          <p:cNvSpPr>
            <a:spLocks noGrp="1"/>
          </p:cNvSpPr>
          <p:nvPr>
            <p:ph type="body" sz="quarter" idx="13"/>
          </p:nvPr>
        </p:nvSpPr>
        <p:spPr>
          <a:xfrm>
            <a:off x="628073" y="223357"/>
            <a:ext cx="10058398" cy="253702"/>
          </a:xfrm>
        </p:spPr>
        <p:txBody>
          <a:bodyPr/>
          <a:lstStyle/>
          <a:p>
            <a:r>
              <a:rPr lang="en-US">
                <a:latin typeface="Avenir Next LT Pro Demi" panose="020B0504020202020204" pitchFamily="34" charset="77"/>
              </a:rPr>
              <a:t>AT A GLANCE</a:t>
            </a:r>
          </a:p>
        </p:txBody>
      </p:sp>
      <p:pic>
        <p:nvPicPr>
          <p:cNvPr id="7" name="Picture 6" descr="A picture containing text&#10;&#10;Description automatically generated">
            <a:extLst>
              <a:ext uri="{FF2B5EF4-FFF2-40B4-BE49-F238E27FC236}">
                <a16:creationId xmlns:a16="http://schemas.microsoft.com/office/drawing/2014/main" id="{1DDBF8ED-02A5-9DE9-7930-B308F2875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623" y="1304815"/>
            <a:ext cx="1760012" cy="468386"/>
          </a:xfrm>
          <a:prstGeom prst="rect">
            <a:avLst/>
          </a:prstGeom>
        </p:spPr>
      </p:pic>
      <p:pic>
        <p:nvPicPr>
          <p:cNvPr id="9" name="Graphic 2">
            <a:extLst>
              <a:ext uri="{FF2B5EF4-FFF2-40B4-BE49-F238E27FC236}">
                <a16:creationId xmlns:a16="http://schemas.microsoft.com/office/drawing/2014/main" id="{2A66DDD0-91E9-F2E6-98AE-C6BAB78D9B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27192" y="1312881"/>
            <a:ext cx="1773694" cy="482731"/>
          </a:xfrm>
          <a:prstGeom prst="rect">
            <a:avLst/>
          </a:prstGeom>
        </p:spPr>
      </p:pic>
      <p:pic>
        <p:nvPicPr>
          <p:cNvPr id="10" name="Graphic 4">
            <a:extLst>
              <a:ext uri="{FF2B5EF4-FFF2-40B4-BE49-F238E27FC236}">
                <a16:creationId xmlns:a16="http://schemas.microsoft.com/office/drawing/2014/main" id="{56C4F7A0-B4FB-B448-D10B-AF0F4F19E1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96879" y="1312816"/>
            <a:ext cx="1581270" cy="450616"/>
          </a:xfrm>
          <a:prstGeom prst="rect">
            <a:avLst/>
          </a:prstGeom>
        </p:spPr>
      </p:pic>
      <p:pic>
        <p:nvPicPr>
          <p:cNvPr id="11" name="Graphic 3">
            <a:extLst>
              <a:ext uri="{FF2B5EF4-FFF2-40B4-BE49-F238E27FC236}">
                <a16:creationId xmlns:a16="http://schemas.microsoft.com/office/drawing/2014/main" id="{654FAAC5-C1EE-633E-B71B-B768D408C2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80059" y="1305110"/>
            <a:ext cx="1807347" cy="450616"/>
          </a:xfrm>
          <a:prstGeom prst="rect">
            <a:avLst/>
          </a:prstGeom>
        </p:spPr>
      </p:pic>
      <p:sp>
        <p:nvSpPr>
          <p:cNvPr id="12" name="TextBox 11">
            <a:extLst>
              <a:ext uri="{FF2B5EF4-FFF2-40B4-BE49-F238E27FC236}">
                <a16:creationId xmlns:a16="http://schemas.microsoft.com/office/drawing/2014/main" id="{C4180B07-AED6-3646-D149-4F14A65DDB23}"/>
              </a:ext>
            </a:extLst>
          </p:cNvPr>
          <p:cNvSpPr txBox="1"/>
          <p:nvPr/>
        </p:nvSpPr>
        <p:spPr>
          <a:xfrm>
            <a:off x="13425714" y="2249714"/>
            <a:ext cx="0" cy="0"/>
          </a:xfrm>
          <a:prstGeom prst="rect">
            <a:avLst/>
          </a:prstGeom>
          <a:noFill/>
        </p:spPr>
        <p:txBody>
          <a:bodyPr wrap="none" rtlCol="0">
            <a:noAutofit/>
          </a:bodyPr>
          <a:lstStyle/>
          <a:p>
            <a:pPr algn="l">
              <a:lnSpc>
                <a:spcPct val="110000"/>
              </a:lnSpc>
            </a:pPr>
            <a:endParaRPr lang="en-US" b="1">
              <a:solidFill>
                <a:schemeClr val="tx2"/>
              </a:solidFill>
              <a:latin typeface="Avenir Next LT Pro Demi" panose="020B0504020202020204" pitchFamily="34" charset="77"/>
              <a:cs typeface="Calibri Light" panose="020F0302020204030204" pitchFamily="34" charset="0"/>
            </a:endParaRPr>
          </a:p>
        </p:txBody>
      </p:sp>
      <p:sp>
        <p:nvSpPr>
          <p:cNvPr id="6" name="Rounded Rectangle 38">
            <a:extLst>
              <a:ext uri="{FF2B5EF4-FFF2-40B4-BE49-F238E27FC236}">
                <a16:creationId xmlns:a16="http://schemas.microsoft.com/office/drawing/2014/main" id="{F0FFA820-AE17-E496-3218-AC04C94EEF7E}"/>
              </a:ext>
            </a:extLst>
          </p:cNvPr>
          <p:cNvSpPr/>
          <p:nvPr/>
        </p:nvSpPr>
        <p:spPr>
          <a:xfrm>
            <a:off x="107351" y="2234211"/>
            <a:ext cx="1239128" cy="569620"/>
          </a:xfrm>
          <a:prstGeom prst="roundRect">
            <a:avLst/>
          </a:prstGeom>
          <a:noFill/>
          <a:ln>
            <a:noFill/>
          </a:ln>
        </p:spPr>
        <p:txBody>
          <a:bodyPr lIns="91440" tIns="45720" rIns="91440" bIns="45720" rtlCol="0" anchor="ctr">
            <a:noAutofit/>
          </a:bodyPr>
          <a:lstStyle/>
          <a:p>
            <a:r>
              <a:rPr lang="en-US" sz="1400" b="1">
                <a:solidFill>
                  <a:schemeClr val="tx2"/>
                </a:solidFill>
                <a:latin typeface="Avenir Next LT Pro Demi"/>
              </a:rPr>
              <a:t>NEW IN Q2 (Updates are live)</a:t>
            </a:r>
          </a:p>
        </p:txBody>
      </p:sp>
      <p:cxnSp>
        <p:nvCxnSpPr>
          <p:cNvPr id="15" name="Straight Connector 14">
            <a:extLst>
              <a:ext uri="{FF2B5EF4-FFF2-40B4-BE49-F238E27FC236}">
                <a16:creationId xmlns:a16="http://schemas.microsoft.com/office/drawing/2014/main" id="{FA811186-F6E3-FF20-646F-2B4102DA50CB}"/>
              </a:ext>
            </a:extLst>
          </p:cNvPr>
          <p:cNvCxnSpPr/>
          <p:nvPr/>
        </p:nvCxnSpPr>
        <p:spPr>
          <a:xfrm>
            <a:off x="3888630" y="1424636"/>
            <a:ext cx="0" cy="49852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A4ADC0-9F03-43D0-22E4-D153D94FD6D9}"/>
              </a:ext>
            </a:extLst>
          </p:cNvPr>
          <p:cNvCxnSpPr/>
          <p:nvPr/>
        </p:nvCxnSpPr>
        <p:spPr>
          <a:xfrm>
            <a:off x="6762103" y="1399922"/>
            <a:ext cx="0" cy="49852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39BB4A-135C-EB4B-9774-B32E0E7E3285}"/>
              </a:ext>
            </a:extLst>
          </p:cNvPr>
          <p:cNvCxnSpPr/>
          <p:nvPr/>
        </p:nvCxnSpPr>
        <p:spPr>
          <a:xfrm>
            <a:off x="9363729" y="1399922"/>
            <a:ext cx="0" cy="4985261"/>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B4AB55-7817-B6E6-3368-8D27633D0FFB}"/>
              </a:ext>
            </a:extLst>
          </p:cNvPr>
          <p:cNvCxnSpPr>
            <a:cxnSpLocks/>
          </p:cNvCxnSpPr>
          <p:nvPr/>
        </p:nvCxnSpPr>
        <p:spPr>
          <a:xfrm flipH="1">
            <a:off x="148915" y="4543132"/>
            <a:ext cx="11787712"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0E60F11-6F3E-DD7F-D465-B9F42163FEBB}"/>
              </a:ext>
            </a:extLst>
          </p:cNvPr>
          <p:cNvCxnSpPr>
            <a:cxnSpLocks/>
          </p:cNvCxnSpPr>
          <p:nvPr/>
        </p:nvCxnSpPr>
        <p:spPr>
          <a:xfrm flipH="1">
            <a:off x="202144" y="1924167"/>
            <a:ext cx="11787712"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Rounded Rectangle 38">
            <a:extLst>
              <a:ext uri="{FF2B5EF4-FFF2-40B4-BE49-F238E27FC236}">
                <a16:creationId xmlns:a16="http://schemas.microsoft.com/office/drawing/2014/main" id="{C3F94BA5-599E-567B-57DC-DF65E5656469}"/>
              </a:ext>
            </a:extLst>
          </p:cNvPr>
          <p:cNvSpPr/>
          <p:nvPr/>
        </p:nvSpPr>
        <p:spPr>
          <a:xfrm>
            <a:off x="104575" y="4817527"/>
            <a:ext cx="1006311" cy="349812"/>
          </a:xfrm>
          <a:prstGeom prst="roundRect">
            <a:avLst/>
          </a:prstGeom>
          <a:noFill/>
          <a:ln>
            <a:noFill/>
          </a:ln>
        </p:spPr>
        <p:txBody>
          <a:bodyPr lIns="91440" tIns="45720" rIns="91440" bIns="45720" rtlCol="0" anchor="ctr">
            <a:noAutofit/>
          </a:bodyPr>
          <a:lstStyle/>
          <a:p>
            <a:r>
              <a:rPr lang="en-US" sz="1400" b="1">
                <a:solidFill>
                  <a:srgbClr val="FFC000"/>
                </a:solidFill>
                <a:latin typeface="Avenir Next LT Pro Demi" panose="020B0504020202020204" pitchFamily="34" charset="77"/>
              </a:rPr>
              <a:t>COMING SOON</a:t>
            </a:r>
          </a:p>
        </p:txBody>
      </p:sp>
      <p:sp>
        <p:nvSpPr>
          <p:cNvPr id="8" name="TextBox 7">
            <a:extLst>
              <a:ext uri="{FF2B5EF4-FFF2-40B4-BE49-F238E27FC236}">
                <a16:creationId xmlns:a16="http://schemas.microsoft.com/office/drawing/2014/main" id="{7378DBF3-138A-8287-51D3-132C2A361BAD}"/>
              </a:ext>
            </a:extLst>
          </p:cNvPr>
          <p:cNvSpPr txBox="1"/>
          <p:nvPr/>
        </p:nvSpPr>
        <p:spPr>
          <a:xfrm>
            <a:off x="4385210" y="6619903"/>
            <a:ext cx="7808379" cy="2351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10000"/>
              </a:lnSpc>
            </a:pPr>
            <a:r>
              <a:rPr lang="en-US" sz="900">
                <a:solidFill>
                  <a:schemeClr val="bg2">
                    <a:lumMod val="75000"/>
                  </a:schemeClr>
                </a:solidFill>
                <a:latin typeface="Avenir Next LT Pro" panose="020B0504020202020204" pitchFamily="34" charset="77"/>
              </a:rPr>
              <a:t>*Not included in the standard offering, available as an upsell. ** </a:t>
            </a:r>
            <a:r>
              <a:rPr lang="en-US" sz="900">
                <a:solidFill>
                  <a:schemeClr val="bg2">
                    <a:lumMod val="75000"/>
                  </a:schemeClr>
                </a:solidFill>
                <a:latin typeface="Avenir Next LT Pro" panose="020B0504020202020204" pitchFamily="34" charset="77"/>
                <a:ea typeface="+mn-lt"/>
                <a:cs typeface="+mn-lt"/>
              </a:rPr>
              <a:t>Available for clients with Enhanced Content / Premium Subscriptions. </a:t>
            </a:r>
            <a:endParaRPr lang="en-US" sz="900">
              <a:solidFill>
                <a:schemeClr val="bg2">
                  <a:lumMod val="75000"/>
                </a:schemeClr>
              </a:solidFill>
              <a:latin typeface="Avenir Next LT Pro" panose="020B0504020202020204" pitchFamily="34" charset="77"/>
            </a:endParaRPr>
          </a:p>
        </p:txBody>
      </p:sp>
    </p:spTree>
    <p:extLst>
      <p:ext uri="{BB962C8B-B14F-4D97-AF65-F5344CB8AC3E}">
        <p14:creationId xmlns:p14="http://schemas.microsoft.com/office/powerpoint/2010/main" val="991721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2">
            <a:extLst>
              <a:ext uri="{FF2B5EF4-FFF2-40B4-BE49-F238E27FC236}">
                <a16:creationId xmlns:a16="http://schemas.microsoft.com/office/drawing/2014/main" id="{79C65F42-45A3-F5C5-335B-4E967F866ADC}"/>
              </a:ext>
            </a:extLst>
          </p:cNvPr>
          <p:cNvSpPr/>
          <p:nvPr/>
        </p:nvSpPr>
        <p:spPr>
          <a:xfrm>
            <a:off x="526800" y="1290105"/>
            <a:ext cx="2879679"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chemeClr val="tx1"/>
                </a:solidFill>
                <a:latin typeface="Avenir Next LT Pro" panose="020B0504020202020204" pitchFamily="34" charset="77"/>
              </a:rPr>
              <a:t>Classes</a:t>
            </a:r>
          </a:p>
        </p:txBody>
      </p:sp>
      <p:sp>
        <p:nvSpPr>
          <p:cNvPr id="52" name="Title 5">
            <a:extLst>
              <a:ext uri="{FF2B5EF4-FFF2-40B4-BE49-F238E27FC236}">
                <a16:creationId xmlns:a16="http://schemas.microsoft.com/office/drawing/2014/main" id="{18C92C61-4447-842D-DA66-53E3AF62A6EA}"/>
              </a:ext>
            </a:extLst>
          </p:cNvPr>
          <p:cNvSpPr txBox="1">
            <a:spLocks/>
          </p:cNvSpPr>
          <p:nvPr/>
        </p:nvSpPr>
        <p:spPr>
          <a:xfrm>
            <a:off x="443290" y="319708"/>
            <a:ext cx="10033977" cy="512084"/>
          </a:xfrm>
          <a:prstGeom prst="rect">
            <a:avLst/>
          </a:prstGeom>
        </p:spPr>
        <p:txBody>
          <a:bodyPr/>
          <a:lstStyle>
            <a:lvl1pPr algn="l" defTabSz="914400" rtl="0" eaLnBrk="1" latinLnBrk="0" hangingPunct="1">
              <a:lnSpc>
                <a:spcPct val="95000"/>
              </a:lnSpc>
              <a:spcBef>
                <a:spcPct val="0"/>
              </a:spcBef>
              <a:buNone/>
              <a:defRPr sz="2800" b="0" i="0" kern="1200">
                <a:solidFill>
                  <a:schemeClr val="accent2"/>
                </a:solidFill>
                <a:latin typeface="Cooper Lt BT Light" panose="0208050304030B020404" pitchFamily="18" charset="0"/>
                <a:ea typeface="Baskerville" panose="02020502070401020303" pitchFamily="18" charset="0"/>
                <a:cs typeface="+mj-cs"/>
              </a:defRPr>
            </a:lvl1pPr>
          </a:lstStyle>
          <a:p>
            <a:r>
              <a:rPr lang="en-US" b="1" err="1">
                <a:solidFill>
                  <a:srgbClr val="111F53"/>
                </a:solidFill>
                <a:latin typeface="Avenir Next LT Pro Demi" panose="020B0504020202020204" pitchFamily="34" charset="77"/>
              </a:rPr>
              <a:t>Wellbeats</a:t>
            </a:r>
            <a:r>
              <a:rPr lang="en-US" b="1">
                <a:solidFill>
                  <a:srgbClr val="111F53"/>
                </a:solidFill>
                <a:latin typeface="Avenir Next LT Pro Demi" panose="020B0504020202020204" pitchFamily="34" charset="77"/>
              </a:rPr>
              <a:t> Growth &amp; Innovation</a:t>
            </a:r>
          </a:p>
        </p:txBody>
      </p:sp>
      <p:sp>
        <p:nvSpPr>
          <p:cNvPr id="54" name="Rounded Rectangle 38">
            <a:extLst>
              <a:ext uri="{FF2B5EF4-FFF2-40B4-BE49-F238E27FC236}">
                <a16:creationId xmlns:a16="http://schemas.microsoft.com/office/drawing/2014/main" id="{67CF61BA-97A5-8721-9027-C36F6D2B60D0}"/>
              </a:ext>
            </a:extLst>
          </p:cNvPr>
          <p:cNvSpPr/>
          <p:nvPr/>
        </p:nvSpPr>
        <p:spPr>
          <a:xfrm>
            <a:off x="3551649" y="1280497"/>
            <a:ext cx="2354176" cy="330215"/>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programs</a:t>
            </a:r>
          </a:p>
        </p:txBody>
      </p:sp>
      <p:sp>
        <p:nvSpPr>
          <p:cNvPr id="56" name="Rounded Rectangle 38">
            <a:extLst>
              <a:ext uri="{FF2B5EF4-FFF2-40B4-BE49-F238E27FC236}">
                <a16:creationId xmlns:a16="http://schemas.microsoft.com/office/drawing/2014/main" id="{0A4C97FC-3EF6-5FB0-15E3-01735B30A7F2}"/>
              </a:ext>
            </a:extLst>
          </p:cNvPr>
          <p:cNvSpPr/>
          <p:nvPr/>
        </p:nvSpPr>
        <p:spPr>
          <a:xfrm>
            <a:off x="8572991" y="1279087"/>
            <a:ext cx="3062039"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ENGAGEMENT</a:t>
            </a:r>
            <a:endParaRPr lang="en-US" sz="3600">
              <a:solidFill>
                <a:srgbClr val="101F53"/>
              </a:solidFill>
              <a:latin typeface="Avenir Next LT Pro" panose="020B0504020202020204" pitchFamily="34" charset="77"/>
            </a:endParaRPr>
          </a:p>
        </p:txBody>
      </p:sp>
      <p:sp>
        <p:nvSpPr>
          <p:cNvPr id="58" name="Rounded Rectangle 38">
            <a:extLst>
              <a:ext uri="{FF2B5EF4-FFF2-40B4-BE49-F238E27FC236}">
                <a16:creationId xmlns:a16="http://schemas.microsoft.com/office/drawing/2014/main" id="{03D18A68-6F8E-56C6-D67A-38DA4E078872}"/>
              </a:ext>
            </a:extLst>
          </p:cNvPr>
          <p:cNvSpPr/>
          <p:nvPr/>
        </p:nvSpPr>
        <p:spPr>
          <a:xfrm>
            <a:off x="480819" y="977204"/>
            <a:ext cx="11445547" cy="182515"/>
          </a:xfrm>
          <a:prstGeom prst="roundRect">
            <a:avLst/>
          </a:prstGeom>
          <a:solidFill>
            <a:srgbClr val="00D0B1"/>
          </a:solidFill>
          <a:ln>
            <a:noFill/>
          </a:ln>
        </p:spPr>
        <p:txBody>
          <a:bodyPr lIns="91440" tIns="45720" rIns="91440" bIns="45720" rtlCol="0" anchor="ctr">
            <a:noAutofit/>
          </a:bodyPr>
          <a:lstStyle/>
          <a:p>
            <a:pPr algn="ctr"/>
            <a:r>
              <a:rPr lang="en-US" sz="1400" b="1">
                <a:solidFill>
                  <a:srgbClr val="101F53"/>
                </a:solidFill>
                <a:latin typeface="Avenir Next LT Pro Demi"/>
              </a:rPr>
              <a:t>NEW IN Q2 (Updates are live)</a:t>
            </a:r>
          </a:p>
        </p:txBody>
      </p:sp>
      <p:pic>
        <p:nvPicPr>
          <p:cNvPr id="60" name="Picture 59" descr="A picture containing text&#10;&#10;Description automatically generated">
            <a:extLst>
              <a:ext uri="{FF2B5EF4-FFF2-40B4-BE49-F238E27FC236}">
                <a16:creationId xmlns:a16="http://schemas.microsoft.com/office/drawing/2014/main" id="{B8CC34C3-D703-AA37-3780-04B0BBB7F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1373" y="240593"/>
            <a:ext cx="1760012" cy="468386"/>
          </a:xfrm>
          <a:prstGeom prst="rect">
            <a:avLst/>
          </a:prstGeom>
        </p:spPr>
      </p:pic>
      <p:sp>
        <p:nvSpPr>
          <p:cNvPr id="62" name="Content Placeholder 7">
            <a:extLst>
              <a:ext uri="{FF2B5EF4-FFF2-40B4-BE49-F238E27FC236}">
                <a16:creationId xmlns:a16="http://schemas.microsoft.com/office/drawing/2014/main" id="{A296F2F6-3D00-07AC-42FF-FC5941095BE8}"/>
              </a:ext>
            </a:extLst>
          </p:cNvPr>
          <p:cNvSpPr txBox="1">
            <a:spLocks/>
          </p:cNvSpPr>
          <p:nvPr/>
        </p:nvSpPr>
        <p:spPr>
          <a:xfrm>
            <a:off x="536569" y="1754551"/>
            <a:ext cx="2883734" cy="2137289"/>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solidFill>
                  <a:srgbClr val="51576A"/>
                </a:solidFill>
                <a:latin typeface="Avenir Next LT Pro"/>
              </a:rPr>
              <a:t>Published 38 classes (EN and FR combined), including:</a:t>
            </a:r>
          </a:p>
          <a:p>
            <a:pPr>
              <a:lnSpc>
                <a:spcPct val="100000"/>
              </a:lnSpc>
            </a:pPr>
            <a:r>
              <a:rPr lang="en-US">
                <a:solidFill>
                  <a:srgbClr val="51576A"/>
                </a:solidFill>
                <a:latin typeface="Avenir Next LT Pro"/>
              </a:rPr>
              <a:t>Speed and power</a:t>
            </a:r>
          </a:p>
          <a:p>
            <a:pPr>
              <a:lnSpc>
                <a:spcPct val="100000"/>
              </a:lnSpc>
            </a:pPr>
            <a:r>
              <a:rPr lang="en-US">
                <a:solidFill>
                  <a:srgbClr val="51576A"/>
                </a:solidFill>
                <a:latin typeface="Avenir Next LT Pro"/>
              </a:rPr>
              <a:t>Precision Pilates with Foam Roller</a:t>
            </a:r>
          </a:p>
          <a:p>
            <a:pPr>
              <a:lnSpc>
                <a:spcPct val="100000"/>
              </a:lnSpc>
            </a:pPr>
            <a:r>
              <a:rPr lang="en-US">
                <a:solidFill>
                  <a:srgbClr val="51576A"/>
                </a:solidFill>
                <a:latin typeface="Avenir Next LT Pro"/>
              </a:rPr>
              <a:t>Lower Body Stacked</a:t>
            </a:r>
          </a:p>
          <a:p>
            <a:pPr>
              <a:lnSpc>
                <a:spcPct val="100000"/>
              </a:lnSpc>
            </a:pPr>
            <a:r>
              <a:rPr lang="en-US">
                <a:solidFill>
                  <a:srgbClr val="51576A"/>
                </a:solidFill>
                <a:latin typeface="Avenir Next LT Pro"/>
              </a:rPr>
              <a:t>Energizing Yoga Break</a:t>
            </a:r>
          </a:p>
        </p:txBody>
      </p:sp>
      <p:sp>
        <p:nvSpPr>
          <p:cNvPr id="64" name="Content Placeholder 7">
            <a:extLst>
              <a:ext uri="{FF2B5EF4-FFF2-40B4-BE49-F238E27FC236}">
                <a16:creationId xmlns:a16="http://schemas.microsoft.com/office/drawing/2014/main" id="{D3017F54-046F-ED21-FECC-216A640F32D5}"/>
              </a:ext>
            </a:extLst>
          </p:cNvPr>
          <p:cNvSpPr txBox="1">
            <a:spLocks/>
          </p:cNvSpPr>
          <p:nvPr/>
        </p:nvSpPr>
        <p:spPr>
          <a:xfrm>
            <a:off x="3545932" y="1702026"/>
            <a:ext cx="2482838" cy="2141830"/>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Launched 3 new programs (EN+FR combined), such as:</a:t>
            </a:r>
          </a:p>
          <a:p>
            <a:pPr>
              <a:lnSpc>
                <a:spcPct val="120000"/>
              </a:lnSpc>
              <a:spcBef>
                <a:spcPts val="600"/>
              </a:spcBef>
            </a:pPr>
            <a:r>
              <a:rPr lang="en-US">
                <a:solidFill>
                  <a:srgbClr val="51576A"/>
                </a:solidFill>
                <a:latin typeface="Avenir Next LT Pro"/>
              </a:rPr>
              <a:t>Net Warriors</a:t>
            </a:r>
          </a:p>
          <a:p>
            <a:pPr>
              <a:lnSpc>
                <a:spcPct val="120000"/>
              </a:lnSpc>
              <a:spcBef>
                <a:spcPts val="600"/>
              </a:spcBef>
            </a:pPr>
            <a:r>
              <a:rPr lang="en-US">
                <a:solidFill>
                  <a:srgbClr val="51576A"/>
                </a:solidFill>
                <a:latin typeface="Avenir Next LT Pro"/>
              </a:rPr>
              <a:t>Prime Power</a:t>
            </a:r>
          </a:p>
        </p:txBody>
      </p:sp>
      <p:sp>
        <p:nvSpPr>
          <p:cNvPr id="66" name="Content Placeholder 7">
            <a:extLst>
              <a:ext uri="{FF2B5EF4-FFF2-40B4-BE49-F238E27FC236}">
                <a16:creationId xmlns:a16="http://schemas.microsoft.com/office/drawing/2014/main" id="{317DDB5F-4C95-F092-3B1D-B5A7D8AD8B6D}"/>
              </a:ext>
            </a:extLst>
          </p:cNvPr>
          <p:cNvSpPr txBox="1">
            <a:spLocks/>
          </p:cNvSpPr>
          <p:nvPr/>
        </p:nvSpPr>
        <p:spPr>
          <a:xfrm>
            <a:off x="8561156" y="1709297"/>
            <a:ext cx="3489065" cy="2137204"/>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Marketing Toolkits: Financial Health, Mental Health Awareness, Physical Wellbeing &amp; Preventive Health (EN + FR)</a:t>
            </a:r>
            <a:endParaRPr lang="en-US">
              <a:solidFill>
                <a:srgbClr val="101F53"/>
              </a:solidFill>
              <a:latin typeface="Avenir Next LT Pro" panose="020B0504020202020204" pitchFamily="34" charset="77"/>
            </a:endParaRPr>
          </a:p>
          <a:p>
            <a:pPr marL="0" indent="0">
              <a:lnSpc>
                <a:spcPct val="120000"/>
              </a:lnSpc>
              <a:spcBef>
                <a:spcPts val="600"/>
              </a:spcBef>
              <a:buNone/>
            </a:pPr>
            <a:r>
              <a:rPr lang="en-US">
                <a:solidFill>
                  <a:srgbClr val="51576A"/>
                </a:solidFill>
                <a:latin typeface="Avenir Next LT Pro"/>
              </a:rPr>
              <a:t>Mental Health Awareness Campaign</a:t>
            </a:r>
            <a:endParaRPr lang="en-US">
              <a:solidFill>
                <a:srgbClr val="101F53"/>
              </a:solidFill>
              <a:latin typeface="Avenir Next LT Pro"/>
            </a:endParaRPr>
          </a:p>
          <a:p>
            <a:pPr marL="0" indent="0">
              <a:lnSpc>
                <a:spcPct val="120000"/>
              </a:lnSpc>
              <a:spcBef>
                <a:spcPts val="600"/>
              </a:spcBef>
              <a:buNone/>
            </a:pPr>
            <a:r>
              <a:rPr lang="en-US">
                <a:solidFill>
                  <a:srgbClr val="51576A"/>
                </a:solidFill>
                <a:latin typeface="Avenir Next LT Pro"/>
              </a:rPr>
              <a:t>Launch My Health Webinar: Food is Medicine**</a:t>
            </a:r>
            <a:endParaRPr lang="en-US">
              <a:solidFill>
                <a:srgbClr val="101F53"/>
              </a:solidFill>
              <a:latin typeface="Avenir Next LT Pro"/>
            </a:endParaRPr>
          </a:p>
          <a:p>
            <a:pPr marL="0" indent="0">
              <a:lnSpc>
                <a:spcPct val="120000"/>
              </a:lnSpc>
              <a:spcBef>
                <a:spcPts val="600"/>
              </a:spcBef>
              <a:buNone/>
            </a:pPr>
            <a:r>
              <a:rPr lang="en-US">
                <a:solidFill>
                  <a:srgbClr val="51576A"/>
                </a:solidFill>
                <a:latin typeface="Avenir Next LT Pro"/>
              </a:rPr>
              <a:t>Monthly newsletters with links to flyers</a:t>
            </a:r>
            <a:endParaRPr lang="en-US">
              <a:solidFill>
                <a:srgbClr val="101F53"/>
              </a:solidFill>
              <a:latin typeface="Avenir Next LT Pro"/>
            </a:endParaRPr>
          </a:p>
          <a:p>
            <a:pPr marL="0" indent="0">
              <a:lnSpc>
                <a:spcPct val="120000"/>
              </a:lnSpc>
              <a:spcBef>
                <a:spcPts val="600"/>
              </a:spcBef>
              <a:buNone/>
            </a:pPr>
            <a:endParaRPr lang="en-US">
              <a:solidFill>
                <a:srgbClr val="51576A"/>
              </a:solidFill>
              <a:latin typeface="Avenir Next LT Pro" panose="020B0504020202020204" pitchFamily="34" charset="77"/>
            </a:endParaRPr>
          </a:p>
        </p:txBody>
      </p:sp>
      <p:sp>
        <p:nvSpPr>
          <p:cNvPr id="68" name="Content Placeholder 7">
            <a:extLst>
              <a:ext uri="{FF2B5EF4-FFF2-40B4-BE49-F238E27FC236}">
                <a16:creationId xmlns:a16="http://schemas.microsoft.com/office/drawing/2014/main" id="{1B14CCD7-75F7-6751-A56A-8F16ABB04691}"/>
              </a:ext>
            </a:extLst>
          </p:cNvPr>
          <p:cNvSpPr txBox="1">
            <a:spLocks/>
          </p:cNvSpPr>
          <p:nvPr/>
        </p:nvSpPr>
        <p:spPr>
          <a:xfrm>
            <a:off x="7141066" y="4773063"/>
            <a:ext cx="4992013" cy="1884444"/>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Marketing Toolkits: Mind-Body &amp; Mindfulness, Healthy Together, Stress and Resilience (EN+FR)</a:t>
            </a:r>
          </a:p>
          <a:p>
            <a:pPr marL="0" indent="0">
              <a:lnSpc>
                <a:spcPct val="120000"/>
              </a:lnSpc>
              <a:spcBef>
                <a:spcPts val="600"/>
              </a:spcBef>
              <a:buNone/>
            </a:pPr>
            <a:r>
              <a:rPr lang="en-US">
                <a:solidFill>
                  <a:srgbClr val="51576A"/>
                </a:solidFill>
                <a:latin typeface="Avenir Next LT Pro"/>
              </a:rPr>
              <a:t>Healthy Together Campaign</a:t>
            </a:r>
          </a:p>
          <a:p>
            <a:pPr marL="0" indent="0">
              <a:lnSpc>
                <a:spcPct val="120000"/>
              </a:lnSpc>
              <a:spcBef>
                <a:spcPts val="600"/>
              </a:spcBef>
              <a:buNone/>
            </a:pPr>
            <a:r>
              <a:rPr lang="en-US">
                <a:solidFill>
                  <a:srgbClr val="51576A"/>
                </a:solidFill>
                <a:latin typeface="Avenir Next LT Pro"/>
              </a:rPr>
              <a:t>Launch My Health Webinar: Gut-Brain Connection**</a:t>
            </a:r>
          </a:p>
          <a:p>
            <a:pPr marL="0" indent="0">
              <a:lnSpc>
                <a:spcPct val="120000"/>
              </a:lnSpc>
              <a:spcBef>
                <a:spcPts val="600"/>
              </a:spcBef>
              <a:buNone/>
            </a:pPr>
            <a:r>
              <a:rPr lang="en-US">
                <a:solidFill>
                  <a:srgbClr val="51576A"/>
                </a:solidFill>
                <a:latin typeface="Avenir Next LT Pro"/>
              </a:rPr>
              <a:t>Monthly newsletters with downloadable flyers (July-Sep)</a:t>
            </a:r>
          </a:p>
        </p:txBody>
      </p:sp>
      <p:sp>
        <p:nvSpPr>
          <p:cNvPr id="70" name="Rounded Rectangle 2">
            <a:extLst>
              <a:ext uri="{FF2B5EF4-FFF2-40B4-BE49-F238E27FC236}">
                <a16:creationId xmlns:a16="http://schemas.microsoft.com/office/drawing/2014/main" id="{B61C8C04-9D10-4875-AA2B-C66C10016B87}"/>
              </a:ext>
            </a:extLst>
          </p:cNvPr>
          <p:cNvSpPr/>
          <p:nvPr/>
        </p:nvSpPr>
        <p:spPr>
          <a:xfrm>
            <a:off x="4263596" y="4329143"/>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a:rPr>
              <a:t>Programs</a:t>
            </a:r>
            <a:endParaRPr lang="en-US" sz="1600" cap="all" spc="100">
              <a:solidFill>
                <a:srgbClr val="101F53"/>
              </a:solidFill>
              <a:latin typeface="Avenir Next LT Pro" panose="020B0504020202020204" pitchFamily="34" charset="77"/>
            </a:endParaRPr>
          </a:p>
        </p:txBody>
      </p:sp>
      <p:sp>
        <p:nvSpPr>
          <p:cNvPr id="72" name="Rounded Rectangle 38">
            <a:extLst>
              <a:ext uri="{FF2B5EF4-FFF2-40B4-BE49-F238E27FC236}">
                <a16:creationId xmlns:a16="http://schemas.microsoft.com/office/drawing/2014/main" id="{72FF0ECD-AD7C-E03B-BABC-2165CFF5D5C4}"/>
              </a:ext>
            </a:extLst>
          </p:cNvPr>
          <p:cNvSpPr/>
          <p:nvPr/>
        </p:nvSpPr>
        <p:spPr>
          <a:xfrm>
            <a:off x="7141065" y="4322271"/>
            <a:ext cx="2286443"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ENGAGEMENT</a:t>
            </a:r>
            <a:endParaRPr lang="en-US" sz="3600">
              <a:solidFill>
                <a:srgbClr val="101F53"/>
              </a:solidFill>
              <a:latin typeface="Avenir Next LT Pro" panose="020B0504020202020204" pitchFamily="34" charset="77"/>
            </a:endParaRPr>
          </a:p>
        </p:txBody>
      </p:sp>
      <p:sp>
        <p:nvSpPr>
          <p:cNvPr id="74" name="Content Placeholder 7">
            <a:extLst>
              <a:ext uri="{FF2B5EF4-FFF2-40B4-BE49-F238E27FC236}">
                <a16:creationId xmlns:a16="http://schemas.microsoft.com/office/drawing/2014/main" id="{31B96A55-D6C1-98D9-AABE-960E654DCF4F}"/>
              </a:ext>
            </a:extLst>
          </p:cNvPr>
          <p:cNvSpPr txBox="1">
            <a:spLocks/>
          </p:cNvSpPr>
          <p:nvPr/>
        </p:nvSpPr>
        <p:spPr>
          <a:xfrm>
            <a:off x="4253827" y="4797676"/>
            <a:ext cx="2946440" cy="1943058"/>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Adaptive Fitness program</a:t>
            </a:r>
            <a:endParaRPr lang="en-US"/>
          </a:p>
        </p:txBody>
      </p:sp>
      <p:sp>
        <p:nvSpPr>
          <p:cNvPr id="76" name="Rounded Rectangle 38">
            <a:extLst>
              <a:ext uri="{FF2B5EF4-FFF2-40B4-BE49-F238E27FC236}">
                <a16:creationId xmlns:a16="http://schemas.microsoft.com/office/drawing/2014/main" id="{0C04F0B6-40B4-4052-D90C-0EECBAB2A9FE}"/>
              </a:ext>
            </a:extLst>
          </p:cNvPr>
          <p:cNvSpPr/>
          <p:nvPr/>
        </p:nvSpPr>
        <p:spPr>
          <a:xfrm>
            <a:off x="478112" y="3987518"/>
            <a:ext cx="11448397" cy="176001"/>
          </a:xfrm>
          <a:prstGeom prst="roundRect">
            <a:avLst/>
          </a:prstGeom>
          <a:solidFill>
            <a:schemeClr val="accent4"/>
          </a:solidFill>
          <a:ln>
            <a:noFill/>
          </a:ln>
        </p:spPr>
        <p:txBody>
          <a:bodyPr lIns="91440" tIns="45720" rIns="91440" bIns="45720" rtlCol="0" anchor="ctr">
            <a:noAutofit/>
          </a:bodyPr>
          <a:lstStyle/>
          <a:p>
            <a:pPr algn="ctr"/>
            <a:r>
              <a:rPr lang="en-US" sz="1400" b="1">
                <a:solidFill>
                  <a:srgbClr val="101F53"/>
                </a:solidFill>
                <a:latin typeface="Avenir Next LT Pro Demi" panose="020B0504020202020204" pitchFamily="34" charset="77"/>
              </a:rPr>
              <a:t>COMING SOON</a:t>
            </a:r>
          </a:p>
        </p:txBody>
      </p:sp>
      <p:sp>
        <p:nvSpPr>
          <p:cNvPr id="78" name="TextBox 77">
            <a:extLst>
              <a:ext uri="{FF2B5EF4-FFF2-40B4-BE49-F238E27FC236}">
                <a16:creationId xmlns:a16="http://schemas.microsoft.com/office/drawing/2014/main" id="{04112E1C-3DB2-4105-4FE3-C21630C2B639}"/>
              </a:ext>
            </a:extLst>
          </p:cNvPr>
          <p:cNvSpPr txBox="1"/>
          <p:nvPr/>
        </p:nvSpPr>
        <p:spPr>
          <a:xfrm>
            <a:off x="286952" y="6536708"/>
            <a:ext cx="6628350" cy="2333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pPr>
            <a:r>
              <a:rPr lang="en-US" sz="900">
                <a:solidFill>
                  <a:schemeClr val="bg2">
                    <a:lumMod val="75000"/>
                  </a:schemeClr>
                </a:solidFill>
                <a:latin typeface="Avenir Next LT Pro" panose="020B0504020202020204" pitchFamily="34" charset="77"/>
              </a:rPr>
              <a:t>** </a:t>
            </a:r>
            <a:r>
              <a:rPr lang="en-US" sz="900">
                <a:solidFill>
                  <a:schemeClr val="bg2">
                    <a:lumMod val="75000"/>
                  </a:schemeClr>
                </a:solidFill>
                <a:latin typeface="Avenir Next LT Pro" panose="020B0504020202020204" pitchFamily="34" charset="77"/>
                <a:ea typeface="+mn-lt"/>
                <a:cs typeface="+mn-lt"/>
              </a:rPr>
              <a:t>Available for clients with Enhanced Content / Premium Subscriptions. </a:t>
            </a:r>
            <a:endParaRPr lang="en-US" sz="900">
              <a:solidFill>
                <a:schemeClr val="bg2">
                  <a:lumMod val="75000"/>
                </a:schemeClr>
              </a:solidFill>
              <a:latin typeface="Avenir Next LT Pro" panose="020B0504020202020204" pitchFamily="34" charset="77"/>
            </a:endParaRPr>
          </a:p>
        </p:txBody>
      </p:sp>
      <p:sp>
        <p:nvSpPr>
          <p:cNvPr id="2" name="Rounded Rectangle 38">
            <a:extLst>
              <a:ext uri="{FF2B5EF4-FFF2-40B4-BE49-F238E27FC236}">
                <a16:creationId xmlns:a16="http://schemas.microsoft.com/office/drawing/2014/main" id="{D1964936-EA5E-8516-1D44-02F24A7BEC94}"/>
              </a:ext>
            </a:extLst>
          </p:cNvPr>
          <p:cNvSpPr/>
          <p:nvPr/>
        </p:nvSpPr>
        <p:spPr>
          <a:xfrm>
            <a:off x="6091648" y="1275611"/>
            <a:ext cx="2354176" cy="330215"/>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a:rPr>
              <a:t>Features</a:t>
            </a:r>
            <a:endParaRPr lang="en-US" sz="1600" cap="all" spc="100">
              <a:solidFill>
                <a:srgbClr val="101F53"/>
              </a:solidFill>
              <a:latin typeface="Avenir Next LT Pro" panose="020B0504020202020204" pitchFamily="34" charset="77"/>
            </a:endParaRPr>
          </a:p>
        </p:txBody>
      </p:sp>
      <p:sp>
        <p:nvSpPr>
          <p:cNvPr id="3" name="Content Placeholder 7">
            <a:extLst>
              <a:ext uri="{FF2B5EF4-FFF2-40B4-BE49-F238E27FC236}">
                <a16:creationId xmlns:a16="http://schemas.microsoft.com/office/drawing/2014/main" id="{109C51EA-66DA-82E1-9C93-890C1C202737}"/>
              </a:ext>
            </a:extLst>
          </p:cNvPr>
          <p:cNvSpPr txBox="1">
            <a:spLocks/>
          </p:cNvSpPr>
          <p:nvPr/>
        </p:nvSpPr>
        <p:spPr>
          <a:xfrm>
            <a:off x="6087796" y="1751804"/>
            <a:ext cx="2362811" cy="2139035"/>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Launched deep link support to make it easier and faster for SSO users to open specific Portal pages directly, on desktop or mobile, without logging in again.</a:t>
            </a:r>
            <a:endParaRPr lang="en-US"/>
          </a:p>
        </p:txBody>
      </p:sp>
      <p:sp>
        <p:nvSpPr>
          <p:cNvPr id="4" name="Rounded Rectangle 2">
            <a:extLst>
              <a:ext uri="{FF2B5EF4-FFF2-40B4-BE49-F238E27FC236}">
                <a16:creationId xmlns:a16="http://schemas.microsoft.com/office/drawing/2014/main" id="{2CBFF45F-0EDA-56EF-0AE1-1E5AA8D95860}"/>
              </a:ext>
            </a:extLst>
          </p:cNvPr>
          <p:cNvSpPr/>
          <p:nvPr/>
        </p:nvSpPr>
        <p:spPr>
          <a:xfrm>
            <a:off x="717365" y="4329142"/>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a:rPr>
              <a:t>classes</a:t>
            </a:r>
            <a:endParaRPr lang="en-US"/>
          </a:p>
        </p:txBody>
      </p:sp>
      <p:sp>
        <p:nvSpPr>
          <p:cNvPr id="5" name="Content Placeholder 7">
            <a:extLst>
              <a:ext uri="{FF2B5EF4-FFF2-40B4-BE49-F238E27FC236}">
                <a16:creationId xmlns:a16="http://schemas.microsoft.com/office/drawing/2014/main" id="{02E25633-8473-AA3F-7F83-0D801B1D5A79}"/>
              </a:ext>
            </a:extLst>
          </p:cNvPr>
          <p:cNvSpPr txBox="1">
            <a:spLocks/>
          </p:cNvSpPr>
          <p:nvPr/>
        </p:nvSpPr>
        <p:spPr>
          <a:xfrm>
            <a:off x="717365" y="4787906"/>
            <a:ext cx="3586324" cy="1967480"/>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14 fitness classes, including adaptive fitness</a:t>
            </a:r>
          </a:p>
          <a:p>
            <a:pPr marL="0" indent="0">
              <a:lnSpc>
                <a:spcPct val="120000"/>
              </a:lnSpc>
              <a:spcBef>
                <a:spcPts val="600"/>
              </a:spcBef>
              <a:buNone/>
            </a:pPr>
            <a:r>
              <a:rPr lang="en-US">
                <a:solidFill>
                  <a:srgbClr val="51576A"/>
                </a:solidFill>
                <a:latin typeface="Avenir Next LT Pro"/>
              </a:rPr>
              <a:t>47 nutrition classes (EN+FR), including:</a:t>
            </a:r>
          </a:p>
          <a:p>
            <a:pPr marL="285750" indent="-285750">
              <a:lnSpc>
                <a:spcPct val="120000"/>
              </a:lnSpc>
              <a:spcBef>
                <a:spcPts val="600"/>
              </a:spcBef>
            </a:pPr>
            <a:r>
              <a:rPr lang="en-US">
                <a:solidFill>
                  <a:srgbClr val="51576A"/>
                </a:solidFill>
                <a:latin typeface="Avenir Next LT Pro"/>
              </a:rPr>
              <a:t>Quiche Muffins</a:t>
            </a:r>
          </a:p>
          <a:p>
            <a:pPr marL="285750" indent="-285750">
              <a:lnSpc>
                <a:spcPct val="120000"/>
              </a:lnSpc>
              <a:spcBef>
                <a:spcPts val="600"/>
              </a:spcBef>
            </a:pPr>
            <a:r>
              <a:rPr lang="en-US">
                <a:solidFill>
                  <a:srgbClr val="51576A"/>
                </a:solidFill>
                <a:latin typeface="Avenir Next LT Pro"/>
              </a:rPr>
              <a:t>Go-To Tuna Salad</a:t>
            </a:r>
          </a:p>
        </p:txBody>
      </p:sp>
    </p:spTree>
    <p:extLst>
      <p:ext uri="{BB962C8B-B14F-4D97-AF65-F5344CB8AC3E}">
        <p14:creationId xmlns:p14="http://schemas.microsoft.com/office/powerpoint/2010/main" val="1982625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629F1-7AAF-F73D-1D35-CAF75125BA9A}"/>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49967CAF-4EF2-0CF1-44BF-54F31B65D3CD}"/>
              </a:ext>
            </a:extLst>
          </p:cNvPr>
          <p:cNvSpPr/>
          <p:nvPr/>
        </p:nvSpPr>
        <p:spPr>
          <a:xfrm>
            <a:off x="697762" y="1343836"/>
            <a:ext cx="2879679"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chemeClr val="tx1"/>
                </a:solidFill>
                <a:latin typeface="Avenir Next LT Pro"/>
              </a:rPr>
              <a:t>Content</a:t>
            </a:r>
            <a:endParaRPr lang="en-US">
              <a:solidFill>
                <a:schemeClr val="tx1"/>
              </a:solidFill>
              <a:latin typeface="Avenir Next LT Pro"/>
            </a:endParaRPr>
          </a:p>
        </p:txBody>
      </p:sp>
      <p:sp>
        <p:nvSpPr>
          <p:cNvPr id="4" name="Content Placeholder 7">
            <a:extLst>
              <a:ext uri="{FF2B5EF4-FFF2-40B4-BE49-F238E27FC236}">
                <a16:creationId xmlns:a16="http://schemas.microsoft.com/office/drawing/2014/main" id="{08E45F4E-8CD9-7B39-E5B1-450D1D40456C}"/>
              </a:ext>
            </a:extLst>
          </p:cNvPr>
          <p:cNvSpPr txBox="1">
            <a:spLocks/>
          </p:cNvSpPr>
          <p:nvPr/>
        </p:nvSpPr>
        <p:spPr>
          <a:xfrm>
            <a:off x="687819" y="1818988"/>
            <a:ext cx="3958914" cy="1752959"/>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1576A"/>
                </a:solidFill>
                <a:latin typeface="Avenir Next LT Pro"/>
              </a:rPr>
              <a:t>Launched 7 new AI-Gen Video series (EN+FR), including:</a:t>
            </a:r>
          </a:p>
          <a:p>
            <a:r>
              <a:rPr lang="en-US">
                <a:solidFill>
                  <a:srgbClr val="51576A"/>
                </a:solidFill>
                <a:latin typeface="Avenir Next LT Pro"/>
              </a:rPr>
              <a:t>Build Your Caregiving Team (Elder) in EN - US/CA</a:t>
            </a:r>
          </a:p>
          <a:p>
            <a:r>
              <a:rPr lang="en-US">
                <a:solidFill>
                  <a:srgbClr val="51576A"/>
                </a:solidFill>
                <a:latin typeface="Avenir Next LT Pro"/>
              </a:rPr>
              <a:t>About ADHD (Child) -  US/CA (EN+FR)</a:t>
            </a:r>
          </a:p>
          <a:p>
            <a:pPr marL="0" indent="0">
              <a:buNone/>
            </a:pPr>
            <a:r>
              <a:rPr lang="en-US">
                <a:solidFill>
                  <a:srgbClr val="51576A"/>
                </a:solidFill>
                <a:latin typeface="Avenir Next LT Pro"/>
              </a:rPr>
              <a:t>27 written guides across child and elder caregiving topics (EN+FR) for US+CA</a:t>
            </a:r>
          </a:p>
        </p:txBody>
      </p:sp>
      <p:sp>
        <p:nvSpPr>
          <p:cNvPr id="9" name="Content Placeholder 7">
            <a:extLst>
              <a:ext uri="{FF2B5EF4-FFF2-40B4-BE49-F238E27FC236}">
                <a16:creationId xmlns:a16="http://schemas.microsoft.com/office/drawing/2014/main" id="{51E790B1-EF28-7991-A68E-7AC587201AC0}"/>
              </a:ext>
            </a:extLst>
          </p:cNvPr>
          <p:cNvSpPr txBox="1">
            <a:spLocks/>
          </p:cNvSpPr>
          <p:nvPr/>
        </p:nvSpPr>
        <p:spPr>
          <a:xfrm>
            <a:off x="4869203" y="1816461"/>
            <a:ext cx="2453593" cy="1525023"/>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1576A"/>
                </a:solidFill>
                <a:latin typeface="Avenir Next LT Pro"/>
              </a:rPr>
              <a:t>Added bilingual in Nutrition to expert advising bench</a:t>
            </a:r>
          </a:p>
        </p:txBody>
      </p:sp>
      <p:sp>
        <p:nvSpPr>
          <p:cNvPr id="11" name="Content Placeholder 7">
            <a:extLst>
              <a:ext uri="{FF2B5EF4-FFF2-40B4-BE49-F238E27FC236}">
                <a16:creationId xmlns:a16="http://schemas.microsoft.com/office/drawing/2014/main" id="{359B9F74-5501-6AE0-CE6E-ACD042FBB2AC}"/>
              </a:ext>
            </a:extLst>
          </p:cNvPr>
          <p:cNvSpPr txBox="1">
            <a:spLocks/>
          </p:cNvSpPr>
          <p:nvPr/>
        </p:nvSpPr>
        <p:spPr>
          <a:xfrm>
            <a:off x="5044520" y="4705035"/>
            <a:ext cx="6981209" cy="1951485"/>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solidFill>
                  <a:srgbClr val="51576A"/>
                </a:solidFill>
                <a:latin typeface="Avenir Next LT Pro"/>
              </a:rPr>
              <a:t>7 new child and elder caregiving webinars, including:</a:t>
            </a:r>
          </a:p>
          <a:p>
            <a:pPr>
              <a:lnSpc>
                <a:spcPct val="100000"/>
              </a:lnSpc>
            </a:pPr>
            <a:r>
              <a:rPr lang="en-US">
                <a:solidFill>
                  <a:srgbClr val="51576A"/>
                </a:solidFill>
                <a:latin typeface="Avenir Next LT Pro"/>
              </a:rPr>
              <a:t>More than Meds: Holistic Approaches for Family Caregivers and Older Adults (Elder) - US/CA (EN+FR)</a:t>
            </a:r>
          </a:p>
          <a:p>
            <a:pPr>
              <a:lnSpc>
                <a:spcPct val="100000"/>
              </a:lnSpc>
            </a:pPr>
            <a:r>
              <a:rPr lang="en-US">
                <a:solidFill>
                  <a:srgbClr val="51576A"/>
                </a:solidFill>
                <a:latin typeface="Avenir Next LT Pro"/>
              </a:rPr>
              <a:t>Fostering a Smooth Transition to College for Kids with and without Disabilities (Child) - US</a:t>
            </a:r>
          </a:p>
          <a:p>
            <a:pPr>
              <a:lnSpc>
                <a:spcPct val="100000"/>
              </a:lnSpc>
            </a:pPr>
            <a:r>
              <a:rPr lang="en-US">
                <a:solidFill>
                  <a:srgbClr val="51576A"/>
                </a:solidFill>
                <a:latin typeface="Avenir Next LT Pro"/>
              </a:rPr>
              <a:t>Artificial Intelligence, Digital Citizenship, and Our Kids (Child) - US/CA (EN+FR)</a:t>
            </a:r>
          </a:p>
          <a:p>
            <a:pPr>
              <a:lnSpc>
                <a:spcPct val="100000"/>
              </a:lnSpc>
            </a:pPr>
            <a:r>
              <a:rPr lang="en-US">
                <a:solidFill>
                  <a:srgbClr val="51576A"/>
                </a:solidFill>
                <a:latin typeface="Avenir Next LT Pro"/>
              </a:rPr>
              <a:t>Heart to Heart: Nurturing Family Relationships While Caregiving (Elder) - US</a:t>
            </a:r>
          </a:p>
        </p:txBody>
      </p:sp>
      <p:sp>
        <p:nvSpPr>
          <p:cNvPr id="15" name="Title 5">
            <a:extLst>
              <a:ext uri="{FF2B5EF4-FFF2-40B4-BE49-F238E27FC236}">
                <a16:creationId xmlns:a16="http://schemas.microsoft.com/office/drawing/2014/main" id="{C8C39406-99E4-53F6-078A-17AA7396B242}"/>
              </a:ext>
            </a:extLst>
          </p:cNvPr>
          <p:cNvSpPr txBox="1">
            <a:spLocks/>
          </p:cNvSpPr>
          <p:nvPr/>
        </p:nvSpPr>
        <p:spPr>
          <a:xfrm>
            <a:off x="443290" y="319708"/>
            <a:ext cx="10033977" cy="512084"/>
          </a:xfrm>
          <a:prstGeom prst="rect">
            <a:avLst/>
          </a:prstGeom>
        </p:spPr>
        <p:txBody>
          <a:bodyPr lIns="91440" tIns="45720" rIns="91440" bIns="45720" anchor="t"/>
          <a:lstStyle>
            <a:lvl1pPr algn="l" defTabSz="914400" rtl="0" eaLnBrk="1" latinLnBrk="0" hangingPunct="1">
              <a:lnSpc>
                <a:spcPct val="95000"/>
              </a:lnSpc>
              <a:spcBef>
                <a:spcPct val="0"/>
              </a:spcBef>
              <a:buNone/>
              <a:defRPr sz="2800" b="0" i="0" kern="1200">
                <a:solidFill>
                  <a:schemeClr val="accent2"/>
                </a:solidFill>
                <a:latin typeface="Cooper Lt BT Light" panose="0208050304030B020404" pitchFamily="18" charset="0"/>
                <a:ea typeface="Baskerville" panose="02020502070401020303" pitchFamily="18" charset="0"/>
                <a:cs typeface="+mj-cs"/>
              </a:defRPr>
            </a:lvl1pPr>
          </a:lstStyle>
          <a:p>
            <a:r>
              <a:rPr lang="en-US" b="1">
                <a:solidFill>
                  <a:srgbClr val="111F53"/>
                </a:solidFill>
                <a:latin typeface="Avenir Next LT Pro Demi" panose="020B0504020202020204" pitchFamily="34" charset="77"/>
              </a:rPr>
              <a:t>Torchlight Growth &amp; Innovation</a:t>
            </a:r>
            <a:endParaRPr lang="en-US" b="1">
              <a:solidFill>
                <a:srgbClr val="000000"/>
              </a:solidFill>
              <a:latin typeface="Avenir Next LT Pro Demi" panose="020B0504020202020204" pitchFamily="34" charset="77"/>
            </a:endParaRPr>
          </a:p>
        </p:txBody>
      </p:sp>
      <p:sp>
        <p:nvSpPr>
          <p:cNvPr id="22" name="Rounded Rectangle 38">
            <a:extLst>
              <a:ext uri="{FF2B5EF4-FFF2-40B4-BE49-F238E27FC236}">
                <a16:creationId xmlns:a16="http://schemas.microsoft.com/office/drawing/2014/main" id="{D89F4B55-831B-09D4-E4F5-CE4FD00996F6}"/>
              </a:ext>
            </a:extLst>
          </p:cNvPr>
          <p:cNvSpPr/>
          <p:nvPr/>
        </p:nvSpPr>
        <p:spPr>
          <a:xfrm>
            <a:off x="7966372" y="1334875"/>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Live webinars</a:t>
            </a:r>
            <a:endParaRPr lang="en-US" sz="3600">
              <a:solidFill>
                <a:srgbClr val="101F53"/>
              </a:solidFill>
              <a:latin typeface="Avenir Next LT Pro" panose="020B0504020202020204" pitchFamily="34" charset="77"/>
            </a:endParaRPr>
          </a:p>
        </p:txBody>
      </p:sp>
      <p:sp>
        <p:nvSpPr>
          <p:cNvPr id="32" name="Rounded Rectangle 38">
            <a:extLst>
              <a:ext uri="{FF2B5EF4-FFF2-40B4-BE49-F238E27FC236}">
                <a16:creationId xmlns:a16="http://schemas.microsoft.com/office/drawing/2014/main" id="{C9EF14E7-B43E-34AE-75E4-C409130CC896}"/>
              </a:ext>
            </a:extLst>
          </p:cNvPr>
          <p:cNvSpPr/>
          <p:nvPr/>
        </p:nvSpPr>
        <p:spPr>
          <a:xfrm>
            <a:off x="478112" y="3919005"/>
            <a:ext cx="11448397" cy="176001"/>
          </a:xfrm>
          <a:prstGeom prst="roundRect">
            <a:avLst/>
          </a:prstGeom>
          <a:solidFill>
            <a:schemeClr val="accent4"/>
          </a:solidFill>
          <a:ln>
            <a:noFill/>
          </a:ln>
        </p:spPr>
        <p:txBody>
          <a:bodyPr lIns="91440" tIns="45720" rIns="91440" bIns="45720" rtlCol="0" anchor="ctr">
            <a:noAutofit/>
          </a:bodyPr>
          <a:lstStyle/>
          <a:p>
            <a:pPr algn="ctr"/>
            <a:r>
              <a:rPr lang="en-US" sz="1400" b="1">
                <a:solidFill>
                  <a:srgbClr val="101F53"/>
                </a:solidFill>
                <a:latin typeface="Avenir Next LT Pro Demi" panose="020B0504020202020204" pitchFamily="34" charset="77"/>
              </a:rPr>
              <a:t>COMING SOON</a:t>
            </a:r>
          </a:p>
        </p:txBody>
      </p:sp>
      <p:sp>
        <p:nvSpPr>
          <p:cNvPr id="6" name="Rounded Rectangle 38">
            <a:extLst>
              <a:ext uri="{FF2B5EF4-FFF2-40B4-BE49-F238E27FC236}">
                <a16:creationId xmlns:a16="http://schemas.microsoft.com/office/drawing/2014/main" id="{3CE33D30-3BA4-B4EE-85F0-8091FCBD1DDA}"/>
              </a:ext>
            </a:extLst>
          </p:cNvPr>
          <p:cNvSpPr/>
          <p:nvPr/>
        </p:nvSpPr>
        <p:spPr>
          <a:xfrm>
            <a:off x="480819" y="977204"/>
            <a:ext cx="11445547" cy="182515"/>
          </a:xfrm>
          <a:prstGeom prst="roundRect">
            <a:avLst/>
          </a:prstGeom>
          <a:solidFill>
            <a:srgbClr val="00D0B1"/>
          </a:solidFill>
          <a:ln>
            <a:noFill/>
          </a:ln>
        </p:spPr>
        <p:txBody>
          <a:bodyPr lIns="91440" tIns="45720" rIns="91440" bIns="45720" rtlCol="0" anchor="ctr">
            <a:noAutofit/>
          </a:bodyPr>
          <a:lstStyle/>
          <a:p>
            <a:pPr algn="ctr"/>
            <a:r>
              <a:rPr lang="en-US" sz="1400" b="1">
                <a:solidFill>
                  <a:srgbClr val="101F53"/>
                </a:solidFill>
                <a:latin typeface="Avenir Next LT Pro Demi"/>
              </a:rPr>
              <a:t>NEW IN Q2 (Updates are live)</a:t>
            </a:r>
          </a:p>
        </p:txBody>
      </p:sp>
      <p:sp>
        <p:nvSpPr>
          <p:cNvPr id="35" name="Rounded Rectangle 38">
            <a:extLst>
              <a:ext uri="{FF2B5EF4-FFF2-40B4-BE49-F238E27FC236}">
                <a16:creationId xmlns:a16="http://schemas.microsoft.com/office/drawing/2014/main" id="{F9999D45-0B74-B701-DED1-24DF599511D3}"/>
              </a:ext>
            </a:extLst>
          </p:cNvPr>
          <p:cNvSpPr/>
          <p:nvPr/>
        </p:nvSpPr>
        <p:spPr>
          <a:xfrm>
            <a:off x="4869203" y="1334875"/>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Expert guidance</a:t>
            </a:r>
          </a:p>
        </p:txBody>
      </p:sp>
      <p:sp>
        <p:nvSpPr>
          <p:cNvPr id="37" name="Rounded Rectangle 38">
            <a:extLst>
              <a:ext uri="{FF2B5EF4-FFF2-40B4-BE49-F238E27FC236}">
                <a16:creationId xmlns:a16="http://schemas.microsoft.com/office/drawing/2014/main" id="{5F7350F2-14B2-8BD5-5E38-AD546AB429F5}"/>
              </a:ext>
            </a:extLst>
          </p:cNvPr>
          <p:cNvSpPr/>
          <p:nvPr/>
        </p:nvSpPr>
        <p:spPr>
          <a:xfrm>
            <a:off x="5050338" y="4261744"/>
            <a:ext cx="2259545"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Live webinars</a:t>
            </a:r>
            <a:endParaRPr lang="en-US" sz="3600">
              <a:solidFill>
                <a:srgbClr val="101F53"/>
              </a:solidFill>
              <a:latin typeface="Avenir Next LT Pro" panose="020B0504020202020204" pitchFamily="34" charset="77"/>
            </a:endParaRPr>
          </a:p>
        </p:txBody>
      </p:sp>
      <p:sp>
        <p:nvSpPr>
          <p:cNvPr id="12" name="Content Placeholder 7">
            <a:extLst>
              <a:ext uri="{FF2B5EF4-FFF2-40B4-BE49-F238E27FC236}">
                <a16:creationId xmlns:a16="http://schemas.microsoft.com/office/drawing/2014/main" id="{48875E56-D49F-573D-63E4-15C0FD497783}"/>
              </a:ext>
            </a:extLst>
          </p:cNvPr>
          <p:cNvSpPr txBox="1">
            <a:spLocks/>
          </p:cNvSpPr>
          <p:nvPr/>
        </p:nvSpPr>
        <p:spPr>
          <a:xfrm>
            <a:off x="7813636" y="1800527"/>
            <a:ext cx="3958288" cy="2007467"/>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1576A"/>
                </a:solidFill>
                <a:latin typeface="Avenir Next LT Pro"/>
              </a:rPr>
              <a:t>6 webinars across many child and elder caregiving topics, including:</a:t>
            </a:r>
          </a:p>
          <a:p>
            <a:pPr>
              <a:lnSpc>
                <a:spcPct val="100000"/>
              </a:lnSpc>
            </a:pPr>
            <a:r>
              <a:rPr lang="en-US">
                <a:solidFill>
                  <a:srgbClr val="51576A"/>
                </a:solidFill>
                <a:latin typeface="Avenir Next LT Pro"/>
              </a:rPr>
              <a:t>Trusts 101: A Caregiver’s Guide to Understanding Trusts and Their Value in Estate Planning  Elder – US</a:t>
            </a:r>
            <a:endParaRPr lang="en-US">
              <a:solidFill>
                <a:srgbClr val="101F53"/>
              </a:solidFill>
              <a:latin typeface="Avenir Next LT Pro"/>
            </a:endParaRPr>
          </a:p>
          <a:p>
            <a:pPr>
              <a:lnSpc>
                <a:spcPct val="100000"/>
              </a:lnSpc>
            </a:pPr>
            <a:r>
              <a:rPr lang="en-US">
                <a:solidFill>
                  <a:srgbClr val="51576A"/>
                </a:solidFill>
                <a:latin typeface="Avenir Next LT Pro"/>
              </a:rPr>
              <a:t>Caring Through Cancer: Essential Strategies for Family Caregivers Elder – EN+FR</a:t>
            </a:r>
            <a:endParaRPr lang="en-US">
              <a:latin typeface="Avenir Next LT Pro"/>
            </a:endParaRPr>
          </a:p>
        </p:txBody>
      </p:sp>
      <p:pic>
        <p:nvPicPr>
          <p:cNvPr id="14" name="Graphic 2">
            <a:extLst>
              <a:ext uri="{FF2B5EF4-FFF2-40B4-BE49-F238E27FC236}">
                <a16:creationId xmlns:a16="http://schemas.microsoft.com/office/drawing/2014/main" id="{96B50EFA-8426-AA05-1F22-59EA87A2CC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98230" y="319486"/>
            <a:ext cx="1773694" cy="482731"/>
          </a:xfrm>
          <a:prstGeom prst="rect">
            <a:avLst/>
          </a:prstGeom>
        </p:spPr>
      </p:pic>
      <p:sp>
        <p:nvSpPr>
          <p:cNvPr id="2" name="Rounded Rectangle 38">
            <a:extLst>
              <a:ext uri="{FF2B5EF4-FFF2-40B4-BE49-F238E27FC236}">
                <a16:creationId xmlns:a16="http://schemas.microsoft.com/office/drawing/2014/main" id="{78137077-4ABB-7DF1-83DF-44FF434AB26E}"/>
              </a:ext>
            </a:extLst>
          </p:cNvPr>
          <p:cNvSpPr/>
          <p:nvPr/>
        </p:nvSpPr>
        <p:spPr>
          <a:xfrm>
            <a:off x="676108" y="4261743"/>
            <a:ext cx="2259545"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a:rPr>
              <a:t>Content</a:t>
            </a:r>
            <a:endParaRPr lang="en-US"/>
          </a:p>
        </p:txBody>
      </p:sp>
      <p:sp>
        <p:nvSpPr>
          <p:cNvPr id="5" name="Content Placeholder 7">
            <a:extLst>
              <a:ext uri="{FF2B5EF4-FFF2-40B4-BE49-F238E27FC236}">
                <a16:creationId xmlns:a16="http://schemas.microsoft.com/office/drawing/2014/main" id="{A9B7F36E-454C-C8BC-0EFB-D649F3D3A3C8}"/>
              </a:ext>
            </a:extLst>
          </p:cNvPr>
          <p:cNvSpPr txBox="1">
            <a:spLocks/>
          </p:cNvSpPr>
          <p:nvPr/>
        </p:nvSpPr>
        <p:spPr>
          <a:xfrm>
            <a:off x="676185" y="4704116"/>
            <a:ext cx="3982180" cy="1747143"/>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1576A"/>
                </a:solidFill>
                <a:latin typeface="Avenir Next LT Pro"/>
              </a:rPr>
              <a:t>New text-based guides complementing the Q3 webinars, promoting deeper learning beyond the webinars</a:t>
            </a:r>
          </a:p>
          <a:p>
            <a:pPr marL="0" indent="0">
              <a:buNone/>
            </a:pPr>
            <a:r>
              <a:rPr lang="en-US">
                <a:solidFill>
                  <a:srgbClr val="51576A"/>
                </a:solidFill>
                <a:latin typeface="Avenir Next LT Pro"/>
              </a:rPr>
              <a:t>Repurposing existing parenting &amp; caregiving guides into 8 short, engaging AI-generated video series</a:t>
            </a:r>
          </a:p>
          <a:p>
            <a:pPr marL="0" indent="0">
              <a:buNone/>
            </a:pPr>
            <a:endParaRPr lang="en-US">
              <a:solidFill>
                <a:srgbClr val="51576A"/>
              </a:solidFill>
              <a:latin typeface="Avenir Next LT Pro"/>
            </a:endParaRPr>
          </a:p>
        </p:txBody>
      </p:sp>
    </p:spTree>
    <p:extLst>
      <p:ext uri="{BB962C8B-B14F-4D97-AF65-F5344CB8AC3E}">
        <p14:creationId xmlns:p14="http://schemas.microsoft.com/office/powerpoint/2010/main" val="40268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F7607FC-45F3-B2E7-6118-5F3FA2469DB0}"/>
              </a:ext>
            </a:extLst>
          </p:cNvPr>
          <p:cNvSpPr/>
          <p:nvPr/>
        </p:nvSpPr>
        <p:spPr>
          <a:xfrm>
            <a:off x="526800" y="1290105"/>
            <a:ext cx="2879679"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chemeClr val="tx1"/>
                </a:solidFill>
                <a:latin typeface="Avenir Next LT Pro" panose="020B0504020202020204" pitchFamily="34" charset="77"/>
              </a:rPr>
              <a:t>content</a:t>
            </a:r>
          </a:p>
        </p:txBody>
      </p:sp>
      <p:sp>
        <p:nvSpPr>
          <p:cNvPr id="4" name="Content Placeholder 7">
            <a:extLst>
              <a:ext uri="{FF2B5EF4-FFF2-40B4-BE49-F238E27FC236}">
                <a16:creationId xmlns:a16="http://schemas.microsoft.com/office/drawing/2014/main" id="{A6869279-57AA-528E-5CB5-962C861A0F3E}"/>
              </a:ext>
            </a:extLst>
          </p:cNvPr>
          <p:cNvSpPr txBox="1">
            <a:spLocks/>
          </p:cNvSpPr>
          <p:nvPr/>
        </p:nvSpPr>
        <p:spPr>
          <a:xfrm>
            <a:off x="484885" y="1702353"/>
            <a:ext cx="5611116" cy="2190499"/>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1576A"/>
                </a:solidFill>
                <a:latin typeface="Avenir Next LT Pro"/>
              </a:rPr>
              <a:t>3 new blog posts for </a:t>
            </a:r>
            <a:endParaRPr lang="en-US">
              <a:solidFill>
                <a:srgbClr val="101F53"/>
              </a:solidFill>
              <a:latin typeface="Avenir Next LT Pro"/>
            </a:endParaRPr>
          </a:p>
          <a:p>
            <a:pPr>
              <a:lnSpc>
                <a:spcPct val="100000"/>
              </a:lnSpc>
              <a:spcBef>
                <a:spcPts val="500"/>
              </a:spcBef>
            </a:pPr>
            <a:r>
              <a:rPr lang="en-US">
                <a:solidFill>
                  <a:srgbClr val="51576A"/>
                </a:solidFill>
                <a:latin typeface="Avenir Next LT Pro"/>
              </a:rPr>
              <a:t>April - The Hidden Costs of Substance Use</a:t>
            </a:r>
          </a:p>
          <a:p>
            <a:pPr>
              <a:lnSpc>
                <a:spcPct val="100000"/>
              </a:lnSpc>
              <a:spcBef>
                <a:spcPts val="500"/>
              </a:spcBef>
            </a:pPr>
            <a:r>
              <a:rPr lang="en-US">
                <a:solidFill>
                  <a:srgbClr val="51576A"/>
                </a:solidFill>
                <a:latin typeface="Avenir Next LT Pro"/>
              </a:rPr>
              <a:t>May - The Emotional Side of Making Substance Use Changes</a:t>
            </a:r>
            <a:endParaRPr lang="en-US">
              <a:solidFill>
                <a:srgbClr val="DDDEDD"/>
              </a:solidFill>
            </a:endParaRPr>
          </a:p>
          <a:p>
            <a:pPr>
              <a:lnSpc>
                <a:spcPct val="100000"/>
              </a:lnSpc>
              <a:spcBef>
                <a:spcPts val="500"/>
              </a:spcBef>
            </a:pPr>
            <a:r>
              <a:rPr lang="en-US">
                <a:solidFill>
                  <a:srgbClr val="51576A"/>
                </a:solidFill>
                <a:latin typeface="Avenir Next LT Pro"/>
              </a:rPr>
              <a:t>June - Cannabis and the Impact on your Health</a:t>
            </a:r>
            <a:endParaRPr lang="en-US"/>
          </a:p>
        </p:txBody>
      </p:sp>
      <p:sp>
        <p:nvSpPr>
          <p:cNvPr id="7" name="Content Placeholder 7">
            <a:extLst>
              <a:ext uri="{FF2B5EF4-FFF2-40B4-BE49-F238E27FC236}">
                <a16:creationId xmlns:a16="http://schemas.microsoft.com/office/drawing/2014/main" id="{3E0A48A7-479E-FAAD-AC08-2C5DD087EF06}"/>
              </a:ext>
            </a:extLst>
          </p:cNvPr>
          <p:cNvSpPr txBox="1">
            <a:spLocks/>
          </p:cNvSpPr>
          <p:nvPr/>
        </p:nvSpPr>
        <p:spPr>
          <a:xfrm>
            <a:off x="6436443" y="1702353"/>
            <a:ext cx="4998581" cy="1866697"/>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Monthly newsletter with blog posts and expert classes</a:t>
            </a:r>
          </a:p>
          <a:p>
            <a:pPr marL="0" indent="0">
              <a:lnSpc>
                <a:spcPct val="120000"/>
              </a:lnSpc>
              <a:spcBef>
                <a:spcPts val="600"/>
              </a:spcBef>
              <a:buNone/>
            </a:pPr>
            <a:r>
              <a:rPr lang="en-US">
                <a:solidFill>
                  <a:srgbClr val="51576A"/>
                </a:solidFill>
                <a:latin typeface="Avenir Next LT Pro"/>
              </a:rPr>
              <a:t>“The True Cost of Alcohol” Campaign</a:t>
            </a:r>
          </a:p>
          <a:p>
            <a:pPr marL="0" indent="0">
              <a:lnSpc>
                <a:spcPct val="120000"/>
              </a:lnSpc>
              <a:spcBef>
                <a:spcPts val="600"/>
              </a:spcBef>
              <a:buNone/>
            </a:pPr>
            <a:r>
              <a:rPr lang="en-US">
                <a:solidFill>
                  <a:srgbClr val="51576A"/>
                </a:solidFill>
                <a:latin typeface="Avenir Next LT Pro"/>
              </a:rPr>
              <a:t>"True Cost of Alcohol” handout with a sober month calendar</a:t>
            </a:r>
            <a:endParaRPr lang="en-US"/>
          </a:p>
        </p:txBody>
      </p:sp>
      <p:sp>
        <p:nvSpPr>
          <p:cNvPr id="8" name="Content Placeholder 7">
            <a:extLst>
              <a:ext uri="{FF2B5EF4-FFF2-40B4-BE49-F238E27FC236}">
                <a16:creationId xmlns:a16="http://schemas.microsoft.com/office/drawing/2014/main" id="{1E4F4994-D2A9-0BEC-163C-748E8C9190C7}"/>
              </a:ext>
            </a:extLst>
          </p:cNvPr>
          <p:cNvSpPr txBox="1">
            <a:spLocks/>
          </p:cNvSpPr>
          <p:nvPr/>
        </p:nvSpPr>
        <p:spPr>
          <a:xfrm>
            <a:off x="440781" y="4760152"/>
            <a:ext cx="4269123" cy="1671449"/>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1576A"/>
                </a:solidFill>
                <a:latin typeface="Avenir Next LT Pro"/>
              </a:rPr>
              <a:t>3 new blog posts for:</a:t>
            </a:r>
            <a:endParaRPr lang="en-US"/>
          </a:p>
          <a:p>
            <a:pPr marL="285750" indent="-285750"/>
            <a:r>
              <a:rPr lang="en-US">
                <a:solidFill>
                  <a:srgbClr val="51576A"/>
                </a:solidFill>
                <a:latin typeface="Avenir Next LT Pro"/>
              </a:rPr>
              <a:t>July - Moving Through a Craving with Mindfulness</a:t>
            </a:r>
            <a:endParaRPr lang="en-US">
              <a:solidFill>
                <a:srgbClr val="DDDEDD"/>
              </a:solidFill>
            </a:endParaRPr>
          </a:p>
          <a:p>
            <a:pPr marL="285750" indent="-285750"/>
            <a:r>
              <a:rPr lang="en-US">
                <a:solidFill>
                  <a:srgbClr val="51576A"/>
                </a:solidFill>
                <a:latin typeface="Avenir Next LT Pro"/>
              </a:rPr>
              <a:t>August - Substance Use and Social Connection</a:t>
            </a:r>
          </a:p>
          <a:p>
            <a:pPr marL="285750" indent="-285750"/>
            <a:r>
              <a:rPr lang="en-US">
                <a:solidFill>
                  <a:srgbClr val="51576A"/>
                </a:solidFill>
                <a:latin typeface="Avenir Next LT Pro"/>
              </a:rPr>
              <a:t>September - Cannabis: Managing Stress Without Substances</a:t>
            </a:r>
            <a:endParaRPr lang="en-US"/>
          </a:p>
        </p:txBody>
      </p:sp>
      <p:sp>
        <p:nvSpPr>
          <p:cNvPr id="11" name="Content Placeholder 7">
            <a:extLst>
              <a:ext uri="{FF2B5EF4-FFF2-40B4-BE49-F238E27FC236}">
                <a16:creationId xmlns:a16="http://schemas.microsoft.com/office/drawing/2014/main" id="{EDAD65FC-1AA3-8C08-6EB9-8A90B503D6B0}"/>
              </a:ext>
            </a:extLst>
          </p:cNvPr>
          <p:cNvSpPr txBox="1">
            <a:spLocks/>
          </p:cNvSpPr>
          <p:nvPr/>
        </p:nvSpPr>
        <p:spPr>
          <a:xfrm>
            <a:off x="8032746" y="4764156"/>
            <a:ext cx="3814136" cy="1525086"/>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1576A"/>
                </a:solidFill>
                <a:latin typeface="Avenir Next LT Pro"/>
              </a:rPr>
              <a:t>“Emotions &amp; Substance Use” Campaign, “Managing Your Emotions” Handout with practical strategies to manage how you feel</a:t>
            </a:r>
          </a:p>
          <a:p>
            <a:pPr marL="0" indent="0">
              <a:buNone/>
            </a:pPr>
            <a:r>
              <a:rPr lang="en-US">
                <a:solidFill>
                  <a:srgbClr val="51576A"/>
                </a:solidFill>
                <a:latin typeface="Avenir Next LT Pro"/>
              </a:rPr>
              <a:t>Monthly newsletter with blog posts and expert classes</a:t>
            </a:r>
            <a:endParaRPr lang="en-US">
              <a:solidFill>
                <a:srgbClr val="101F53"/>
              </a:solidFill>
              <a:latin typeface="Avenir Next LT Pro"/>
            </a:endParaRPr>
          </a:p>
        </p:txBody>
      </p:sp>
      <p:sp>
        <p:nvSpPr>
          <p:cNvPr id="15" name="Title 5">
            <a:extLst>
              <a:ext uri="{FF2B5EF4-FFF2-40B4-BE49-F238E27FC236}">
                <a16:creationId xmlns:a16="http://schemas.microsoft.com/office/drawing/2014/main" id="{D627696C-F789-62C7-D9E9-06E9565D81CB}"/>
              </a:ext>
            </a:extLst>
          </p:cNvPr>
          <p:cNvSpPr txBox="1">
            <a:spLocks/>
          </p:cNvSpPr>
          <p:nvPr/>
        </p:nvSpPr>
        <p:spPr>
          <a:xfrm>
            <a:off x="443290" y="319708"/>
            <a:ext cx="10033977" cy="512084"/>
          </a:xfrm>
          <a:prstGeom prst="rect">
            <a:avLst/>
          </a:prstGeom>
        </p:spPr>
        <p:txBody>
          <a:bodyPr lIns="91440" tIns="45720" rIns="91440" bIns="45720" anchor="t"/>
          <a:lstStyle>
            <a:lvl1pPr algn="l" defTabSz="914400" rtl="0" eaLnBrk="1" latinLnBrk="0" hangingPunct="1">
              <a:lnSpc>
                <a:spcPct val="95000"/>
              </a:lnSpc>
              <a:spcBef>
                <a:spcPct val="0"/>
              </a:spcBef>
              <a:buNone/>
              <a:defRPr sz="2800" b="0" i="0" kern="1200">
                <a:solidFill>
                  <a:schemeClr val="accent2"/>
                </a:solidFill>
                <a:latin typeface="Cooper Lt BT Light" panose="0208050304030B020404" pitchFamily="18" charset="0"/>
                <a:ea typeface="Baskerville" panose="02020502070401020303" pitchFamily="18" charset="0"/>
                <a:cs typeface="+mj-cs"/>
              </a:defRPr>
            </a:lvl1pPr>
          </a:lstStyle>
          <a:p>
            <a:r>
              <a:rPr lang="en-US" b="1" err="1">
                <a:solidFill>
                  <a:srgbClr val="111F53"/>
                </a:solidFill>
                <a:latin typeface="Avenir Next LT Pro Demi" panose="020B0504020202020204" pitchFamily="34" charset="77"/>
              </a:rPr>
              <a:t>ALAViDA</a:t>
            </a:r>
            <a:r>
              <a:rPr lang="en-US" b="1">
                <a:solidFill>
                  <a:srgbClr val="111F53"/>
                </a:solidFill>
                <a:latin typeface="Avenir Next LT Pro Demi" panose="020B0504020202020204" pitchFamily="34" charset="77"/>
              </a:rPr>
              <a:t> Growth &amp; Innovation</a:t>
            </a:r>
          </a:p>
        </p:txBody>
      </p:sp>
      <p:sp>
        <p:nvSpPr>
          <p:cNvPr id="22" name="Rounded Rectangle 38">
            <a:extLst>
              <a:ext uri="{FF2B5EF4-FFF2-40B4-BE49-F238E27FC236}">
                <a16:creationId xmlns:a16="http://schemas.microsoft.com/office/drawing/2014/main" id="{580AAAAA-72EA-A2F8-8F23-CBD312A779A6}"/>
              </a:ext>
            </a:extLst>
          </p:cNvPr>
          <p:cNvSpPr/>
          <p:nvPr/>
        </p:nvSpPr>
        <p:spPr>
          <a:xfrm>
            <a:off x="6436443" y="1284820"/>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ENGAGEMENT</a:t>
            </a:r>
            <a:endParaRPr lang="en-US" sz="3600">
              <a:solidFill>
                <a:srgbClr val="101F53"/>
              </a:solidFill>
              <a:latin typeface="Avenir Next LT Pro" panose="020B0504020202020204" pitchFamily="34" charset="77"/>
            </a:endParaRPr>
          </a:p>
        </p:txBody>
      </p:sp>
      <p:sp>
        <p:nvSpPr>
          <p:cNvPr id="32" name="Rounded Rectangle 38">
            <a:extLst>
              <a:ext uri="{FF2B5EF4-FFF2-40B4-BE49-F238E27FC236}">
                <a16:creationId xmlns:a16="http://schemas.microsoft.com/office/drawing/2014/main" id="{8946F34A-9D88-4E0F-DC9B-669E2062AC30}"/>
              </a:ext>
            </a:extLst>
          </p:cNvPr>
          <p:cNvSpPr/>
          <p:nvPr/>
        </p:nvSpPr>
        <p:spPr>
          <a:xfrm>
            <a:off x="528171" y="4072921"/>
            <a:ext cx="11448397" cy="176001"/>
          </a:xfrm>
          <a:prstGeom prst="roundRect">
            <a:avLst/>
          </a:prstGeom>
          <a:solidFill>
            <a:schemeClr val="accent4"/>
          </a:solidFill>
          <a:ln>
            <a:noFill/>
          </a:ln>
        </p:spPr>
        <p:txBody>
          <a:bodyPr lIns="91440" tIns="45720" rIns="91440" bIns="45720" rtlCol="0" anchor="ctr">
            <a:noAutofit/>
          </a:bodyPr>
          <a:lstStyle/>
          <a:p>
            <a:pPr algn="ctr"/>
            <a:r>
              <a:rPr lang="en-US" sz="1400" b="1">
                <a:solidFill>
                  <a:srgbClr val="101F53"/>
                </a:solidFill>
                <a:latin typeface="Avenir Next LT Pro Demi" panose="020B0504020202020204" pitchFamily="34" charset="77"/>
              </a:rPr>
              <a:t>COMING SOON</a:t>
            </a:r>
          </a:p>
        </p:txBody>
      </p:sp>
      <p:sp>
        <p:nvSpPr>
          <p:cNvPr id="6" name="Rounded Rectangle 38">
            <a:extLst>
              <a:ext uri="{FF2B5EF4-FFF2-40B4-BE49-F238E27FC236}">
                <a16:creationId xmlns:a16="http://schemas.microsoft.com/office/drawing/2014/main" id="{D546B939-0C0F-5139-B401-593D98D8B32C}"/>
              </a:ext>
            </a:extLst>
          </p:cNvPr>
          <p:cNvSpPr/>
          <p:nvPr/>
        </p:nvSpPr>
        <p:spPr>
          <a:xfrm>
            <a:off x="480819" y="977204"/>
            <a:ext cx="11445547" cy="182515"/>
          </a:xfrm>
          <a:prstGeom prst="roundRect">
            <a:avLst/>
          </a:prstGeom>
          <a:solidFill>
            <a:srgbClr val="00D0B1"/>
          </a:solidFill>
          <a:ln>
            <a:noFill/>
          </a:ln>
        </p:spPr>
        <p:txBody>
          <a:bodyPr lIns="91440" tIns="45720" rIns="91440" bIns="45720" rtlCol="0" anchor="ctr">
            <a:noAutofit/>
          </a:bodyPr>
          <a:lstStyle/>
          <a:p>
            <a:pPr algn="ctr"/>
            <a:r>
              <a:rPr lang="en-US" sz="1400" b="1">
                <a:solidFill>
                  <a:srgbClr val="101F53"/>
                </a:solidFill>
                <a:latin typeface="Avenir Next LT Pro Demi"/>
              </a:rPr>
              <a:t>NEW IN Q2 (Updates are live)</a:t>
            </a:r>
          </a:p>
        </p:txBody>
      </p:sp>
      <p:sp>
        <p:nvSpPr>
          <p:cNvPr id="27" name="Rounded Rectangle 2">
            <a:extLst>
              <a:ext uri="{FF2B5EF4-FFF2-40B4-BE49-F238E27FC236}">
                <a16:creationId xmlns:a16="http://schemas.microsoft.com/office/drawing/2014/main" id="{A3973F5C-035F-A10E-6CE2-187FEDB70E5F}"/>
              </a:ext>
            </a:extLst>
          </p:cNvPr>
          <p:cNvSpPr/>
          <p:nvPr/>
        </p:nvSpPr>
        <p:spPr>
          <a:xfrm>
            <a:off x="558549" y="4368889"/>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content</a:t>
            </a:r>
            <a:endParaRPr lang="en-US">
              <a:latin typeface="Avenir Next LT Pro" panose="020B0504020202020204" pitchFamily="34" charset="77"/>
            </a:endParaRPr>
          </a:p>
        </p:txBody>
      </p:sp>
      <p:sp>
        <p:nvSpPr>
          <p:cNvPr id="37" name="Rounded Rectangle 38">
            <a:extLst>
              <a:ext uri="{FF2B5EF4-FFF2-40B4-BE49-F238E27FC236}">
                <a16:creationId xmlns:a16="http://schemas.microsoft.com/office/drawing/2014/main" id="{FD65665E-8C7E-B482-B47B-27A6CB6B58D8}"/>
              </a:ext>
            </a:extLst>
          </p:cNvPr>
          <p:cNvSpPr/>
          <p:nvPr/>
        </p:nvSpPr>
        <p:spPr>
          <a:xfrm>
            <a:off x="8032350" y="4367369"/>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ENGAGEMENT</a:t>
            </a:r>
            <a:endParaRPr lang="en-US" sz="3600">
              <a:solidFill>
                <a:srgbClr val="101F53"/>
              </a:solidFill>
              <a:latin typeface="Avenir Next LT Pro" panose="020B0504020202020204" pitchFamily="34" charset="77"/>
            </a:endParaRPr>
          </a:p>
        </p:txBody>
      </p:sp>
      <p:pic>
        <p:nvPicPr>
          <p:cNvPr id="12" name="Graphic 4">
            <a:extLst>
              <a:ext uri="{FF2B5EF4-FFF2-40B4-BE49-F238E27FC236}">
                <a16:creationId xmlns:a16="http://schemas.microsoft.com/office/drawing/2014/main" id="{BFDB95E9-158E-4556-EC95-4AE6E87B2A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3091" y="290868"/>
            <a:ext cx="1727808" cy="494577"/>
          </a:xfrm>
          <a:prstGeom prst="rect">
            <a:avLst/>
          </a:prstGeom>
        </p:spPr>
      </p:pic>
      <p:sp>
        <p:nvSpPr>
          <p:cNvPr id="2" name="Content Placeholder 7">
            <a:extLst>
              <a:ext uri="{FF2B5EF4-FFF2-40B4-BE49-F238E27FC236}">
                <a16:creationId xmlns:a16="http://schemas.microsoft.com/office/drawing/2014/main" id="{4069580A-58C3-79CA-A0E6-0CA9D350C821}"/>
              </a:ext>
            </a:extLst>
          </p:cNvPr>
          <p:cNvSpPr txBox="1">
            <a:spLocks/>
          </p:cNvSpPr>
          <p:nvPr/>
        </p:nvSpPr>
        <p:spPr>
          <a:xfrm>
            <a:off x="5039442" y="4774776"/>
            <a:ext cx="2971467" cy="1915542"/>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Trauma and Substance Use modules to be added to the Additional</a:t>
            </a:r>
            <a:r>
              <a:rPr lang="en-US">
                <a:solidFill>
                  <a:srgbClr val="51576A"/>
                </a:solidFill>
                <a:latin typeface="Avenir Next LT Pro"/>
                <a:cs typeface="Segoe UI"/>
              </a:rPr>
              <a:t> Resources section</a:t>
            </a:r>
          </a:p>
        </p:txBody>
      </p:sp>
      <p:sp>
        <p:nvSpPr>
          <p:cNvPr id="5" name="Rounded Rectangle 38">
            <a:extLst>
              <a:ext uri="{FF2B5EF4-FFF2-40B4-BE49-F238E27FC236}">
                <a16:creationId xmlns:a16="http://schemas.microsoft.com/office/drawing/2014/main" id="{5C9C902F-E43C-27F4-645F-A58C1DFB53E3}"/>
              </a:ext>
            </a:extLst>
          </p:cNvPr>
          <p:cNvSpPr/>
          <p:nvPr/>
        </p:nvSpPr>
        <p:spPr>
          <a:xfrm>
            <a:off x="5034558" y="4406088"/>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a:rPr>
              <a:t>features</a:t>
            </a:r>
            <a:endParaRPr lang="en-US" sz="3600">
              <a:solidFill>
                <a:srgbClr val="101F53"/>
              </a:solidFill>
              <a:latin typeface="Avenir Next LT Pro" panose="020B0504020202020204" pitchFamily="34" charset="77"/>
            </a:endParaRPr>
          </a:p>
        </p:txBody>
      </p:sp>
    </p:spTree>
    <p:extLst>
      <p:ext uri="{BB962C8B-B14F-4D97-AF65-F5344CB8AC3E}">
        <p14:creationId xmlns:p14="http://schemas.microsoft.com/office/powerpoint/2010/main" val="2315502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F7607FC-45F3-B2E7-6118-5F3FA2469DB0}"/>
              </a:ext>
            </a:extLst>
          </p:cNvPr>
          <p:cNvSpPr/>
          <p:nvPr/>
        </p:nvSpPr>
        <p:spPr>
          <a:xfrm>
            <a:off x="542675" y="1284814"/>
            <a:ext cx="2355804"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chemeClr val="tx1"/>
                </a:solidFill>
                <a:latin typeface="Avenir Next LT Pro" panose="020B0504020202020204" pitchFamily="34" charset="77"/>
              </a:rPr>
              <a:t>content</a:t>
            </a:r>
          </a:p>
        </p:txBody>
      </p:sp>
      <p:sp>
        <p:nvSpPr>
          <p:cNvPr id="4" name="Content Placeholder 7">
            <a:extLst>
              <a:ext uri="{FF2B5EF4-FFF2-40B4-BE49-F238E27FC236}">
                <a16:creationId xmlns:a16="http://schemas.microsoft.com/office/drawing/2014/main" id="{A6869279-57AA-528E-5CB5-962C861A0F3E}"/>
              </a:ext>
            </a:extLst>
          </p:cNvPr>
          <p:cNvSpPr txBox="1">
            <a:spLocks/>
          </p:cNvSpPr>
          <p:nvPr/>
        </p:nvSpPr>
        <p:spPr>
          <a:xfrm>
            <a:off x="485278" y="1802007"/>
            <a:ext cx="4950879" cy="1775193"/>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22 new videos across mental health, weight management, and GLP-1 drugs (FR only, matching existing EN series) </a:t>
            </a:r>
            <a:endParaRPr lang="en-US"/>
          </a:p>
          <a:p>
            <a:pPr marL="0" indent="0">
              <a:lnSpc>
                <a:spcPct val="120000"/>
              </a:lnSpc>
              <a:spcBef>
                <a:spcPts val="600"/>
              </a:spcBef>
              <a:buNone/>
            </a:pPr>
            <a:r>
              <a:rPr lang="en-US">
                <a:solidFill>
                  <a:srgbClr val="51576A"/>
                </a:solidFill>
                <a:latin typeface="Avenir Next LT Pro"/>
              </a:rPr>
              <a:t>20 new written blogs</a:t>
            </a:r>
            <a:endParaRPr lang="en-US">
              <a:solidFill>
                <a:srgbClr val="101F53"/>
              </a:solidFill>
              <a:latin typeface="Avenir Next LT Pro"/>
            </a:endParaRPr>
          </a:p>
          <a:p>
            <a:pPr marL="0" indent="0">
              <a:lnSpc>
                <a:spcPct val="120000"/>
              </a:lnSpc>
              <a:spcBef>
                <a:spcPts val="600"/>
              </a:spcBef>
              <a:buNone/>
            </a:pPr>
            <a:r>
              <a:rPr lang="en-US">
                <a:solidFill>
                  <a:srgbClr val="51576A"/>
                </a:solidFill>
                <a:latin typeface="Avenir Next LT Pro"/>
              </a:rPr>
              <a:t>8 new “Breathe” blogs</a:t>
            </a:r>
            <a:endParaRPr lang="en-US">
              <a:latin typeface="Avenir Next LT Pro"/>
            </a:endParaRPr>
          </a:p>
          <a:p>
            <a:pPr marL="0" indent="0">
              <a:buNone/>
            </a:pPr>
            <a:endParaRPr lang="en-US">
              <a:solidFill>
                <a:srgbClr val="51576A"/>
              </a:solidFill>
              <a:latin typeface="Avenir Next LT Pro" panose="020B0504020202020204" pitchFamily="34" charset="77"/>
            </a:endParaRPr>
          </a:p>
        </p:txBody>
      </p:sp>
      <p:sp>
        <p:nvSpPr>
          <p:cNvPr id="5" name="Content Placeholder 7">
            <a:extLst>
              <a:ext uri="{FF2B5EF4-FFF2-40B4-BE49-F238E27FC236}">
                <a16:creationId xmlns:a16="http://schemas.microsoft.com/office/drawing/2014/main" id="{7A2F379B-F53A-4053-E089-B7297DBD3B19}"/>
              </a:ext>
            </a:extLst>
          </p:cNvPr>
          <p:cNvSpPr txBox="1">
            <a:spLocks/>
          </p:cNvSpPr>
          <p:nvPr/>
        </p:nvSpPr>
        <p:spPr>
          <a:xfrm>
            <a:off x="7019655" y="1767460"/>
            <a:ext cx="4123849" cy="1720858"/>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600"/>
              </a:spcBef>
              <a:buNone/>
            </a:pPr>
            <a:r>
              <a:rPr lang="en-US">
                <a:solidFill>
                  <a:srgbClr val="51576A"/>
                </a:solidFill>
                <a:latin typeface="Avenir Next LT Pro"/>
              </a:rPr>
              <a:t>6 New webchats to get answers in real-time with world-class experts  </a:t>
            </a:r>
            <a:endParaRPr lang="en-US"/>
          </a:p>
          <a:p>
            <a:pPr marL="0" indent="0">
              <a:lnSpc>
                <a:spcPct val="120000"/>
              </a:lnSpc>
              <a:spcBef>
                <a:spcPts val="600"/>
              </a:spcBef>
              <a:buNone/>
            </a:pPr>
            <a:r>
              <a:rPr lang="en-US">
                <a:solidFill>
                  <a:srgbClr val="51576A"/>
                </a:solidFill>
                <a:latin typeface="Avenir Next LT Pro"/>
              </a:rPr>
              <a:t>1 Marathon of expert-led webchats. May: Mental Health Marathon*</a:t>
            </a:r>
            <a:endParaRPr lang="en-US"/>
          </a:p>
        </p:txBody>
      </p:sp>
      <p:sp>
        <p:nvSpPr>
          <p:cNvPr id="8" name="Content Placeholder 7">
            <a:extLst>
              <a:ext uri="{FF2B5EF4-FFF2-40B4-BE49-F238E27FC236}">
                <a16:creationId xmlns:a16="http://schemas.microsoft.com/office/drawing/2014/main" id="{1E4F4994-D2A9-0BEC-163C-748E8C9190C7}"/>
              </a:ext>
            </a:extLst>
          </p:cNvPr>
          <p:cNvSpPr txBox="1">
            <a:spLocks/>
          </p:cNvSpPr>
          <p:nvPr/>
        </p:nvSpPr>
        <p:spPr>
          <a:xfrm>
            <a:off x="440781" y="4754183"/>
            <a:ext cx="6123721" cy="1733432"/>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1576A"/>
                </a:solidFill>
                <a:latin typeface="Avenir Next LT Pro"/>
              </a:rPr>
              <a:t>24 new AI generated videos (4 series) across financial health (EN+FR):</a:t>
            </a:r>
            <a:endParaRPr lang="en-US"/>
          </a:p>
          <a:p>
            <a:pPr marL="285750" indent="-285750">
              <a:lnSpc>
                <a:spcPct val="100000"/>
              </a:lnSpc>
            </a:pPr>
            <a:r>
              <a:rPr lang="en-US">
                <a:solidFill>
                  <a:srgbClr val="51576A"/>
                </a:solidFill>
                <a:latin typeface="Avenir Next LT Pro"/>
              </a:rPr>
              <a:t>Savings &amp; budgeting</a:t>
            </a:r>
            <a:endParaRPr lang="en-US">
              <a:solidFill>
                <a:srgbClr val="DDDEDD"/>
              </a:solidFill>
            </a:endParaRPr>
          </a:p>
          <a:p>
            <a:pPr marL="285750" indent="-285750">
              <a:lnSpc>
                <a:spcPct val="100000"/>
              </a:lnSpc>
            </a:pPr>
            <a:r>
              <a:rPr lang="en-US">
                <a:solidFill>
                  <a:srgbClr val="51576A"/>
                </a:solidFill>
                <a:latin typeface="Avenir Next LT Pro"/>
              </a:rPr>
              <a:t>Relationship, money, and wellness. </a:t>
            </a:r>
          </a:p>
          <a:p>
            <a:pPr marL="0" indent="0">
              <a:buNone/>
            </a:pPr>
            <a:r>
              <a:rPr lang="en-US">
                <a:solidFill>
                  <a:srgbClr val="51576A"/>
                </a:solidFill>
                <a:latin typeface="Avenir Next LT Pro"/>
              </a:rPr>
              <a:t>New written blogs</a:t>
            </a:r>
            <a:endParaRPr lang="en-US">
              <a:solidFill>
                <a:srgbClr val="101F53"/>
              </a:solidFill>
              <a:latin typeface="Avenir Next LT Pro"/>
            </a:endParaRPr>
          </a:p>
          <a:p>
            <a:pPr marL="0" indent="0">
              <a:buNone/>
            </a:pPr>
            <a:r>
              <a:rPr lang="en-US">
                <a:solidFill>
                  <a:srgbClr val="51576A"/>
                </a:solidFill>
                <a:latin typeface="Avenir Next LT Pro"/>
              </a:rPr>
              <a:t>New “Breathe” blogs</a:t>
            </a:r>
            <a:endParaRPr lang="en-US">
              <a:solidFill>
                <a:schemeClr val="tx2"/>
              </a:solidFill>
              <a:highlight>
                <a:srgbClr val="FFFF00"/>
              </a:highlight>
              <a:latin typeface="Avenir Next LT Pro"/>
            </a:endParaRPr>
          </a:p>
        </p:txBody>
      </p:sp>
      <p:sp>
        <p:nvSpPr>
          <p:cNvPr id="9" name="Content Placeholder 7">
            <a:extLst>
              <a:ext uri="{FF2B5EF4-FFF2-40B4-BE49-F238E27FC236}">
                <a16:creationId xmlns:a16="http://schemas.microsoft.com/office/drawing/2014/main" id="{0516219F-6AC3-1508-B374-6C3A836D02DA}"/>
              </a:ext>
            </a:extLst>
          </p:cNvPr>
          <p:cNvSpPr txBox="1">
            <a:spLocks/>
          </p:cNvSpPr>
          <p:nvPr/>
        </p:nvSpPr>
        <p:spPr>
          <a:xfrm>
            <a:off x="7265965" y="4775499"/>
            <a:ext cx="4146451" cy="1519732"/>
          </a:xfrm>
          <a:prstGeom prst="rect">
            <a:avLst/>
          </a:prstGeom>
        </p:spPr>
        <p:txBody>
          <a:bodyPr lIns="91440" tIns="45720" rIns="91440" bIns="45720" anchor="t"/>
          <a:lstStyle>
            <a:lvl1pPr marL="174625" indent="-174625" algn="l" defTabSz="914400" rtl="0" eaLnBrk="1" latinLnBrk="0" hangingPunct="1">
              <a:lnSpc>
                <a:spcPct val="110000"/>
              </a:lnSpc>
              <a:spcBef>
                <a:spcPts val="90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1pPr>
            <a:lvl2pPr marL="349250" indent="-17462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2pPr>
            <a:lvl3pPr marL="51435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3pPr>
            <a:lvl4pPr marL="688975" indent="-155575"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4pPr>
            <a:lvl5pPr marL="863600" indent="-165100" algn="l" defTabSz="914400" rtl="0" eaLnBrk="1" latinLnBrk="0" hangingPunct="1">
              <a:lnSpc>
                <a:spcPct val="110000"/>
              </a:lnSpc>
              <a:spcBef>
                <a:spcPts val="0"/>
              </a:spcBef>
              <a:buFont typeface="Arial" panose="020B0604020202020204" pitchFamily="34" charset="0"/>
              <a:buChar char="•"/>
              <a:tabLst/>
              <a:defRPr sz="1400" b="0" i="0" kern="1200">
                <a:solidFill>
                  <a:schemeClr val="bg2"/>
                </a:solidFill>
                <a:latin typeface="Graphik Regular"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rgbClr val="51576A"/>
                </a:solidFill>
                <a:latin typeface="Avenir Next LT Pro"/>
              </a:rPr>
              <a:t>6 New webchats to get answers in real-time with world-class experts</a:t>
            </a:r>
          </a:p>
        </p:txBody>
      </p:sp>
      <p:sp>
        <p:nvSpPr>
          <p:cNvPr id="15" name="Title 5">
            <a:extLst>
              <a:ext uri="{FF2B5EF4-FFF2-40B4-BE49-F238E27FC236}">
                <a16:creationId xmlns:a16="http://schemas.microsoft.com/office/drawing/2014/main" id="{D627696C-F789-62C7-D9E9-06E9565D81CB}"/>
              </a:ext>
            </a:extLst>
          </p:cNvPr>
          <p:cNvSpPr txBox="1">
            <a:spLocks/>
          </p:cNvSpPr>
          <p:nvPr/>
        </p:nvSpPr>
        <p:spPr>
          <a:xfrm>
            <a:off x="443290" y="319708"/>
            <a:ext cx="10033977" cy="512084"/>
          </a:xfrm>
          <a:prstGeom prst="rect">
            <a:avLst/>
          </a:prstGeom>
        </p:spPr>
        <p:txBody>
          <a:bodyPr lIns="91440" tIns="45720" rIns="91440" bIns="45720" anchor="t"/>
          <a:lstStyle>
            <a:lvl1pPr algn="l" defTabSz="914400" rtl="0" eaLnBrk="1" latinLnBrk="0" hangingPunct="1">
              <a:lnSpc>
                <a:spcPct val="95000"/>
              </a:lnSpc>
              <a:spcBef>
                <a:spcPct val="0"/>
              </a:spcBef>
              <a:buNone/>
              <a:defRPr sz="2800" b="0" i="0" kern="1200">
                <a:solidFill>
                  <a:schemeClr val="accent2"/>
                </a:solidFill>
                <a:latin typeface="Cooper Lt BT Light" panose="0208050304030B020404" pitchFamily="18" charset="0"/>
                <a:ea typeface="Baskerville" panose="02020502070401020303" pitchFamily="18" charset="0"/>
                <a:cs typeface="+mj-cs"/>
              </a:defRPr>
            </a:lvl1pPr>
          </a:lstStyle>
          <a:p>
            <a:r>
              <a:rPr lang="en-US" sz="2400" b="1" err="1">
                <a:solidFill>
                  <a:srgbClr val="111F53"/>
                </a:solidFill>
                <a:latin typeface="Avenir Next LT Pro Demi"/>
              </a:rPr>
              <a:t>LifeSpeak</a:t>
            </a:r>
            <a:r>
              <a:rPr lang="en-US" sz="2400" b="1">
                <a:solidFill>
                  <a:srgbClr val="111F53"/>
                </a:solidFill>
                <a:latin typeface="Avenir Next LT Pro Demi"/>
              </a:rPr>
              <a:t> </a:t>
            </a:r>
            <a:r>
              <a:rPr lang="en-US" sz="2400" b="1" i="1">
                <a:solidFill>
                  <a:srgbClr val="111F53"/>
                </a:solidFill>
                <a:latin typeface="Avenir Next LT Pro Demi"/>
              </a:rPr>
              <a:t>Mental Health &amp; Resilience </a:t>
            </a:r>
            <a:r>
              <a:rPr lang="en-US" sz="2400" b="1">
                <a:solidFill>
                  <a:srgbClr val="111F53"/>
                </a:solidFill>
                <a:latin typeface="Avenir Next LT Pro Demi"/>
              </a:rPr>
              <a:t>Growth &amp; Innovation</a:t>
            </a:r>
          </a:p>
        </p:txBody>
      </p:sp>
      <p:sp>
        <p:nvSpPr>
          <p:cNvPr id="20" name="Rounded Rectangle 38">
            <a:extLst>
              <a:ext uri="{FF2B5EF4-FFF2-40B4-BE49-F238E27FC236}">
                <a16:creationId xmlns:a16="http://schemas.microsoft.com/office/drawing/2014/main" id="{32D939C3-644E-1A81-EEBA-CA32F1ABF70C}"/>
              </a:ext>
            </a:extLst>
          </p:cNvPr>
          <p:cNvSpPr/>
          <p:nvPr/>
        </p:nvSpPr>
        <p:spPr>
          <a:xfrm>
            <a:off x="7015154" y="1270099"/>
            <a:ext cx="2461638"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Expert guidance</a:t>
            </a:r>
          </a:p>
        </p:txBody>
      </p:sp>
      <p:sp>
        <p:nvSpPr>
          <p:cNvPr id="32" name="Rounded Rectangle 38">
            <a:extLst>
              <a:ext uri="{FF2B5EF4-FFF2-40B4-BE49-F238E27FC236}">
                <a16:creationId xmlns:a16="http://schemas.microsoft.com/office/drawing/2014/main" id="{8946F34A-9D88-4E0F-DC9B-669E2062AC30}"/>
              </a:ext>
            </a:extLst>
          </p:cNvPr>
          <p:cNvSpPr/>
          <p:nvPr/>
        </p:nvSpPr>
        <p:spPr>
          <a:xfrm>
            <a:off x="478112" y="3850437"/>
            <a:ext cx="11448397" cy="176001"/>
          </a:xfrm>
          <a:prstGeom prst="roundRect">
            <a:avLst/>
          </a:prstGeom>
          <a:solidFill>
            <a:schemeClr val="accent4"/>
          </a:solidFill>
          <a:ln>
            <a:noFill/>
          </a:ln>
        </p:spPr>
        <p:txBody>
          <a:bodyPr lIns="91440" tIns="45720" rIns="91440" bIns="45720" rtlCol="0" anchor="ctr">
            <a:noAutofit/>
          </a:bodyPr>
          <a:lstStyle/>
          <a:p>
            <a:pPr algn="ctr"/>
            <a:r>
              <a:rPr lang="en-US" sz="1400" b="1">
                <a:solidFill>
                  <a:srgbClr val="101F53"/>
                </a:solidFill>
                <a:latin typeface="Avenir Next LT Pro Demi" panose="020B0504020202020204" pitchFamily="34" charset="77"/>
              </a:rPr>
              <a:t>COMING SOON</a:t>
            </a:r>
          </a:p>
        </p:txBody>
      </p:sp>
      <p:sp>
        <p:nvSpPr>
          <p:cNvPr id="6" name="Rounded Rectangle 38">
            <a:extLst>
              <a:ext uri="{FF2B5EF4-FFF2-40B4-BE49-F238E27FC236}">
                <a16:creationId xmlns:a16="http://schemas.microsoft.com/office/drawing/2014/main" id="{D546B939-0C0F-5139-B401-593D98D8B32C}"/>
              </a:ext>
            </a:extLst>
          </p:cNvPr>
          <p:cNvSpPr/>
          <p:nvPr/>
        </p:nvSpPr>
        <p:spPr>
          <a:xfrm>
            <a:off x="480819" y="977204"/>
            <a:ext cx="11445547" cy="182515"/>
          </a:xfrm>
          <a:prstGeom prst="roundRect">
            <a:avLst/>
          </a:prstGeom>
          <a:solidFill>
            <a:srgbClr val="00D0B1"/>
          </a:solidFill>
          <a:ln>
            <a:noFill/>
          </a:ln>
        </p:spPr>
        <p:txBody>
          <a:bodyPr lIns="91440" tIns="45720" rIns="91440" bIns="45720" rtlCol="0" anchor="ctr">
            <a:noAutofit/>
          </a:bodyPr>
          <a:lstStyle/>
          <a:p>
            <a:pPr algn="ctr"/>
            <a:r>
              <a:rPr lang="en-US" sz="1400" b="1">
                <a:solidFill>
                  <a:srgbClr val="101F53"/>
                </a:solidFill>
                <a:latin typeface="Avenir Next LT Pro Demi"/>
              </a:rPr>
              <a:t>NEW IN Q2 (Updates are live)</a:t>
            </a:r>
          </a:p>
        </p:txBody>
      </p:sp>
      <p:sp>
        <p:nvSpPr>
          <p:cNvPr id="27" name="Rounded Rectangle 2">
            <a:extLst>
              <a:ext uri="{FF2B5EF4-FFF2-40B4-BE49-F238E27FC236}">
                <a16:creationId xmlns:a16="http://schemas.microsoft.com/office/drawing/2014/main" id="{A3973F5C-035F-A10E-6CE2-187FEDB70E5F}"/>
              </a:ext>
            </a:extLst>
          </p:cNvPr>
          <p:cNvSpPr/>
          <p:nvPr/>
        </p:nvSpPr>
        <p:spPr>
          <a:xfrm>
            <a:off x="558549" y="4279896"/>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Content</a:t>
            </a:r>
          </a:p>
        </p:txBody>
      </p:sp>
      <p:sp>
        <p:nvSpPr>
          <p:cNvPr id="35" name="Rounded Rectangle 38">
            <a:extLst>
              <a:ext uri="{FF2B5EF4-FFF2-40B4-BE49-F238E27FC236}">
                <a16:creationId xmlns:a16="http://schemas.microsoft.com/office/drawing/2014/main" id="{6802B046-F47B-2330-557F-89C7BC820AB9}"/>
              </a:ext>
            </a:extLst>
          </p:cNvPr>
          <p:cNvSpPr/>
          <p:nvPr/>
        </p:nvSpPr>
        <p:spPr>
          <a:xfrm>
            <a:off x="7265965" y="4283946"/>
            <a:ext cx="2329347" cy="320040"/>
          </a:xfrm>
          <a:prstGeom prst="roundRect">
            <a:avLst/>
          </a:prstGeom>
        </p:spPr>
        <p:style>
          <a:lnRef idx="2">
            <a:schemeClr val="accent3"/>
          </a:lnRef>
          <a:fillRef idx="1">
            <a:schemeClr val="lt1"/>
          </a:fillRef>
          <a:effectRef idx="0">
            <a:schemeClr val="accent3"/>
          </a:effectRef>
          <a:fontRef idx="minor">
            <a:schemeClr val="dk1"/>
          </a:fontRef>
        </p:style>
        <p:txBody>
          <a:bodyPr lIns="91440" tIns="45720" rIns="91440" bIns="45720" rtlCol="0" anchor="ctr">
            <a:noAutofit/>
          </a:bodyPr>
          <a:lstStyle/>
          <a:p>
            <a:pPr algn="ctr"/>
            <a:r>
              <a:rPr lang="en-US" sz="1600" cap="all" spc="100">
                <a:solidFill>
                  <a:srgbClr val="101F53"/>
                </a:solidFill>
                <a:latin typeface="Avenir Next LT Pro" panose="020B0504020202020204" pitchFamily="34" charset="77"/>
              </a:rPr>
              <a:t>Expert guidance</a:t>
            </a:r>
            <a:endParaRPr lang="en-US">
              <a:latin typeface="Avenir Next LT Pro" panose="020B0504020202020204" pitchFamily="34" charset="77"/>
            </a:endParaRPr>
          </a:p>
        </p:txBody>
      </p:sp>
      <p:sp>
        <p:nvSpPr>
          <p:cNvPr id="12" name="TextBox 11">
            <a:extLst>
              <a:ext uri="{FF2B5EF4-FFF2-40B4-BE49-F238E27FC236}">
                <a16:creationId xmlns:a16="http://schemas.microsoft.com/office/drawing/2014/main" id="{5E6C5AAF-D19C-463A-86EE-59E7E3D7C268}"/>
              </a:ext>
            </a:extLst>
          </p:cNvPr>
          <p:cNvSpPr txBox="1"/>
          <p:nvPr/>
        </p:nvSpPr>
        <p:spPr>
          <a:xfrm>
            <a:off x="413952" y="6526939"/>
            <a:ext cx="6892119" cy="2333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pPr>
            <a:r>
              <a:rPr lang="en-US" sz="900">
                <a:solidFill>
                  <a:schemeClr val="bg2">
                    <a:lumMod val="75000"/>
                  </a:schemeClr>
                </a:solidFill>
                <a:latin typeface="Avenir Next LT Pro" panose="020B0504020202020204" pitchFamily="34" charset="77"/>
              </a:rPr>
              <a:t>*Not included in the standard offering, available as an upsell.</a:t>
            </a:r>
          </a:p>
        </p:txBody>
      </p:sp>
      <p:pic>
        <p:nvPicPr>
          <p:cNvPr id="18" name="Graphic 3">
            <a:extLst>
              <a:ext uri="{FF2B5EF4-FFF2-40B4-BE49-F238E27FC236}">
                <a16:creationId xmlns:a16="http://schemas.microsoft.com/office/drawing/2014/main" id="{0081D13D-2E3D-B5D2-AF6A-1484225FD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2559" y="271466"/>
            <a:ext cx="1978308" cy="494577"/>
          </a:xfrm>
          <a:prstGeom prst="rect">
            <a:avLst/>
          </a:prstGeom>
        </p:spPr>
      </p:pic>
    </p:spTree>
    <p:extLst>
      <p:ext uri="{BB962C8B-B14F-4D97-AF65-F5344CB8AC3E}">
        <p14:creationId xmlns:p14="http://schemas.microsoft.com/office/powerpoint/2010/main" val="65373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02A10-EDF6-B943-8629-58655724ACE8}"/>
              </a:ext>
            </a:extLst>
          </p:cNvPr>
          <p:cNvSpPr>
            <a:spLocks noGrp="1"/>
          </p:cNvSpPr>
          <p:nvPr>
            <p:ph type="ctrTitle"/>
          </p:nvPr>
        </p:nvSpPr>
        <p:spPr>
          <a:xfrm>
            <a:off x="4354054" y="3117761"/>
            <a:ext cx="7283239" cy="1895302"/>
          </a:xfrm>
        </p:spPr>
        <p:txBody>
          <a:bodyPr>
            <a:noAutofit/>
          </a:bodyPr>
          <a:lstStyle/>
          <a:p>
            <a:r>
              <a:rPr lang="en-US" sz="4400">
                <a:latin typeface="Avenir Next LT Pro Demi"/>
              </a:rPr>
              <a:t>Q2/Q3 Product Content Updates - Major Themes</a:t>
            </a:r>
            <a:endParaRPr lang="en-US" sz="4400">
              <a:solidFill>
                <a:schemeClr val="tx2"/>
              </a:solidFill>
              <a:latin typeface="Avenir Next LT Pro Demi"/>
            </a:endParaRPr>
          </a:p>
        </p:txBody>
      </p:sp>
    </p:spTree>
    <p:extLst>
      <p:ext uri="{BB962C8B-B14F-4D97-AF65-F5344CB8AC3E}">
        <p14:creationId xmlns:p14="http://schemas.microsoft.com/office/powerpoint/2010/main" val="2363384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EE077-A699-9B01-99F2-13FEBC245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348E59-7684-DBE3-D61E-C51E14A2C6BE}"/>
              </a:ext>
            </a:extLst>
          </p:cNvPr>
          <p:cNvSpPr>
            <a:spLocks noGrp="1"/>
          </p:cNvSpPr>
          <p:nvPr>
            <p:ph type="title"/>
          </p:nvPr>
        </p:nvSpPr>
        <p:spPr>
          <a:xfrm>
            <a:off x="586535" y="243732"/>
            <a:ext cx="10176136" cy="536428"/>
          </a:xfrm>
        </p:spPr>
        <p:txBody>
          <a:bodyPr/>
          <a:lstStyle/>
          <a:p>
            <a:r>
              <a:rPr lang="en-US">
                <a:latin typeface="Avenir Next LT Pro Demi"/>
              </a:rPr>
              <a:t>End of Q2 &amp; Q3 2025 Overview of Major Content Themes </a:t>
            </a:r>
          </a:p>
        </p:txBody>
      </p:sp>
      <p:graphicFrame>
        <p:nvGraphicFramePr>
          <p:cNvPr id="4" name="Content Placeholder 3">
            <a:extLst>
              <a:ext uri="{FF2B5EF4-FFF2-40B4-BE49-F238E27FC236}">
                <a16:creationId xmlns:a16="http://schemas.microsoft.com/office/drawing/2014/main" id="{ADCC2F64-89F4-0BEC-6C46-B9D8623D105D}"/>
              </a:ext>
            </a:extLst>
          </p:cNvPr>
          <p:cNvGraphicFramePr>
            <a:graphicFrameLocks noGrp="1"/>
          </p:cNvGraphicFramePr>
          <p:nvPr>
            <p:ph idx="1"/>
            <p:extLst>
              <p:ext uri="{D42A27DB-BD31-4B8C-83A1-F6EECF244321}">
                <p14:modId xmlns:p14="http://schemas.microsoft.com/office/powerpoint/2010/main" val="537517987"/>
              </p:ext>
            </p:extLst>
          </p:nvPr>
        </p:nvGraphicFramePr>
        <p:xfrm>
          <a:off x="223520" y="812800"/>
          <a:ext cx="11793799" cy="5608320"/>
        </p:xfrm>
        <a:graphic>
          <a:graphicData uri="http://schemas.openxmlformats.org/drawingml/2006/table">
            <a:tbl>
              <a:tblPr firstRow="1" bandRow="1">
                <a:tableStyleId>{8799B23B-EC83-4686-B30A-512413B5E67A}</a:tableStyleId>
              </a:tblPr>
              <a:tblGrid>
                <a:gridCol w="2222204">
                  <a:extLst>
                    <a:ext uri="{9D8B030D-6E8A-4147-A177-3AD203B41FA5}">
                      <a16:colId xmlns:a16="http://schemas.microsoft.com/office/drawing/2014/main" val="2386455119"/>
                    </a:ext>
                  </a:extLst>
                </a:gridCol>
                <a:gridCol w="2335841">
                  <a:extLst>
                    <a:ext uri="{9D8B030D-6E8A-4147-A177-3AD203B41FA5}">
                      <a16:colId xmlns:a16="http://schemas.microsoft.com/office/drawing/2014/main" val="3308097354"/>
                    </a:ext>
                  </a:extLst>
                </a:gridCol>
                <a:gridCol w="3737347">
                  <a:extLst>
                    <a:ext uri="{9D8B030D-6E8A-4147-A177-3AD203B41FA5}">
                      <a16:colId xmlns:a16="http://schemas.microsoft.com/office/drawing/2014/main" val="3992500289"/>
                    </a:ext>
                  </a:extLst>
                </a:gridCol>
                <a:gridCol w="1413266">
                  <a:extLst>
                    <a:ext uri="{9D8B030D-6E8A-4147-A177-3AD203B41FA5}">
                      <a16:colId xmlns:a16="http://schemas.microsoft.com/office/drawing/2014/main" val="338519241"/>
                    </a:ext>
                  </a:extLst>
                </a:gridCol>
                <a:gridCol w="692040">
                  <a:extLst>
                    <a:ext uri="{9D8B030D-6E8A-4147-A177-3AD203B41FA5}">
                      <a16:colId xmlns:a16="http://schemas.microsoft.com/office/drawing/2014/main" val="4132336132"/>
                    </a:ext>
                  </a:extLst>
                </a:gridCol>
                <a:gridCol w="775562">
                  <a:extLst>
                    <a:ext uri="{9D8B030D-6E8A-4147-A177-3AD203B41FA5}">
                      <a16:colId xmlns:a16="http://schemas.microsoft.com/office/drawing/2014/main" val="408826943"/>
                    </a:ext>
                  </a:extLst>
                </a:gridCol>
                <a:gridCol w="617539">
                  <a:extLst>
                    <a:ext uri="{9D8B030D-6E8A-4147-A177-3AD203B41FA5}">
                      <a16:colId xmlns:a16="http://schemas.microsoft.com/office/drawing/2014/main" val="3541944977"/>
                    </a:ext>
                  </a:extLst>
                </a:gridCol>
              </a:tblGrid>
              <a:tr h="370840">
                <a:tc>
                  <a:txBody>
                    <a:bodyPr/>
                    <a:lstStyle/>
                    <a:p>
                      <a:r>
                        <a:rPr lang="en-US" sz="1600" b="0" i="0">
                          <a:latin typeface="Avenir Next LT Pro Demi"/>
                        </a:rPr>
                        <a:t>Content</a:t>
                      </a:r>
                    </a:p>
                  </a:txBody>
                  <a:tcPr/>
                </a:tc>
                <a:tc>
                  <a:txBody>
                    <a:bodyPr/>
                    <a:lstStyle/>
                    <a:p>
                      <a:r>
                        <a:rPr lang="en-US" sz="1600" b="0" i="0">
                          <a:latin typeface="Avenir Next LT Pro Demi"/>
                        </a:rPr>
                        <a:t>Product</a:t>
                      </a:r>
                    </a:p>
                  </a:txBody>
                  <a:tcPr/>
                </a:tc>
                <a:tc>
                  <a:txBody>
                    <a:bodyPr/>
                    <a:lstStyle/>
                    <a:p>
                      <a:r>
                        <a:rPr lang="en-US" sz="1600" b="0" i="0">
                          <a:latin typeface="Avenir Next LT Pro Demi"/>
                        </a:rPr>
                        <a:t>Description</a:t>
                      </a:r>
                    </a:p>
                  </a:txBody>
                  <a:tcPr/>
                </a:tc>
                <a:tc>
                  <a:txBody>
                    <a:bodyPr/>
                    <a:lstStyle/>
                    <a:p>
                      <a:r>
                        <a:rPr lang="en-US" sz="1600" b="0" i="0">
                          <a:latin typeface="Avenir Next LT Pro Demi"/>
                        </a:rPr>
                        <a:t>Already Published</a:t>
                      </a:r>
                    </a:p>
                  </a:txBody>
                  <a:tcPr/>
                </a:tc>
                <a:tc>
                  <a:txBody>
                    <a:bodyPr/>
                    <a:lstStyle/>
                    <a:p>
                      <a:r>
                        <a:rPr lang="en-US" sz="1600" b="0" i="0">
                          <a:latin typeface="Avenir Next LT Pro Demi"/>
                        </a:rPr>
                        <a:t>July</a:t>
                      </a:r>
                    </a:p>
                  </a:txBody>
                  <a:tcPr/>
                </a:tc>
                <a:tc>
                  <a:txBody>
                    <a:bodyPr/>
                    <a:lstStyle/>
                    <a:p>
                      <a:r>
                        <a:rPr lang="en-US" sz="1600" b="0" i="0">
                          <a:latin typeface="Avenir Next LT Pro Demi"/>
                        </a:rPr>
                        <a:t>Aug</a:t>
                      </a:r>
                    </a:p>
                  </a:txBody>
                  <a:tcPr/>
                </a:tc>
                <a:tc>
                  <a:txBody>
                    <a:bodyPr/>
                    <a:lstStyle/>
                    <a:p>
                      <a:r>
                        <a:rPr lang="en-US" sz="1600" b="0" i="0">
                          <a:latin typeface="Avenir Next LT Pro Demi"/>
                        </a:rPr>
                        <a:t>Sep</a:t>
                      </a:r>
                    </a:p>
                  </a:txBody>
                  <a:tcPr/>
                </a:tc>
                <a:extLst>
                  <a:ext uri="{0D108BD9-81ED-4DB2-BD59-A6C34878D82A}">
                    <a16:rowId xmlns:a16="http://schemas.microsoft.com/office/drawing/2014/main" val="608671432"/>
                  </a:ext>
                </a:extLst>
              </a:tr>
              <a:tr h="370840">
                <a:tc>
                  <a:txBody>
                    <a:bodyPr/>
                    <a:lstStyle/>
                    <a:p>
                      <a:pPr lvl="0">
                        <a:buNone/>
                      </a:pPr>
                      <a:r>
                        <a:rPr lang="en-US" sz="1500" b="0" i="0" u="none" strike="noStrike" baseline="0" noProof="0">
                          <a:solidFill>
                            <a:srgbClr val="101F53"/>
                          </a:solidFill>
                          <a:latin typeface="Avenir Next LT Pro"/>
                        </a:rPr>
                        <a:t>French Nutrition Videos</a:t>
                      </a:r>
                    </a:p>
                  </a:txBody>
                  <a:tcPr/>
                </a:tc>
                <a:tc>
                  <a:txBody>
                    <a:bodyPr/>
                    <a:lstStyle/>
                    <a:p>
                      <a:pPr lvl="0">
                        <a:buNone/>
                      </a:pPr>
                      <a:r>
                        <a:rPr lang="en-US" sz="1500" b="0" i="0" u="none" strike="noStrike" noProof="0" err="1">
                          <a:solidFill>
                            <a:srgbClr val="101F53"/>
                          </a:solidFill>
                          <a:latin typeface="Avenir Next LT Pro"/>
                        </a:rPr>
                        <a:t>Wellbeats</a:t>
                      </a:r>
                      <a:r>
                        <a:rPr lang="en-US" sz="1500" b="1" i="1" u="none" strike="noStrike" noProof="0">
                          <a:solidFill>
                            <a:srgbClr val="101F53"/>
                          </a:solidFill>
                          <a:latin typeface="Avenir Next LT Pro"/>
                        </a:rPr>
                        <a:t> </a:t>
                      </a:r>
                      <a:r>
                        <a:rPr lang="en-US" sz="1500" b="0" i="1" u="none" strike="noStrike" noProof="0">
                          <a:solidFill>
                            <a:srgbClr val="101F53"/>
                          </a:solidFill>
                          <a:latin typeface="Avenir Next LT Pro"/>
                        </a:rPr>
                        <a:t>Wellness</a:t>
                      </a:r>
                      <a:endParaRPr lang="en-US" sz="1500">
                        <a:latin typeface="Avenir Next LT Pro"/>
                      </a:endParaRPr>
                    </a:p>
                    <a:p>
                      <a:r>
                        <a:rPr lang="en-US" sz="1500" i="0">
                          <a:latin typeface="Avenir Next LT Pro"/>
                        </a:rPr>
                        <a:t>(Essentials Package)</a:t>
                      </a:r>
                    </a:p>
                    <a:p>
                      <a:endParaRPr lang="en-US" sz="1500" i="0">
                        <a:latin typeface="Avenir Next LT Pro"/>
                      </a:endParaRPr>
                    </a:p>
                    <a:p>
                      <a:r>
                        <a:rPr lang="en-US" sz="1500" i="0" err="1">
                          <a:latin typeface="Avenir Next LT Pro"/>
                        </a:rPr>
                        <a:t>LifeSpeak</a:t>
                      </a:r>
                      <a:r>
                        <a:rPr lang="en-US" sz="1500" i="0">
                          <a:latin typeface="Avenir Next LT Pro"/>
                        </a:rPr>
                        <a:t> </a:t>
                      </a:r>
                      <a:r>
                        <a:rPr lang="en-US" sz="1500" i="1">
                          <a:latin typeface="Avenir Next LT Pro"/>
                        </a:rPr>
                        <a:t>Holistic Wellness  </a:t>
                      </a:r>
                      <a:endParaRPr lang="en-US" sz="1500">
                        <a:latin typeface="Avenir Next LT Pro"/>
                      </a:endParaRPr>
                    </a:p>
                  </a:txBody>
                  <a:tcPr/>
                </a:tc>
                <a:tc>
                  <a:txBody>
                    <a:bodyPr/>
                    <a:lstStyle/>
                    <a:p>
                      <a:pPr marL="285750" lvl="0" indent="-285750" algn="l">
                        <a:lnSpc>
                          <a:spcPct val="100000"/>
                        </a:lnSpc>
                        <a:spcBef>
                          <a:spcPts val="0"/>
                        </a:spcBef>
                        <a:spcAft>
                          <a:spcPts val="0"/>
                        </a:spcAft>
                        <a:buFont typeface="Arial"/>
                        <a:buChar char="•"/>
                      </a:pPr>
                      <a:r>
                        <a:rPr lang="en-US" sz="1500" b="0" i="0" u="none" strike="noStrike" kern="1200" baseline="0" noProof="0">
                          <a:solidFill>
                            <a:srgbClr val="101F53"/>
                          </a:solidFill>
                          <a:latin typeface="Avenir Next LT Pro"/>
                          <a:ea typeface="+mn-ea"/>
                          <a:cs typeface="+mn-cs"/>
                        </a:rPr>
                        <a:t>A mix of nutrition education, cooking education, and recipe videos on a range of topics, including women’s health and budget-friendly cooking</a:t>
                      </a:r>
                    </a:p>
                  </a:txBody>
                  <a:tcPr/>
                </a:tc>
                <a:tc>
                  <a:txBody>
                    <a:bodyPr/>
                    <a:lstStyle/>
                    <a:p>
                      <a:endParaRPr lang="en-US" sz="1500">
                        <a:latin typeface="Avenir Next LT Pro"/>
                      </a:endParaRPr>
                    </a:p>
                  </a:txBody>
                  <a:tcPr/>
                </a:tc>
                <a:tc>
                  <a:txBody>
                    <a:bodyPr/>
                    <a:lstStyle/>
                    <a:p>
                      <a:endParaRPr lang="en-US" sz="1500">
                        <a:latin typeface="Avenir Next LT Pro"/>
                      </a:endParaRPr>
                    </a:p>
                  </a:txBody>
                  <a:tcPr/>
                </a:tc>
                <a:tc>
                  <a:txBody>
                    <a:bodyPr/>
                    <a:lstStyle/>
                    <a:p>
                      <a:endParaRPr lang="en-US" sz="1500">
                        <a:latin typeface="Avenir Next LT Pro"/>
                      </a:endParaRPr>
                    </a:p>
                  </a:txBody>
                  <a:tcPr/>
                </a:tc>
                <a:tc>
                  <a:txBody>
                    <a:bodyPr/>
                    <a:lstStyle/>
                    <a:p>
                      <a:endParaRPr lang="en-US" sz="1500">
                        <a:latin typeface="Avenir Next LT Pro"/>
                      </a:endParaRPr>
                    </a:p>
                  </a:txBody>
                  <a:tcPr/>
                </a:tc>
                <a:extLst>
                  <a:ext uri="{0D108BD9-81ED-4DB2-BD59-A6C34878D82A}">
                    <a16:rowId xmlns:a16="http://schemas.microsoft.com/office/drawing/2014/main" val="839713400"/>
                  </a:ext>
                </a:extLst>
              </a:tr>
              <a:tr h="370840">
                <a:tc>
                  <a:txBody>
                    <a:bodyPr/>
                    <a:lstStyle/>
                    <a:p>
                      <a:pPr lvl="0">
                        <a:buNone/>
                      </a:pPr>
                      <a:r>
                        <a:rPr lang="en-US" sz="1500" b="0" i="0" u="none" strike="noStrike" baseline="0" noProof="0">
                          <a:solidFill>
                            <a:srgbClr val="101F53"/>
                          </a:solidFill>
                          <a:latin typeface="Avenir Next LT Pro"/>
                        </a:rPr>
                        <a:t>French Mental Health &amp; GLP-1</a:t>
                      </a:r>
                    </a:p>
                  </a:txBody>
                  <a:tcPr/>
                </a:tc>
                <a:tc>
                  <a:txBody>
                    <a:bodyPr/>
                    <a:lstStyle/>
                    <a:p>
                      <a:pPr lvl="0" algn="l">
                        <a:lnSpc>
                          <a:spcPct val="100000"/>
                        </a:lnSpc>
                        <a:spcBef>
                          <a:spcPts val="0"/>
                        </a:spcBef>
                        <a:spcAft>
                          <a:spcPts val="0"/>
                        </a:spcAft>
                        <a:buNone/>
                      </a:pPr>
                      <a:r>
                        <a:rPr lang="en-US" sz="1500" b="0" i="0" u="none" strike="noStrike" noProof="0" err="1">
                          <a:solidFill>
                            <a:srgbClr val="101F53"/>
                          </a:solidFill>
                          <a:latin typeface="Avenir Next LT Pro"/>
                        </a:rPr>
                        <a:t>LifeSpeak</a:t>
                      </a:r>
                      <a:r>
                        <a:rPr lang="en-US" sz="1500" b="0" i="0" u="none" strike="noStrike" noProof="0">
                          <a:solidFill>
                            <a:srgbClr val="101F53"/>
                          </a:solidFill>
                          <a:latin typeface="Avenir Next LT Pro"/>
                        </a:rPr>
                        <a:t> </a:t>
                      </a:r>
                      <a:r>
                        <a:rPr lang="en-US" sz="1500" b="0" i="1" u="none" strike="noStrike" noProof="0">
                          <a:solidFill>
                            <a:srgbClr val="101F53"/>
                          </a:solidFill>
                          <a:latin typeface="Avenir Next LT Pro"/>
                        </a:rPr>
                        <a:t>Mental Health &amp; Resilience</a:t>
                      </a:r>
                    </a:p>
                    <a:p>
                      <a:pPr lvl="0" algn="l">
                        <a:lnSpc>
                          <a:spcPct val="100000"/>
                        </a:lnSpc>
                        <a:spcBef>
                          <a:spcPts val="0"/>
                        </a:spcBef>
                        <a:spcAft>
                          <a:spcPts val="0"/>
                        </a:spcAft>
                        <a:buNone/>
                      </a:pPr>
                      <a:endParaRPr lang="en-US" sz="1500" b="0" i="0" u="none" strike="noStrike" noProof="0">
                        <a:solidFill>
                          <a:srgbClr val="101F53"/>
                        </a:solidFill>
                        <a:latin typeface="Avenir Next LT Pro"/>
                      </a:endParaRPr>
                    </a:p>
                    <a:p>
                      <a:pPr lvl="0" algn="l">
                        <a:lnSpc>
                          <a:spcPct val="100000"/>
                        </a:lnSpc>
                        <a:spcBef>
                          <a:spcPts val="0"/>
                        </a:spcBef>
                        <a:spcAft>
                          <a:spcPts val="0"/>
                        </a:spcAft>
                        <a:buNone/>
                      </a:pPr>
                      <a:r>
                        <a:rPr lang="en-US" sz="1500" b="0" i="0" u="none" strike="noStrike" noProof="0" err="1">
                          <a:solidFill>
                            <a:srgbClr val="101F53"/>
                          </a:solidFill>
                          <a:latin typeface="Avenir Next LT Pro"/>
                        </a:rPr>
                        <a:t>LifeSpeak</a:t>
                      </a:r>
                      <a:r>
                        <a:rPr lang="en-US" sz="1500" b="0" i="0" u="none" strike="noStrike" noProof="0">
                          <a:solidFill>
                            <a:srgbClr val="101F53"/>
                          </a:solidFill>
                          <a:latin typeface="Avenir Next LT Pro"/>
                        </a:rPr>
                        <a:t> </a:t>
                      </a:r>
                      <a:r>
                        <a:rPr lang="en-US" sz="1500" b="0" i="1" u="none" strike="noStrike" noProof="0">
                          <a:solidFill>
                            <a:srgbClr val="101F53"/>
                          </a:solidFill>
                          <a:latin typeface="Avenir Next LT Pro"/>
                        </a:rPr>
                        <a:t>Holistic Wellness </a:t>
                      </a:r>
                      <a:endParaRPr lang="en-US" sz="1500"/>
                    </a:p>
                  </a:txBody>
                  <a:tcPr/>
                </a:tc>
                <a:tc>
                  <a:txBody>
                    <a:bodyPr/>
                    <a:lstStyle/>
                    <a:p>
                      <a:pPr marL="285750" lvl="0" indent="-285750" algn="l">
                        <a:lnSpc>
                          <a:spcPct val="100000"/>
                        </a:lnSpc>
                        <a:buFont typeface="Arial"/>
                        <a:buChar char="•"/>
                      </a:pPr>
                      <a:r>
                        <a:rPr lang="en-US" sz="1500" b="0" i="0" u="none" strike="noStrike" baseline="0" noProof="0">
                          <a:solidFill>
                            <a:srgbClr val="101F53"/>
                          </a:solidFill>
                          <a:latin typeface="Avenir Next LT Pro"/>
                        </a:rPr>
                        <a:t>Matches the existing English GLP-1 videos, focusing on mental health and GLP-1 drugs </a:t>
                      </a:r>
                    </a:p>
                  </a:txBody>
                  <a:tcPr/>
                </a:tc>
                <a:tc>
                  <a:txBody>
                    <a:bodyPr/>
                    <a:lstStyle/>
                    <a:p>
                      <a:endParaRPr lang="en-US" sz="1500">
                        <a:latin typeface="Avenir Next LT Pro"/>
                      </a:endParaRPr>
                    </a:p>
                  </a:txBody>
                  <a:tcPr/>
                </a:tc>
                <a:tc>
                  <a:txBody>
                    <a:bodyPr/>
                    <a:lstStyle/>
                    <a:p>
                      <a:endParaRPr lang="en-US" sz="1500">
                        <a:latin typeface="Avenir Next LT Pro"/>
                      </a:endParaRPr>
                    </a:p>
                  </a:txBody>
                  <a:tcPr/>
                </a:tc>
                <a:tc>
                  <a:txBody>
                    <a:bodyPr/>
                    <a:lstStyle/>
                    <a:p>
                      <a:endParaRPr lang="en-US" sz="1500">
                        <a:latin typeface="Avenir Next LT Pro"/>
                      </a:endParaRPr>
                    </a:p>
                  </a:txBody>
                  <a:tcPr/>
                </a:tc>
                <a:tc>
                  <a:txBody>
                    <a:bodyPr/>
                    <a:lstStyle/>
                    <a:p>
                      <a:endParaRPr lang="en-US" sz="1500">
                        <a:latin typeface="Avenir Next LT Pro"/>
                      </a:endParaRPr>
                    </a:p>
                  </a:txBody>
                  <a:tcPr/>
                </a:tc>
                <a:extLst>
                  <a:ext uri="{0D108BD9-81ED-4DB2-BD59-A6C34878D82A}">
                    <a16:rowId xmlns:a16="http://schemas.microsoft.com/office/drawing/2014/main" val="3610363653"/>
                  </a:ext>
                </a:extLst>
              </a:tr>
              <a:tr h="370839">
                <a:tc>
                  <a:txBody>
                    <a:bodyPr/>
                    <a:lstStyle/>
                    <a:p>
                      <a:pPr lvl="0">
                        <a:buNone/>
                      </a:pPr>
                      <a:r>
                        <a:rPr lang="en-US" sz="1500" b="0" i="0" u="none" strike="noStrike" kern="1200" baseline="0" noProof="0">
                          <a:solidFill>
                            <a:srgbClr val="101F53"/>
                          </a:solidFill>
                          <a:latin typeface="Avenir Next LT Pro"/>
                        </a:rPr>
                        <a:t>Parenting &amp; Caregiving Webinars &amp; Associated Guides</a:t>
                      </a:r>
                    </a:p>
                  </a:txBody>
                  <a:tcPr/>
                </a:tc>
                <a:tc>
                  <a:txBody>
                    <a:bodyPr/>
                    <a:lstStyle/>
                    <a:p>
                      <a:pPr lvl="0">
                        <a:buNone/>
                      </a:pPr>
                      <a:r>
                        <a:rPr lang="en-US" sz="1500" b="0" i="0" u="none" strike="noStrike" noProof="0">
                          <a:solidFill>
                            <a:srgbClr val="101F53"/>
                          </a:solidFill>
                          <a:latin typeface="Avenir Next LT Pro"/>
                        </a:rPr>
                        <a:t>Torchlight </a:t>
                      </a:r>
                      <a:r>
                        <a:rPr lang="en-US" sz="1500" b="0" i="1" u="none" strike="noStrike" noProof="0">
                          <a:solidFill>
                            <a:srgbClr val="101F53"/>
                          </a:solidFill>
                          <a:latin typeface="Avenir Next LT Pro"/>
                        </a:rPr>
                        <a:t>Parenting &amp; Caregiving</a:t>
                      </a:r>
                    </a:p>
                  </a:txBody>
                  <a:tcPr/>
                </a:tc>
                <a:tc>
                  <a:txBody>
                    <a:bodyPr/>
                    <a:lstStyle/>
                    <a:p>
                      <a:pPr marL="285750" lvl="0" indent="-285750" algn="l">
                        <a:lnSpc>
                          <a:spcPct val="100000"/>
                        </a:lnSpc>
                        <a:buFont typeface="Arial"/>
                        <a:buChar char="•"/>
                      </a:pPr>
                      <a:r>
                        <a:rPr lang="en-US" sz="1500" b="0" i="0" u="none" strike="noStrike" baseline="0" noProof="0">
                          <a:solidFill>
                            <a:srgbClr val="101F53"/>
                          </a:solidFill>
                          <a:latin typeface="Avenir Next LT Pro"/>
                        </a:rPr>
                        <a:t>7 webinars in Q3 for US and/or Canada on a range of parenting &amp; caregiving topics, each with downloadable resource guides.</a:t>
                      </a:r>
                      <a:endParaRPr lang="en-US" sz="1500"/>
                    </a:p>
                  </a:txBody>
                  <a:tcPr/>
                </a:tc>
                <a:tc>
                  <a:txBody>
                    <a:bodyPr/>
                    <a:lstStyle/>
                    <a:p>
                      <a:pPr lvl="0">
                        <a:buNone/>
                      </a:pPr>
                      <a:endParaRPr lang="en-US" sz="1500">
                        <a:latin typeface="Avenir Next LT Pro"/>
                      </a:endParaRPr>
                    </a:p>
                  </a:txBody>
                  <a:tcPr/>
                </a:tc>
                <a:tc>
                  <a:txBody>
                    <a:bodyPr/>
                    <a:lstStyle/>
                    <a:p>
                      <a:pPr lvl="0">
                        <a:buNone/>
                      </a:pPr>
                      <a:endParaRPr lang="en-US" sz="1500">
                        <a:latin typeface="Avenir Next LT Pro"/>
                      </a:endParaRPr>
                    </a:p>
                  </a:txBody>
                  <a:tcPr/>
                </a:tc>
                <a:tc>
                  <a:txBody>
                    <a:bodyPr/>
                    <a:lstStyle/>
                    <a:p>
                      <a:pPr lvl="0">
                        <a:buNone/>
                      </a:pPr>
                      <a:endParaRPr lang="en-US" sz="1500">
                        <a:latin typeface="Avenir Next LT Pro"/>
                      </a:endParaRPr>
                    </a:p>
                  </a:txBody>
                  <a:tcPr/>
                </a:tc>
                <a:tc>
                  <a:txBody>
                    <a:bodyPr/>
                    <a:lstStyle/>
                    <a:p>
                      <a:pPr lvl="0">
                        <a:buNone/>
                      </a:pPr>
                      <a:endParaRPr lang="en-US" sz="1500">
                        <a:latin typeface="Avenir Next LT Pro"/>
                      </a:endParaRPr>
                    </a:p>
                  </a:txBody>
                  <a:tcPr/>
                </a:tc>
                <a:extLst>
                  <a:ext uri="{0D108BD9-81ED-4DB2-BD59-A6C34878D82A}">
                    <a16:rowId xmlns:a16="http://schemas.microsoft.com/office/drawing/2014/main" val="1849702020"/>
                  </a:ext>
                </a:extLst>
              </a:tr>
              <a:tr h="370838">
                <a:tc>
                  <a:txBody>
                    <a:bodyPr/>
                    <a:lstStyle/>
                    <a:p>
                      <a:pPr lvl="0">
                        <a:buNone/>
                      </a:pPr>
                      <a:r>
                        <a:rPr lang="en-US" sz="1500" b="0" i="0" u="none" strike="noStrike" kern="1200" baseline="0" noProof="0" err="1">
                          <a:solidFill>
                            <a:srgbClr val="101F53"/>
                          </a:solidFill>
                          <a:latin typeface="Avenir Next LT Pro"/>
                        </a:rPr>
                        <a:t>iCBT</a:t>
                      </a:r>
                      <a:r>
                        <a:rPr lang="en-US" sz="1500" b="0" i="0" u="none" strike="noStrike" kern="1200" baseline="0" noProof="0">
                          <a:solidFill>
                            <a:srgbClr val="101F53"/>
                          </a:solidFill>
                          <a:latin typeface="Avenir Next LT Pro"/>
                        </a:rPr>
                        <a:t> Burnout Prevention Program</a:t>
                      </a:r>
                    </a:p>
                  </a:txBody>
                  <a:tcPr/>
                </a:tc>
                <a:tc>
                  <a:txBody>
                    <a:bodyPr/>
                    <a:lstStyle/>
                    <a:p>
                      <a:pPr lvl="0">
                        <a:buNone/>
                      </a:pPr>
                      <a:r>
                        <a:rPr lang="en-US" sz="1500" b="0" i="0" u="none" strike="noStrike" noProof="0" err="1">
                          <a:solidFill>
                            <a:srgbClr val="101F53"/>
                          </a:solidFill>
                          <a:latin typeface="Avenir Next LT Pro"/>
                        </a:rPr>
                        <a:t>LifeSpeak</a:t>
                      </a:r>
                      <a:r>
                        <a:rPr lang="en-US" sz="1500" b="0" i="0" u="none" strike="noStrike" noProof="0">
                          <a:solidFill>
                            <a:srgbClr val="101F53"/>
                          </a:solidFill>
                          <a:latin typeface="Avenir Next LT Pro"/>
                        </a:rPr>
                        <a:t> </a:t>
                      </a:r>
                      <a:r>
                        <a:rPr lang="en-US" sz="1500" b="0" i="1" u="none" strike="noStrike" noProof="0">
                          <a:solidFill>
                            <a:srgbClr val="101F53"/>
                          </a:solidFill>
                          <a:latin typeface="Avenir Next LT Pro"/>
                        </a:rPr>
                        <a:t>Holistic Wellness </a:t>
                      </a:r>
                      <a:endParaRPr lang="en-US" sz="1500"/>
                    </a:p>
                  </a:txBody>
                  <a:tcPr/>
                </a:tc>
                <a:tc>
                  <a:txBody>
                    <a:bodyPr/>
                    <a:lstStyle/>
                    <a:p>
                      <a:pPr marL="285750" lvl="0" indent="-285750" algn="l">
                        <a:lnSpc>
                          <a:spcPct val="100000"/>
                        </a:lnSpc>
                        <a:buFont typeface="Arial"/>
                        <a:buChar char="•"/>
                      </a:pPr>
                      <a:r>
                        <a:rPr lang="en-US" sz="1500" b="0" i="0" u="none" strike="noStrike" baseline="0" noProof="0">
                          <a:solidFill>
                            <a:srgbClr val="101F53"/>
                          </a:solidFill>
                          <a:latin typeface="Avenir Next LT Pro"/>
                        </a:rPr>
                        <a:t>A program that uses cognitive behavioral therapy to help individuals prevent and manage burnout</a:t>
                      </a:r>
                    </a:p>
                  </a:txBody>
                  <a:tcPr/>
                </a:tc>
                <a:tc>
                  <a:txBody>
                    <a:bodyPr/>
                    <a:lstStyle/>
                    <a:p>
                      <a:pPr lvl="0">
                        <a:buNone/>
                      </a:pPr>
                      <a:endParaRPr lang="en-US" sz="1500">
                        <a:latin typeface="Avenir Next LT Pro"/>
                      </a:endParaRPr>
                    </a:p>
                  </a:txBody>
                  <a:tcPr/>
                </a:tc>
                <a:tc>
                  <a:txBody>
                    <a:bodyPr/>
                    <a:lstStyle/>
                    <a:p>
                      <a:pPr lvl="0">
                        <a:buNone/>
                      </a:pPr>
                      <a:endParaRPr lang="en-US" sz="1500">
                        <a:latin typeface="Avenir Next LT Pro"/>
                      </a:endParaRPr>
                    </a:p>
                  </a:txBody>
                  <a:tcPr/>
                </a:tc>
                <a:tc>
                  <a:txBody>
                    <a:bodyPr/>
                    <a:lstStyle/>
                    <a:p>
                      <a:pPr lvl="0">
                        <a:buNone/>
                      </a:pPr>
                      <a:endParaRPr lang="en-US" sz="1500">
                        <a:latin typeface="Avenir Next LT Pro"/>
                      </a:endParaRPr>
                    </a:p>
                  </a:txBody>
                  <a:tcPr/>
                </a:tc>
                <a:tc>
                  <a:txBody>
                    <a:bodyPr/>
                    <a:lstStyle/>
                    <a:p>
                      <a:pPr lvl="0">
                        <a:buNone/>
                      </a:pPr>
                      <a:endParaRPr lang="en-US" sz="1500">
                        <a:latin typeface="Avenir Next LT Pro"/>
                      </a:endParaRPr>
                    </a:p>
                  </a:txBody>
                  <a:tcPr/>
                </a:tc>
                <a:extLst>
                  <a:ext uri="{0D108BD9-81ED-4DB2-BD59-A6C34878D82A}">
                    <a16:rowId xmlns:a16="http://schemas.microsoft.com/office/drawing/2014/main" val="318963686"/>
                  </a:ext>
                </a:extLst>
              </a:tr>
              <a:tr h="370838">
                <a:tc>
                  <a:txBody>
                    <a:bodyPr/>
                    <a:lstStyle/>
                    <a:p>
                      <a:pPr lvl="0">
                        <a:buNone/>
                      </a:pPr>
                      <a:r>
                        <a:rPr lang="en-US" sz="1500" b="0" i="0" u="none" strike="noStrike" kern="1200" baseline="0" noProof="0">
                          <a:solidFill>
                            <a:srgbClr val="101F53"/>
                          </a:solidFill>
                          <a:latin typeface="Avenir Next LT Pro"/>
                        </a:rPr>
                        <a:t>Caregiving and Parenting Animated Video Series</a:t>
                      </a:r>
                    </a:p>
                  </a:txBody>
                  <a:tcPr/>
                </a:tc>
                <a:tc>
                  <a:txBody>
                    <a:bodyPr/>
                    <a:lstStyle/>
                    <a:p>
                      <a:pPr lvl="0">
                        <a:buNone/>
                      </a:pPr>
                      <a:r>
                        <a:rPr lang="en-US" sz="1500" b="0" i="0" u="none" strike="noStrike" noProof="0">
                          <a:solidFill>
                            <a:srgbClr val="101F53"/>
                          </a:solidFill>
                          <a:latin typeface="Avenir Next LT Pro"/>
                        </a:rPr>
                        <a:t>Torchlight </a:t>
                      </a:r>
                      <a:r>
                        <a:rPr lang="en-US" sz="1500" b="0" i="1" u="none" strike="noStrike" noProof="0">
                          <a:solidFill>
                            <a:srgbClr val="101F53"/>
                          </a:solidFill>
                          <a:latin typeface="Avenir Next LT Pro"/>
                        </a:rPr>
                        <a:t>Parenting &amp; Caregiving</a:t>
                      </a:r>
                      <a:endParaRPr lang="en-US" sz="1500"/>
                    </a:p>
                  </a:txBody>
                  <a:tcPr/>
                </a:tc>
                <a:tc>
                  <a:txBody>
                    <a:bodyPr/>
                    <a:lstStyle/>
                    <a:p>
                      <a:pPr marL="285750" lvl="0" indent="-285750" algn="l">
                        <a:lnSpc>
                          <a:spcPct val="100000"/>
                        </a:lnSpc>
                        <a:buFont typeface="Arial"/>
                        <a:buChar char="•"/>
                      </a:pPr>
                      <a:r>
                        <a:rPr lang="en-US" sz="1500" b="0" i="0" u="none" strike="noStrike" baseline="0" noProof="0">
                          <a:solidFill>
                            <a:srgbClr val="101F53"/>
                          </a:solidFill>
                          <a:latin typeface="Avenir Next LT Pro"/>
                        </a:rPr>
                        <a:t>3-4 videos (60-90s) per series guiding members through parenting and caregiving challenges </a:t>
                      </a:r>
                    </a:p>
                  </a:txBody>
                  <a:tcPr/>
                </a:tc>
                <a:tc>
                  <a:txBody>
                    <a:bodyPr/>
                    <a:lstStyle/>
                    <a:p>
                      <a:pPr lvl="0">
                        <a:buNone/>
                      </a:pPr>
                      <a:endParaRPr lang="en-US" sz="1500">
                        <a:latin typeface="Avenir Next LT Pro"/>
                      </a:endParaRPr>
                    </a:p>
                  </a:txBody>
                  <a:tcPr/>
                </a:tc>
                <a:tc>
                  <a:txBody>
                    <a:bodyPr/>
                    <a:lstStyle/>
                    <a:p>
                      <a:pPr lvl="0">
                        <a:buNone/>
                      </a:pPr>
                      <a:endParaRPr lang="en-US" sz="1500">
                        <a:latin typeface="Avenir Next LT Pro"/>
                      </a:endParaRPr>
                    </a:p>
                  </a:txBody>
                  <a:tcPr/>
                </a:tc>
                <a:tc>
                  <a:txBody>
                    <a:bodyPr/>
                    <a:lstStyle/>
                    <a:p>
                      <a:pPr lvl="0">
                        <a:buNone/>
                      </a:pPr>
                      <a:endParaRPr lang="en-US" sz="1600">
                        <a:latin typeface="Avenir Next LT Pro"/>
                      </a:endParaRPr>
                    </a:p>
                  </a:txBody>
                  <a:tcPr/>
                </a:tc>
                <a:tc>
                  <a:txBody>
                    <a:bodyPr/>
                    <a:lstStyle/>
                    <a:p>
                      <a:pPr lvl="0">
                        <a:buNone/>
                      </a:pPr>
                      <a:endParaRPr lang="en-US" sz="1600">
                        <a:latin typeface="Avenir Next LT Pro"/>
                      </a:endParaRPr>
                    </a:p>
                  </a:txBody>
                  <a:tcPr/>
                </a:tc>
                <a:extLst>
                  <a:ext uri="{0D108BD9-81ED-4DB2-BD59-A6C34878D82A}">
                    <a16:rowId xmlns:a16="http://schemas.microsoft.com/office/drawing/2014/main" val="4212662174"/>
                  </a:ext>
                </a:extLst>
              </a:tr>
            </a:tbl>
          </a:graphicData>
        </a:graphic>
      </p:graphicFrame>
      <p:pic>
        <p:nvPicPr>
          <p:cNvPr id="5" name="Graphic 4" descr="Checkmark with solid fill">
            <a:extLst>
              <a:ext uri="{FF2B5EF4-FFF2-40B4-BE49-F238E27FC236}">
                <a16:creationId xmlns:a16="http://schemas.microsoft.com/office/drawing/2014/main" id="{BB39E277-A6F5-B540-BA0B-75AAD6E362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9902" y="2962443"/>
            <a:ext cx="472440" cy="472440"/>
          </a:xfrm>
          <a:prstGeom prst="rect">
            <a:avLst/>
          </a:prstGeom>
        </p:spPr>
      </p:pic>
      <p:pic>
        <p:nvPicPr>
          <p:cNvPr id="6" name="Graphic 5" descr="Checkmark with solid fill">
            <a:extLst>
              <a:ext uri="{FF2B5EF4-FFF2-40B4-BE49-F238E27FC236}">
                <a16:creationId xmlns:a16="http://schemas.microsoft.com/office/drawing/2014/main" id="{FB7EC93F-6DAF-829D-B275-493FE8BAD9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7582" y="4272378"/>
            <a:ext cx="472440" cy="472440"/>
          </a:xfrm>
          <a:prstGeom prst="rect">
            <a:avLst/>
          </a:prstGeom>
        </p:spPr>
      </p:pic>
      <p:pic>
        <p:nvPicPr>
          <p:cNvPr id="11" name="Graphic 10" descr="Checkmark with solid fill">
            <a:extLst>
              <a:ext uri="{FF2B5EF4-FFF2-40B4-BE49-F238E27FC236}">
                <a16:creationId xmlns:a16="http://schemas.microsoft.com/office/drawing/2014/main" id="{572B4B55-55D4-6B50-4AD7-CD45C1D4DE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53683" y="4261847"/>
            <a:ext cx="472440" cy="472440"/>
          </a:xfrm>
          <a:prstGeom prst="rect">
            <a:avLst/>
          </a:prstGeom>
        </p:spPr>
      </p:pic>
      <p:pic>
        <p:nvPicPr>
          <p:cNvPr id="3" name="Graphic 2" descr="Checkmark with solid fill">
            <a:extLst>
              <a:ext uri="{FF2B5EF4-FFF2-40B4-BE49-F238E27FC236}">
                <a16:creationId xmlns:a16="http://schemas.microsoft.com/office/drawing/2014/main" id="{7F9F215B-FA8B-0EFA-98CD-B2E80B0F46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1374" y="1710516"/>
            <a:ext cx="472440" cy="472440"/>
          </a:xfrm>
          <a:prstGeom prst="rect">
            <a:avLst/>
          </a:prstGeom>
        </p:spPr>
      </p:pic>
      <p:pic>
        <p:nvPicPr>
          <p:cNvPr id="7" name="Graphic 6" descr="Checkmark with solid fill">
            <a:extLst>
              <a:ext uri="{FF2B5EF4-FFF2-40B4-BE49-F238E27FC236}">
                <a16:creationId xmlns:a16="http://schemas.microsoft.com/office/drawing/2014/main" id="{F4154B2F-8A2F-4E91-645A-F1C5DB5338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50142" y="4262218"/>
            <a:ext cx="472440" cy="472440"/>
          </a:xfrm>
          <a:prstGeom prst="rect">
            <a:avLst/>
          </a:prstGeom>
        </p:spPr>
      </p:pic>
      <p:pic>
        <p:nvPicPr>
          <p:cNvPr id="8" name="Graphic 7" descr="Checkmark with solid fill">
            <a:extLst>
              <a:ext uri="{FF2B5EF4-FFF2-40B4-BE49-F238E27FC236}">
                <a16:creationId xmlns:a16="http://schemas.microsoft.com/office/drawing/2014/main" id="{7E80658A-96A0-BE0D-A793-FB43DB71D3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7581" y="5085178"/>
            <a:ext cx="472440" cy="472440"/>
          </a:xfrm>
          <a:prstGeom prst="rect">
            <a:avLst/>
          </a:prstGeom>
        </p:spPr>
      </p:pic>
      <p:pic>
        <p:nvPicPr>
          <p:cNvPr id="10" name="Graphic 9" descr="Checkmark with solid fill">
            <a:extLst>
              <a:ext uri="{FF2B5EF4-FFF2-40B4-BE49-F238E27FC236}">
                <a16:creationId xmlns:a16="http://schemas.microsoft.com/office/drawing/2014/main" id="{CC2EF5FB-B89C-1607-88E5-FFB1935060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9821" y="5837018"/>
            <a:ext cx="472440" cy="472440"/>
          </a:xfrm>
          <a:prstGeom prst="rect">
            <a:avLst/>
          </a:prstGeom>
        </p:spPr>
      </p:pic>
    </p:spTree>
    <p:extLst>
      <p:ext uri="{BB962C8B-B14F-4D97-AF65-F5344CB8AC3E}">
        <p14:creationId xmlns:p14="http://schemas.microsoft.com/office/powerpoint/2010/main" val="962724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7A1038-CD53-81A0-9B2C-BC223ED2A8D3}"/>
              </a:ext>
            </a:extLst>
          </p:cNvPr>
          <p:cNvSpPr>
            <a:spLocks noGrp="1"/>
          </p:cNvSpPr>
          <p:nvPr>
            <p:ph type="title"/>
          </p:nvPr>
        </p:nvSpPr>
        <p:spPr>
          <a:xfrm>
            <a:off x="527624" y="635427"/>
            <a:ext cx="4723352" cy="1249044"/>
          </a:xfrm>
        </p:spPr>
        <p:txBody>
          <a:bodyPr/>
          <a:lstStyle/>
          <a:p>
            <a:r>
              <a:rPr lang="en-US" sz="3600">
                <a:latin typeface="Avenir Next LT Pro"/>
              </a:rPr>
              <a:t>French Nutrition &amp; Cooking </a:t>
            </a:r>
          </a:p>
        </p:txBody>
      </p:sp>
      <p:sp>
        <p:nvSpPr>
          <p:cNvPr id="9" name="Content Placeholder 2">
            <a:extLst>
              <a:ext uri="{FF2B5EF4-FFF2-40B4-BE49-F238E27FC236}">
                <a16:creationId xmlns:a16="http://schemas.microsoft.com/office/drawing/2014/main" id="{90A91A31-4564-E0D0-721D-AD8F4A17DF09}"/>
              </a:ext>
            </a:extLst>
          </p:cNvPr>
          <p:cNvSpPr txBox="1">
            <a:spLocks/>
          </p:cNvSpPr>
          <p:nvPr/>
        </p:nvSpPr>
        <p:spPr>
          <a:xfrm>
            <a:off x="527624" y="1777243"/>
            <a:ext cx="5115902" cy="569235"/>
          </a:xfrm>
          <a:prstGeom prst="rect">
            <a:avLst/>
          </a:prstGeom>
        </p:spPr>
        <p:txBody>
          <a:bodyPr vert="horz" lIns="91440" tIns="45720" rIns="91440" bIns="45720" rtlCol="0" anchor="t">
            <a:noAutofit/>
          </a:bodyPr>
          <a:lstStyle>
            <a:lvl1pPr marL="174625" indent="-174625" algn="l" defTabSz="914400" rtl="0" eaLnBrk="1" latinLnBrk="0" hangingPunct="1">
              <a:lnSpc>
                <a:spcPct val="110000"/>
              </a:lnSpc>
              <a:spcBef>
                <a:spcPts val="6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1pPr>
            <a:lvl2pPr marL="349250" indent="-174625" algn="l" defTabSz="914400" rtl="0" eaLnBrk="1" latinLnBrk="0" hangingPunct="1">
              <a:lnSpc>
                <a:spcPct val="110000"/>
              </a:lnSpc>
              <a:spcBef>
                <a:spcPts val="300"/>
              </a:spcBef>
              <a:buClr>
                <a:schemeClr val="accent2"/>
              </a:buClr>
              <a:buFont typeface="Arial" panose="020B0604020202020204" pitchFamily="34" charset="0"/>
              <a:buChar char="•"/>
              <a:tabLst/>
              <a:defRPr sz="1600" b="0" i="0" kern="1200">
                <a:solidFill>
                  <a:schemeClr val="accent2"/>
                </a:solidFill>
                <a:latin typeface="Georgia" panose="02040502050405020303" pitchFamily="18" charset="0"/>
                <a:ea typeface="+mn-ea"/>
                <a:cs typeface="+mn-cs"/>
              </a:defRPr>
            </a:lvl2pPr>
            <a:lvl3pPr marL="514350" indent="-165100" algn="l" defTabSz="914400" rtl="0" eaLnBrk="1" latinLnBrk="0" hangingPunct="1">
              <a:lnSpc>
                <a:spcPct val="110000"/>
              </a:lnSpc>
              <a:spcBef>
                <a:spcPts val="30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3pPr>
            <a:lvl4pPr marL="688975" indent="-155575"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4pPr>
            <a:lvl5pPr marL="863600" indent="-165100" algn="l" defTabSz="914400" rtl="0" eaLnBrk="1" latinLnBrk="0" hangingPunct="1">
              <a:lnSpc>
                <a:spcPct val="110000"/>
              </a:lnSpc>
              <a:spcBef>
                <a:spcPts val="0"/>
              </a:spcBef>
              <a:buClr>
                <a:schemeClr val="accent2"/>
              </a:buClr>
              <a:buFont typeface="Arial" panose="020B0604020202020204" pitchFamily="34" charset="0"/>
              <a:buChar char="•"/>
              <a:tabLst/>
              <a:defRPr sz="1400" b="0" i="0" kern="1200">
                <a:solidFill>
                  <a:schemeClr val="accent2"/>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1800" b="1">
                <a:solidFill>
                  <a:schemeClr val="accent3"/>
                </a:solidFill>
                <a:latin typeface="Avenir Next LT Pro"/>
              </a:rPr>
              <a:t>Nutrition guidance tailored to real life </a:t>
            </a:r>
          </a:p>
        </p:txBody>
      </p:sp>
      <p:sp>
        <p:nvSpPr>
          <p:cNvPr id="11" name="Rounded Rectangle 9">
            <a:extLst>
              <a:ext uri="{FF2B5EF4-FFF2-40B4-BE49-F238E27FC236}">
                <a16:creationId xmlns:a16="http://schemas.microsoft.com/office/drawing/2014/main" id="{48AF1F74-1907-A697-7CE1-4D5E13509F01}"/>
              </a:ext>
            </a:extLst>
          </p:cNvPr>
          <p:cNvSpPr/>
          <p:nvPr/>
        </p:nvSpPr>
        <p:spPr>
          <a:xfrm rot="5400000">
            <a:off x="7292569" y="-785242"/>
            <a:ext cx="3203742" cy="5934896"/>
          </a:xfrm>
          <a:prstGeom prst="roundRect">
            <a:avLst>
              <a:gd name="adj" fmla="val 0"/>
            </a:avLst>
          </a:prstGeom>
          <a:solidFill>
            <a:schemeClr val="accent3"/>
          </a:solidFill>
        </p:spPr>
        <p:txBody>
          <a:bodyPr rtlCol="0" anchor="ctr">
            <a:noAutofit/>
          </a:bodyPr>
          <a:lstStyle/>
          <a:p>
            <a:pPr algn="ctr"/>
            <a:endParaRPr lang="en-US" sz="1000" b="1" cap="all" spc="100">
              <a:solidFill>
                <a:schemeClr val="bg1"/>
              </a:solidFill>
              <a:latin typeface="Century Gothic" panose="020B0502020202020204" pitchFamily="34" charset="0"/>
            </a:endParaRPr>
          </a:p>
        </p:txBody>
      </p:sp>
      <p:pic>
        <p:nvPicPr>
          <p:cNvPr id="13" name="Picture 12" descr="A picture containing invertebrate, coelenterate, jellyfish&#10;&#10;Description automatically generated">
            <a:extLst>
              <a:ext uri="{FF2B5EF4-FFF2-40B4-BE49-F238E27FC236}">
                <a16:creationId xmlns:a16="http://schemas.microsoft.com/office/drawing/2014/main" id="{D5B7E56D-D327-9C39-4EA8-1958F580E893}"/>
              </a:ext>
            </a:extLst>
          </p:cNvPr>
          <p:cNvPicPr>
            <a:picLocks noChangeAspect="1"/>
          </p:cNvPicPr>
          <p:nvPr/>
        </p:nvPicPr>
        <p:blipFill rotWithShape="1">
          <a:blip r:embed="rId3">
            <a:alphaModFix amt="38000"/>
          </a:blip>
          <a:srcRect l="19343" t="6643" r="27701" b="11885"/>
          <a:stretch/>
        </p:blipFill>
        <p:spPr>
          <a:xfrm rot="5400000">
            <a:off x="7863368" y="2216647"/>
            <a:ext cx="2172714" cy="6049241"/>
          </a:xfrm>
          <a:prstGeom prst="rect">
            <a:avLst/>
          </a:prstGeom>
          <a:solidFill>
            <a:schemeClr val="tx2"/>
          </a:solidFill>
        </p:spPr>
      </p:pic>
      <p:sp>
        <p:nvSpPr>
          <p:cNvPr id="15" name="Rectangle 14">
            <a:extLst>
              <a:ext uri="{FF2B5EF4-FFF2-40B4-BE49-F238E27FC236}">
                <a16:creationId xmlns:a16="http://schemas.microsoft.com/office/drawing/2014/main" id="{0EE50F96-F1D1-98CA-C2E5-786F2673F385}"/>
              </a:ext>
            </a:extLst>
          </p:cNvPr>
          <p:cNvSpPr/>
          <p:nvPr/>
        </p:nvSpPr>
        <p:spPr>
          <a:xfrm>
            <a:off x="5711910" y="3963644"/>
            <a:ext cx="1847294" cy="386643"/>
          </a:xfrm>
          <a:prstGeom prst="rect">
            <a:avLst/>
          </a:prstGeom>
          <a:solidFill>
            <a:schemeClr val="accent4"/>
          </a:solidFill>
        </p:spPr>
        <p:txBody>
          <a:bodyPr lIns="0" rIns="0" rtlCol="0" anchor="ctr">
            <a:noAutofit/>
          </a:bodyPr>
          <a:lstStyle/>
          <a:p>
            <a:pPr algn="ctr"/>
            <a:r>
              <a:rPr lang="en-US" sz="1400" b="1">
                <a:latin typeface="Century Gothic" panose="020B0502020202020204" pitchFamily="34" charset="0"/>
              </a:rPr>
              <a:t>WHERE TO ACCESS</a:t>
            </a:r>
          </a:p>
        </p:txBody>
      </p:sp>
      <p:sp>
        <p:nvSpPr>
          <p:cNvPr id="17" name="Rectangle 16">
            <a:extLst>
              <a:ext uri="{FF2B5EF4-FFF2-40B4-BE49-F238E27FC236}">
                <a16:creationId xmlns:a16="http://schemas.microsoft.com/office/drawing/2014/main" id="{18E223AE-6BE0-0AE7-1A20-8032E6D6FE9C}"/>
              </a:ext>
            </a:extLst>
          </p:cNvPr>
          <p:cNvSpPr/>
          <p:nvPr/>
        </p:nvSpPr>
        <p:spPr>
          <a:xfrm>
            <a:off x="5643526" y="354983"/>
            <a:ext cx="1847294" cy="386643"/>
          </a:xfrm>
          <a:prstGeom prst="rect">
            <a:avLst/>
          </a:prstGeom>
          <a:solidFill>
            <a:schemeClr val="accent4"/>
          </a:solidFill>
        </p:spPr>
        <p:txBody>
          <a:bodyPr lIns="0" rIns="0" rtlCol="0" anchor="ctr">
            <a:noAutofit/>
          </a:bodyPr>
          <a:lstStyle/>
          <a:p>
            <a:pPr algn="ctr"/>
            <a:r>
              <a:rPr lang="en-US" sz="1400" b="1">
                <a:latin typeface="Century Gothic" panose="020B0502020202020204" pitchFamily="34" charset="0"/>
              </a:rPr>
              <a:t>DESCRIPTION</a:t>
            </a:r>
          </a:p>
        </p:txBody>
      </p:sp>
      <p:sp>
        <p:nvSpPr>
          <p:cNvPr id="18" name="TextBox 17">
            <a:extLst>
              <a:ext uri="{FF2B5EF4-FFF2-40B4-BE49-F238E27FC236}">
                <a16:creationId xmlns:a16="http://schemas.microsoft.com/office/drawing/2014/main" id="{F9032446-3A6D-1010-C183-3D42EF08C568}"/>
              </a:ext>
            </a:extLst>
          </p:cNvPr>
          <p:cNvSpPr txBox="1"/>
          <p:nvPr/>
        </p:nvSpPr>
        <p:spPr>
          <a:xfrm>
            <a:off x="6113768" y="964283"/>
            <a:ext cx="5560218" cy="2433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20000"/>
              </a:lnSpc>
              <a:spcBef>
                <a:spcPts val="600"/>
              </a:spcBef>
              <a:buFont typeface="Arial,Sans-Serif"/>
              <a:buChar char="•"/>
            </a:pPr>
            <a:r>
              <a:rPr lang="en-US" sz="2000">
                <a:solidFill>
                  <a:schemeClr val="bg1"/>
                </a:solidFill>
                <a:latin typeface="Avenir Next LT Pro"/>
                <a:ea typeface="+mn-lt"/>
                <a:cs typeface="Calibri Light"/>
              </a:rPr>
              <a:t>Educational videos and cooking demos in French</a:t>
            </a:r>
            <a:endParaRPr lang="en-US" sz="1900">
              <a:solidFill>
                <a:schemeClr val="bg1"/>
              </a:solidFill>
              <a:latin typeface="Avenir Next LT Pro"/>
              <a:cs typeface="Calibri Light"/>
            </a:endParaRPr>
          </a:p>
          <a:p>
            <a:pPr marL="285750" indent="-285750">
              <a:lnSpc>
                <a:spcPct val="120000"/>
              </a:lnSpc>
              <a:spcBef>
                <a:spcPts val="600"/>
              </a:spcBef>
              <a:buFont typeface="Arial,Sans-Serif"/>
              <a:buChar char="•"/>
            </a:pPr>
            <a:r>
              <a:rPr lang="en-US" sz="2000">
                <a:solidFill>
                  <a:schemeClr val="bg1"/>
                </a:solidFill>
                <a:latin typeface="Avenir Next LT Pro"/>
                <a:ea typeface="+mn-lt"/>
                <a:cs typeface="Calibri Light"/>
              </a:rPr>
              <a:t>Matches popular English videos with additional new topics</a:t>
            </a:r>
          </a:p>
          <a:p>
            <a:pPr marL="285750" indent="-285750">
              <a:lnSpc>
                <a:spcPct val="120000"/>
              </a:lnSpc>
              <a:spcBef>
                <a:spcPts val="600"/>
              </a:spcBef>
              <a:buFont typeface="Arial"/>
              <a:buChar char="•"/>
            </a:pPr>
            <a:r>
              <a:rPr lang="en-US" sz="2000">
                <a:solidFill>
                  <a:schemeClr val="bg1"/>
                </a:solidFill>
                <a:latin typeface="Avenir Next LT Pro"/>
                <a:ea typeface="+mn-lt"/>
                <a:cs typeface="+mn-lt"/>
              </a:rPr>
              <a:t>Expert insights and practical tips for supporting health through nutrition</a:t>
            </a:r>
          </a:p>
        </p:txBody>
      </p:sp>
      <p:sp>
        <p:nvSpPr>
          <p:cNvPr id="19" name="TextBox 18">
            <a:extLst>
              <a:ext uri="{FF2B5EF4-FFF2-40B4-BE49-F238E27FC236}">
                <a16:creationId xmlns:a16="http://schemas.microsoft.com/office/drawing/2014/main" id="{091B3E9A-2F14-9CA4-3620-945268396E1F}"/>
              </a:ext>
            </a:extLst>
          </p:cNvPr>
          <p:cNvSpPr txBox="1"/>
          <p:nvPr/>
        </p:nvSpPr>
        <p:spPr>
          <a:xfrm>
            <a:off x="6096381" y="4575994"/>
            <a:ext cx="5871308" cy="13252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600"/>
              </a:spcBef>
            </a:pPr>
            <a:r>
              <a:rPr lang="en-US" sz="2000">
                <a:latin typeface="Avenir Next LT Pro"/>
                <a:cs typeface="Calibri Light"/>
              </a:rPr>
              <a:t>Available in July 2025:</a:t>
            </a:r>
          </a:p>
          <a:p>
            <a:pPr marL="342900" indent="-342900">
              <a:lnSpc>
                <a:spcPct val="120000"/>
              </a:lnSpc>
              <a:spcBef>
                <a:spcPts val="600"/>
              </a:spcBef>
              <a:buFont typeface="Arial"/>
              <a:buChar char="•"/>
            </a:pPr>
            <a:r>
              <a:rPr lang="en-US" sz="2000" err="1">
                <a:latin typeface="Avenir Next LT Pro"/>
                <a:ea typeface="+mn-lt"/>
                <a:cs typeface="+mn-lt"/>
              </a:rPr>
              <a:t>Wellbeats</a:t>
            </a:r>
            <a:r>
              <a:rPr lang="en-US" sz="2000">
                <a:latin typeface="Avenir Next LT Pro"/>
                <a:ea typeface="+mn-lt"/>
                <a:cs typeface="+mn-lt"/>
              </a:rPr>
              <a:t> </a:t>
            </a:r>
            <a:r>
              <a:rPr lang="en-US" sz="2000" i="1">
                <a:latin typeface="Avenir Next LT Pro"/>
                <a:ea typeface="+mn-lt"/>
                <a:cs typeface="+mn-lt"/>
              </a:rPr>
              <a:t>Wellness</a:t>
            </a:r>
            <a:r>
              <a:rPr lang="en-US" sz="2000">
                <a:latin typeface="Avenir Next LT Pro"/>
                <a:ea typeface="+mn-lt"/>
                <a:cs typeface="+mn-lt"/>
              </a:rPr>
              <a:t> (Essentials)</a:t>
            </a:r>
          </a:p>
          <a:p>
            <a:pPr marL="342900" indent="-342900">
              <a:lnSpc>
                <a:spcPct val="120000"/>
              </a:lnSpc>
              <a:spcBef>
                <a:spcPts val="600"/>
              </a:spcBef>
              <a:buFont typeface="Arial"/>
              <a:buChar char="•"/>
            </a:pPr>
            <a:r>
              <a:rPr lang="en-US" sz="2000" err="1">
                <a:latin typeface="Avenir Next LT Pro"/>
                <a:ea typeface="+mn-lt"/>
                <a:cs typeface="+mn-lt"/>
              </a:rPr>
              <a:t>LifeSpeak</a:t>
            </a:r>
            <a:r>
              <a:rPr lang="en-US" sz="2000">
                <a:latin typeface="Avenir Next LT Pro"/>
                <a:ea typeface="+mn-lt"/>
                <a:cs typeface="+mn-lt"/>
              </a:rPr>
              <a:t> </a:t>
            </a:r>
            <a:r>
              <a:rPr lang="en-US" sz="2000" i="1">
                <a:latin typeface="Avenir Next LT Pro"/>
                <a:ea typeface="+mn-lt"/>
                <a:cs typeface="+mn-lt"/>
              </a:rPr>
              <a:t>Holistic Wellness</a:t>
            </a:r>
          </a:p>
        </p:txBody>
      </p:sp>
      <p:sp>
        <p:nvSpPr>
          <p:cNvPr id="3" name="Rectangle 2">
            <a:extLst>
              <a:ext uri="{FF2B5EF4-FFF2-40B4-BE49-F238E27FC236}">
                <a16:creationId xmlns:a16="http://schemas.microsoft.com/office/drawing/2014/main" id="{8C6AEFF0-2149-B6BC-C118-63FBC465187B}"/>
              </a:ext>
            </a:extLst>
          </p:cNvPr>
          <p:cNvSpPr/>
          <p:nvPr/>
        </p:nvSpPr>
        <p:spPr>
          <a:xfrm>
            <a:off x="527624" y="2894623"/>
            <a:ext cx="4829596" cy="3494096"/>
          </a:xfrm>
          <a:prstGeom prst="rect">
            <a:avLst/>
          </a:prstGeom>
          <a:solidFill>
            <a:schemeClr val="accent5"/>
          </a:solidFill>
        </p:spPr>
        <p:txBody>
          <a:bodyPr lIns="91440" tIns="45720" rIns="91440" bIns="45720" rtlCol="0" anchor="ctr">
            <a:noAutofit/>
          </a:bodyPr>
          <a:lstStyle/>
          <a:p>
            <a:pPr marL="111125">
              <a:lnSpc>
                <a:spcPct val="120000"/>
              </a:lnSpc>
            </a:pPr>
            <a:r>
              <a:rPr lang="en-US" sz="2000" err="1">
                <a:solidFill>
                  <a:srgbClr val="101F53"/>
                </a:solidFill>
                <a:latin typeface="Avenir Next LT Pro"/>
                <a:ea typeface="+mn-lt"/>
                <a:cs typeface="+mn-lt"/>
              </a:rPr>
              <a:t>LifeSpeak</a:t>
            </a:r>
            <a:r>
              <a:rPr lang="en-US" sz="2000">
                <a:solidFill>
                  <a:srgbClr val="101F53"/>
                </a:solidFill>
                <a:latin typeface="Avenir Next LT Pro"/>
                <a:ea typeface="+mn-lt"/>
                <a:cs typeface="+mn-lt"/>
              </a:rPr>
              <a:t> is expanding its French nutrition video library on topics including financial health and nutrition, women’s reproductive health and nutrition, and nutrition fundamentals.</a:t>
            </a:r>
          </a:p>
          <a:p>
            <a:pPr marL="111125">
              <a:lnSpc>
                <a:spcPct val="120000"/>
              </a:lnSpc>
            </a:pPr>
            <a:endParaRPr lang="en-US" sz="2000">
              <a:latin typeface="Avenir Next LT Pro"/>
            </a:endParaRPr>
          </a:p>
        </p:txBody>
      </p:sp>
    </p:spTree>
    <p:extLst>
      <p:ext uri="{BB962C8B-B14F-4D97-AF65-F5344CB8AC3E}">
        <p14:creationId xmlns:p14="http://schemas.microsoft.com/office/powerpoint/2010/main" val="3246184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Wellbeats">
  <a:themeElements>
    <a:clrScheme name="LifeSpeak">
      <a:dk1>
        <a:srgbClr val="101F53"/>
      </a:dk1>
      <a:lt1>
        <a:srgbClr val="FFFFFF"/>
      </a:lt1>
      <a:dk2>
        <a:srgbClr val="00D0B1"/>
      </a:dk2>
      <a:lt2>
        <a:srgbClr val="DDDEDD"/>
      </a:lt2>
      <a:accent1>
        <a:srgbClr val="192B68"/>
      </a:accent1>
      <a:accent2>
        <a:srgbClr val="2C3D77"/>
      </a:accent2>
      <a:accent3>
        <a:srgbClr val="006ED3"/>
      </a:accent3>
      <a:accent4>
        <a:srgbClr val="FFD042"/>
      </a:accent4>
      <a:accent5>
        <a:srgbClr val="F1F2F1"/>
      </a:accent5>
      <a:accent6>
        <a:srgbClr val="A6A7A6"/>
      </a:accent6>
      <a:hlink>
        <a:srgbClr val="00D0B1"/>
      </a:hlink>
      <a:folHlink>
        <a:srgbClr val="00D0B1"/>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spPr>
      <a:bodyPr rtlCol="0" anchor="ctr">
        <a:noAutofit/>
      </a:bodyPr>
      <a:lstStyle>
        <a:defPPr algn="l">
          <a:defRPr dirty="0" err="1">
            <a:latin typeface="Graphik Regular" panose="020B0503030202060203" pitchFamily="34" charset="77"/>
          </a:defRPr>
        </a:defPPr>
      </a:lstStyle>
    </a:spDef>
    <a:txDef>
      <a:spPr>
        <a:noFill/>
      </a:spPr>
      <a:bodyPr wrap="square" rtlCol="0">
        <a:noAutofit/>
      </a:bodyPr>
      <a:lstStyle>
        <a:defPPr algn="l">
          <a:lnSpc>
            <a:spcPct val="110000"/>
          </a:lnSpc>
          <a:defRPr dirty="0" smtClean="0">
            <a:solidFill>
              <a:schemeClr val="tx2"/>
            </a:solidFill>
            <a:latin typeface="GRAPHIK-LIGHT" panose="020B0403030202060203" pitchFamily="34" charset="77"/>
            <a:cs typeface="Calibri Light" panose="020F0302020204030204" pitchFamily="34" charset="0"/>
          </a:defRPr>
        </a:defPPr>
      </a:lstStyle>
    </a:txDef>
  </a:objectDefaults>
  <a:extraClrSchemeLst/>
  <a:extLst>
    <a:ext uri="{05A4C25C-085E-4340-85A3-A5531E510DB2}">
      <thm15:themeFamily xmlns:thm15="http://schemas.microsoft.com/office/thememl/2012/main" name="Presentation1" id="{146D9049-6692-40C0-9D50-BEFCBA2DD9E2}" vid="{F90A382C-B6BD-4837-A101-F35482888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24D667BF69384E9AF378DF0344A843" ma:contentTypeVersion="22" ma:contentTypeDescription="Create a new document." ma:contentTypeScope="" ma:versionID="624edc8336f4a3c19f95bcb43a215909">
  <xsd:schema xmlns:xsd="http://www.w3.org/2001/XMLSchema" xmlns:xs="http://www.w3.org/2001/XMLSchema" xmlns:p="http://schemas.microsoft.com/office/2006/metadata/properties" xmlns:ns1="http://schemas.microsoft.com/sharepoint/v3" xmlns:ns2="56590ad3-9c91-4b45-a023-9d56e7259124" xmlns:ns3="e630b573-bf5a-46f0-8617-d672a07900f4" targetNamespace="http://schemas.microsoft.com/office/2006/metadata/properties" ma:root="true" ma:fieldsID="038308d82d3de023ce78996144e053c3" ns1:_="" ns2:_="" ns3:_="">
    <xsd:import namespace="http://schemas.microsoft.com/sharepoint/v3"/>
    <xsd:import namespace="56590ad3-9c91-4b45-a023-9d56e7259124"/>
    <xsd:import namespace="e630b573-bf5a-46f0-8617-d672a07900f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earchProperties" minOccurs="0"/>
                <xsd:element ref="ns3:Owner" minOccurs="0"/>
                <xsd:element ref="ns3:Statu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590ad3-9c91-4b45-a023-9d56e72591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b2e945-9370-4434-b10e-5aad321f5e86}" ma:internalName="TaxCatchAll" ma:showField="CatchAllData" ma:web="56590ad3-9c91-4b45-a023-9d56e72591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30b573-bf5a-46f0-8617-d672a07900f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34768de-7aad-49e4-b662-f8ca1ad3c1d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Owner" ma:index="25"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26" nillable="true" ma:displayName="Status" ma:default="Open" ma:format="Dropdown" ma:internalName="Status">
      <xsd:simpleType>
        <xsd:union memberTypes="dms:Text">
          <xsd:simpleType>
            <xsd:restriction base="dms:Choice">
              <xsd:enumeration value="Open"/>
              <xsd:enumeration value="In-Progress"/>
              <xsd:enumeration value="Complete"/>
            </xsd:restriction>
          </xsd:simpleType>
        </xsd:un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6590ad3-9c91-4b45-a023-9d56e7259124">
      <UserInfo>
        <DisplayName>Allison Walsh</DisplayName>
        <AccountId>13</AccountId>
        <AccountType/>
      </UserInfo>
      <UserInfo>
        <DisplayName>Sarah Ziemer</DisplayName>
        <AccountId>14</AccountId>
        <AccountType/>
      </UserInfo>
      <UserInfo>
        <DisplayName>Jill Ross</DisplayName>
        <AccountId>31</AccountId>
        <AccountType/>
      </UserInfo>
    </SharedWithUsers>
    <TaxCatchAll xmlns="56590ad3-9c91-4b45-a023-9d56e7259124" xsi:nil="true"/>
    <lcf76f155ced4ddcb4097134ff3c332f xmlns="e630b573-bf5a-46f0-8617-d672a07900f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Owner xmlns="e630b573-bf5a-46f0-8617-d672a07900f4">
      <UserInfo>
        <DisplayName/>
        <AccountId xsi:nil="true"/>
        <AccountType/>
      </UserInfo>
    </Owner>
    <Status xmlns="e630b573-bf5a-46f0-8617-d672a07900f4">Open</Status>
  </documentManagement>
</p:properties>
</file>

<file path=customXml/itemProps1.xml><?xml version="1.0" encoding="utf-8"?>
<ds:datastoreItem xmlns:ds="http://schemas.openxmlformats.org/officeDocument/2006/customXml" ds:itemID="{63739A96-F03A-41F4-879C-0731D0774930}">
  <ds:schemaRefs>
    <ds:schemaRef ds:uri="56590ad3-9c91-4b45-a023-9d56e7259124"/>
    <ds:schemaRef ds:uri="e630b573-bf5a-46f0-8617-d672a07900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35E745-7998-47A5-99AD-85CE45FE812A}">
  <ds:schemaRefs>
    <ds:schemaRef ds:uri="http://schemas.microsoft.com/sharepoint/v3/contenttype/forms"/>
  </ds:schemaRefs>
</ds:datastoreItem>
</file>

<file path=customXml/itemProps3.xml><?xml version="1.0" encoding="utf-8"?>
<ds:datastoreItem xmlns:ds="http://schemas.openxmlformats.org/officeDocument/2006/customXml" ds:itemID="{7081A44E-EF61-4716-AFFE-C04C9ED1494B}">
  <ds:schemaRefs>
    <ds:schemaRef ds:uri="56590ad3-9c91-4b45-a023-9d56e7259124"/>
    <ds:schemaRef ds:uri="e630b573-bf5a-46f0-8617-d672a07900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Wellbeats</Template>
  <Application>Microsoft Office PowerPoint</Application>
  <PresentationFormat>Widescreen</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Wellbeats</vt:lpstr>
      <vt:lpstr>2025 Q2 Product Updates and Q3 Roadmap</vt:lpstr>
      <vt:lpstr>LifeSpeak Inc. 2025 Q2 Product Updates and Q3 Roadmap</vt:lpstr>
      <vt:lpstr>PowerPoint Presentation</vt:lpstr>
      <vt:lpstr>PowerPoint Presentation</vt:lpstr>
      <vt:lpstr>PowerPoint Presentation</vt:lpstr>
      <vt:lpstr>PowerPoint Presentation</vt:lpstr>
      <vt:lpstr>Q2/Q3 Product Content Updates - Major Themes</vt:lpstr>
      <vt:lpstr>End of Q2 &amp; Q3 2025 Overview of Major Content Themes </vt:lpstr>
      <vt:lpstr>French Nutrition &amp; Cooking </vt:lpstr>
      <vt:lpstr>French Mental Health &amp; GLP-1 Videos</vt:lpstr>
      <vt:lpstr>Parenting &amp; Caregiving Webinars &amp; Associated Guides</vt:lpstr>
      <vt:lpstr>iCBT Burnout Prevention Programs</vt:lpstr>
      <vt:lpstr>Caregiving and Parenting AI-Gen Video Series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subject/>
  <dc:creator>Emily De Oliveira</dc:creator>
  <cp:keywords/>
  <dc:description/>
  <cp:revision>2</cp:revision>
  <cp:lastPrinted>2021-08-17T20:10:41Z</cp:lastPrinted>
  <dcterms:created xsi:type="dcterms:W3CDTF">2024-05-09T20:04:19Z</dcterms:created>
  <dcterms:modified xsi:type="dcterms:W3CDTF">2025-06-12T19:49:26Z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0x010100AA24D667BF69384E9AF378DF0344A843</vt:lpwstr>
  </property>
  <property fmtid="{D5CDD505-2E9C-101B-9397-08002B2CF9AE}" pid="3" name="_dlc_DocIdItemGuid">
    <vt:lpwstr>31994513-0435-491e-9189-e1947ef25aa6</vt:lpwstr>
  </property>
  <property fmtid="{D5CDD505-2E9C-101B-9397-08002B2CF9AE}" pid="4" name="MediaServiceImageTags">
    <vt:lpwstr/>
  </property>
  <property fmtid="{D5CDD505-2E9C-101B-9397-08002B2CF9AE}" pid="5" name="_ExtendedDescription">
    <vt:lpwstr/>
  </property>
</Properties>
</file>